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2"/>
  </p:notesMasterIdLst>
  <p:handoutMasterIdLst>
    <p:handoutMasterId r:id="rId163"/>
  </p:handoutMasterIdLst>
  <p:sldIdLst>
    <p:sldId id="907" r:id="rId2"/>
    <p:sldId id="908" r:id="rId3"/>
    <p:sldId id="909" r:id="rId4"/>
    <p:sldId id="910" r:id="rId5"/>
    <p:sldId id="911" r:id="rId6"/>
    <p:sldId id="912" r:id="rId7"/>
    <p:sldId id="913" r:id="rId8"/>
    <p:sldId id="914" r:id="rId9"/>
    <p:sldId id="915" r:id="rId10"/>
    <p:sldId id="916" r:id="rId11"/>
    <p:sldId id="917" r:id="rId12"/>
    <p:sldId id="918" r:id="rId13"/>
    <p:sldId id="919" r:id="rId14"/>
    <p:sldId id="920" r:id="rId15"/>
    <p:sldId id="921" r:id="rId16"/>
    <p:sldId id="922" r:id="rId17"/>
    <p:sldId id="923" r:id="rId18"/>
    <p:sldId id="924" r:id="rId19"/>
    <p:sldId id="925" r:id="rId20"/>
    <p:sldId id="926" r:id="rId21"/>
    <p:sldId id="927" r:id="rId22"/>
    <p:sldId id="928" r:id="rId23"/>
    <p:sldId id="929" r:id="rId24"/>
    <p:sldId id="930" r:id="rId25"/>
    <p:sldId id="931" r:id="rId26"/>
    <p:sldId id="932" r:id="rId27"/>
    <p:sldId id="933" r:id="rId28"/>
    <p:sldId id="934" r:id="rId29"/>
    <p:sldId id="935" r:id="rId30"/>
    <p:sldId id="936" r:id="rId31"/>
    <p:sldId id="937" r:id="rId32"/>
    <p:sldId id="938" r:id="rId33"/>
    <p:sldId id="939" r:id="rId34"/>
    <p:sldId id="940" r:id="rId35"/>
    <p:sldId id="941" r:id="rId36"/>
    <p:sldId id="942" r:id="rId37"/>
    <p:sldId id="943" r:id="rId38"/>
    <p:sldId id="944" r:id="rId39"/>
    <p:sldId id="945" r:id="rId40"/>
    <p:sldId id="946" r:id="rId41"/>
    <p:sldId id="947" r:id="rId42"/>
    <p:sldId id="948" r:id="rId43"/>
    <p:sldId id="949" r:id="rId44"/>
    <p:sldId id="950" r:id="rId45"/>
    <p:sldId id="951" r:id="rId46"/>
    <p:sldId id="952" r:id="rId47"/>
    <p:sldId id="953" r:id="rId48"/>
    <p:sldId id="954" r:id="rId49"/>
    <p:sldId id="955" r:id="rId50"/>
    <p:sldId id="956" r:id="rId51"/>
    <p:sldId id="957" r:id="rId52"/>
    <p:sldId id="958" r:id="rId53"/>
    <p:sldId id="959" r:id="rId54"/>
    <p:sldId id="960" r:id="rId55"/>
    <p:sldId id="961" r:id="rId56"/>
    <p:sldId id="962" r:id="rId57"/>
    <p:sldId id="963" r:id="rId58"/>
    <p:sldId id="964" r:id="rId59"/>
    <p:sldId id="978" r:id="rId60"/>
    <p:sldId id="969" r:id="rId61"/>
    <p:sldId id="970" r:id="rId62"/>
    <p:sldId id="965" r:id="rId63"/>
    <p:sldId id="966" r:id="rId64"/>
    <p:sldId id="967" r:id="rId65"/>
    <p:sldId id="968" r:id="rId66"/>
    <p:sldId id="976" r:id="rId67"/>
    <p:sldId id="859" r:id="rId68"/>
    <p:sldId id="860" r:id="rId69"/>
    <p:sldId id="861" r:id="rId70"/>
    <p:sldId id="862" r:id="rId71"/>
    <p:sldId id="863" r:id="rId72"/>
    <p:sldId id="864" r:id="rId73"/>
    <p:sldId id="865" r:id="rId74"/>
    <p:sldId id="866" r:id="rId75"/>
    <p:sldId id="867" r:id="rId76"/>
    <p:sldId id="868" r:id="rId77"/>
    <p:sldId id="869" r:id="rId78"/>
    <p:sldId id="870" r:id="rId79"/>
    <p:sldId id="871" r:id="rId80"/>
    <p:sldId id="872" r:id="rId81"/>
    <p:sldId id="873" r:id="rId82"/>
    <p:sldId id="874" r:id="rId83"/>
    <p:sldId id="875" r:id="rId84"/>
    <p:sldId id="876" r:id="rId85"/>
    <p:sldId id="877" r:id="rId86"/>
    <p:sldId id="878" r:id="rId87"/>
    <p:sldId id="879" r:id="rId88"/>
    <p:sldId id="880" r:id="rId89"/>
    <p:sldId id="881" r:id="rId90"/>
    <p:sldId id="882" r:id="rId91"/>
    <p:sldId id="883" r:id="rId92"/>
    <p:sldId id="884" r:id="rId93"/>
    <p:sldId id="885" r:id="rId94"/>
    <p:sldId id="886" r:id="rId95"/>
    <p:sldId id="887" r:id="rId96"/>
    <p:sldId id="888" r:id="rId97"/>
    <p:sldId id="889" r:id="rId98"/>
    <p:sldId id="890" r:id="rId99"/>
    <p:sldId id="891" r:id="rId100"/>
    <p:sldId id="893" r:id="rId101"/>
    <p:sldId id="894" r:id="rId102"/>
    <p:sldId id="895" r:id="rId103"/>
    <p:sldId id="971" r:id="rId104"/>
    <p:sldId id="972" r:id="rId105"/>
    <p:sldId id="973" r:id="rId106"/>
    <p:sldId id="974" r:id="rId107"/>
    <p:sldId id="900" r:id="rId108"/>
    <p:sldId id="901" r:id="rId109"/>
    <p:sldId id="902" r:id="rId110"/>
    <p:sldId id="903" r:id="rId111"/>
    <p:sldId id="905" r:id="rId112"/>
    <p:sldId id="779" r:id="rId113"/>
    <p:sldId id="780" r:id="rId114"/>
    <p:sldId id="782" r:id="rId115"/>
    <p:sldId id="975" r:id="rId116"/>
    <p:sldId id="857" r:id="rId117"/>
    <p:sldId id="858" r:id="rId118"/>
    <p:sldId id="785" r:id="rId119"/>
    <p:sldId id="786" r:id="rId120"/>
    <p:sldId id="788" r:id="rId121"/>
    <p:sldId id="790" r:id="rId122"/>
    <p:sldId id="792" r:id="rId123"/>
    <p:sldId id="793" r:id="rId124"/>
    <p:sldId id="794" r:id="rId125"/>
    <p:sldId id="795" r:id="rId126"/>
    <p:sldId id="796" r:id="rId127"/>
    <p:sldId id="797" r:id="rId128"/>
    <p:sldId id="798" r:id="rId129"/>
    <p:sldId id="799" r:id="rId130"/>
    <p:sldId id="844" r:id="rId131"/>
    <p:sldId id="800" r:id="rId132"/>
    <p:sldId id="802" r:id="rId133"/>
    <p:sldId id="803" r:id="rId134"/>
    <p:sldId id="805" r:id="rId135"/>
    <p:sldId id="806" r:id="rId136"/>
    <p:sldId id="807" r:id="rId137"/>
    <p:sldId id="808" r:id="rId138"/>
    <p:sldId id="809" r:id="rId139"/>
    <p:sldId id="810" r:id="rId140"/>
    <p:sldId id="811" r:id="rId141"/>
    <p:sldId id="812" r:id="rId142"/>
    <p:sldId id="849" r:id="rId143"/>
    <p:sldId id="847" r:id="rId144"/>
    <p:sldId id="815" r:id="rId145"/>
    <p:sldId id="816" r:id="rId146"/>
    <p:sldId id="817" r:id="rId147"/>
    <p:sldId id="818" r:id="rId148"/>
    <p:sldId id="819" r:id="rId149"/>
    <p:sldId id="820" r:id="rId150"/>
    <p:sldId id="825" r:id="rId151"/>
    <p:sldId id="821" r:id="rId152"/>
    <p:sldId id="822" r:id="rId153"/>
    <p:sldId id="826" r:id="rId154"/>
    <p:sldId id="850" r:id="rId155"/>
    <p:sldId id="845" r:id="rId156"/>
    <p:sldId id="851" r:id="rId157"/>
    <p:sldId id="846" r:id="rId158"/>
    <p:sldId id="830" r:id="rId159"/>
    <p:sldId id="977" r:id="rId160"/>
    <p:sldId id="843" r:id="rId161"/>
  </p:sldIdLst>
  <p:sldSz cx="9144000" cy="6858000" type="screen4x3"/>
  <p:notesSz cx="7099300" cy="10234613"/>
  <p:defaultTextStyle>
    <a:defPPr>
      <a:defRPr lang="zh-CN"/>
    </a:defPPr>
    <a:lvl1pPr algn="l" rtl="0" eaLnBrk="0" fontAlgn="base" hangingPunct="0">
      <a:spcBef>
        <a:spcPct val="0"/>
      </a:spcBef>
      <a:spcAft>
        <a:spcPct val="0"/>
      </a:spcAft>
      <a:defRPr kumimoji="1" sz="2800" b="1" kern="1200">
        <a:solidFill>
          <a:srgbClr val="3366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rgbClr val="336600"/>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rgbClr val="336600"/>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rgbClr val="336600"/>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rgbClr val="3366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rgbClr val="3366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rgbClr val="3366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rgbClr val="3366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rgbClr val="336600"/>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C0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CC00"/>
    <a:srgbClr val="FF0000"/>
    <a:srgbClr val="00FF00"/>
    <a:srgbClr val="CC3300"/>
    <a:srgbClr val="660066"/>
    <a:srgbClr val="003300"/>
    <a:srgbClr val="336600"/>
    <a:srgbClr val="FFFF00"/>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9" autoAdjust="0"/>
    <p:restoredTop sz="86391" autoAdjust="0"/>
  </p:normalViewPr>
  <p:slideViewPr>
    <p:cSldViewPr>
      <p:cViewPr varScale="1">
        <p:scale>
          <a:sx n="94" d="100"/>
          <a:sy n="94" d="100"/>
        </p:scale>
        <p:origin x="1608" y="39"/>
      </p:cViewPr>
      <p:guideLst>
        <p:guide orient="horz" pos="2160"/>
        <p:guide pos="2880"/>
      </p:guideLst>
    </p:cSldViewPr>
  </p:slideViewPr>
  <p:outlineViewPr>
    <p:cViewPr>
      <p:scale>
        <a:sx n="33" d="100"/>
        <a:sy n="33" d="100"/>
      </p:scale>
      <p:origin x="0" y="1021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emf"/><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emf"/><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 Id="rId4"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wmf"/><Relationship Id="rId1" Type="http://schemas.openxmlformats.org/officeDocument/2006/relationships/image" Target="../media/image48.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wmf"/><Relationship Id="rId1" Type="http://schemas.openxmlformats.org/officeDocument/2006/relationships/image" Target="../media/image77.wmf"/><Relationship Id="rId5" Type="http://schemas.openxmlformats.org/officeDocument/2006/relationships/image" Target="../media/image73.emf"/><Relationship Id="rId4" Type="http://schemas.openxmlformats.org/officeDocument/2006/relationships/image" Target="../media/image80.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emf"/><Relationship Id="rId1" Type="http://schemas.openxmlformats.org/officeDocument/2006/relationships/image" Target="../media/image9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10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7.emf"/><Relationship Id="rId1" Type="http://schemas.openxmlformats.org/officeDocument/2006/relationships/image" Target="../media/image136.wmf"/><Relationship Id="rId4" Type="http://schemas.openxmlformats.org/officeDocument/2006/relationships/image" Target="../media/image139.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emf"/><Relationship Id="rId1" Type="http://schemas.openxmlformats.org/officeDocument/2006/relationships/image" Target="../media/image143.wmf"/><Relationship Id="rId4" Type="http://schemas.openxmlformats.org/officeDocument/2006/relationships/image" Target="../media/image146.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4" Type="http://schemas.openxmlformats.org/officeDocument/2006/relationships/image" Target="../media/image154.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4" Type="http://schemas.openxmlformats.org/officeDocument/2006/relationships/image" Target="../media/image16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76.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emf"/><Relationship Id="rId1" Type="http://schemas.openxmlformats.org/officeDocument/2006/relationships/image" Target="../media/image179.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emf"/><Relationship Id="rId1" Type="http://schemas.openxmlformats.org/officeDocument/2006/relationships/image" Target="../media/image184.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90.emf"/><Relationship Id="rId1" Type="http://schemas.openxmlformats.org/officeDocument/2006/relationships/image" Target="../media/image189.emf"/><Relationship Id="rId4" Type="http://schemas.openxmlformats.org/officeDocument/2006/relationships/image" Target="../media/image19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emf"/><Relationship Id="rId1" Type="http://schemas.openxmlformats.org/officeDocument/2006/relationships/image" Target="../media/image193.emf"/><Relationship Id="rId4" Type="http://schemas.openxmlformats.org/officeDocument/2006/relationships/image" Target="../media/image196.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198.emf"/><Relationship Id="rId1" Type="http://schemas.openxmlformats.org/officeDocument/2006/relationships/image" Target="../media/image19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emf"/><Relationship Id="rId4" Type="http://schemas.openxmlformats.org/officeDocument/2006/relationships/image" Target="../media/image213.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 Id="rId4" Type="http://schemas.openxmlformats.org/officeDocument/2006/relationships/image" Target="../media/image238.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 Id="rId4" Type="http://schemas.openxmlformats.org/officeDocument/2006/relationships/image" Target="../media/image245.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 Id="rId4" Type="http://schemas.openxmlformats.org/officeDocument/2006/relationships/image" Target="../media/image250.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57.wmf"/><Relationship Id="rId1" Type="http://schemas.openxmlformats.org/officeDocument/2006/relationships/image" Target="../media/image25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60.wmf"/><Relationship Id="rId1" Type="http://schemas.openxmlformats.org/officeDocument/2006/relationships/image" Target="../media/image259.wmf"/><Relationship Id="rId4" Type="http://schemas.openxmlformats.org/officeDocument/2006/relationships/image" Target="../media/image262.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65.wmf"/><Relationship Id="rId7" Type="http://schemas.openxmlformats.org/officeDocument/2006/relationships/image" Target="../media/image269.wmf"/><Relationship Id="rId2" Type="http://schemas.openxmlformats.org/officeDocument/2006/relationships/image" Target="../media/image264.wmf"/><Relationship Id="rId1" Type="http://schemas.openxmlformats.org/officeDocument/2006/relationships/image" Target="../media/image263.wmf"/><Relationship Id="rId6" Type="http://schemas.openxmlformats.org/officeDocument/2006/relationships/image" Target="../media/image268.wmf"/><Relationship Id="rId5" Type="http://schemas.openxmlformats.org/officeDocument/2006/relationships/image" Target="../media/image267.wmf"/><Relationship Id="rId4" Type="http://schemas.openxmlformats.org/officeDocument/2006/relationships/image" Target="../media/image266.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image" Target="../media/image272.wmf"/><Relationship Id="rId5" Type="http://schemas.openxmlformats.org/officeDocument/2006/relationships/image" Target="../media/image276.wmf"/><Relationship Id="rId4" Type="http://schemas.openxmlformats.org/officeDocument/2006/relationships/image" Target="../media/image275.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wmf"/><Relationship Id="rId4" Type="http://schemas.openxmlformats.org/officeDocument/2006/relationships/image" Target="../media/image281.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84.wmf"/><Relationship Id="rId2" Type="http://schemas.openxmlformats.org/officeDocument/2006/relationships/image" Target="../media/image283.wmf"/><Relationship Id="rId1" Type="http://schemas.openxmlformats.org/officeDocument/2006/relationships/image" Target="../media/image282.wmf"/><Relationship Id="rId6" Type="http://schemas.openxmlformats.org/officeDocument/2006/relationships/image" Target="../media/image287.wmf"/><Relationship Id="rId5" Type="http://schemas.openxmlformats.org/officeDocument/2006/relationships/image" Target="../media/image286.wmf"/><Relationship Id="rId4" Type="http://schemas.openxmlformats.org/officeDocument/2006/relationships/image" Target="../media/image285.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87.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93.w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299.wmf"/><Relationship Id="rId1" Type="http://schemas.openxmlformats.org/officeDocument/2006/relationships/image" Target="../media/image298.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image" Target="../media/image303.wmf"/><Relationship Id="rId1" Type="http://schemas.openxmlformats.org/officeDocument/2006/relationships/image" Target="../media/image30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09.wmf"/><Relationship Id="rId2" Type="http://schemas.openxmlformats.org/officeDocument/2006/relationships/image" Target="../media/image308.wmf"/><Relationship Id="rId1" Type="http://schemas.openxmlformats.org/officeDocument/2006/relationships/image" Target="../media/image307.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311.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3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1FE4797-1781-4F0A-B175-9CEB8DD32288}"/>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eaLnBrk="1" hangingPunct="1">
              <a:spcBef>
                <a:spcPct val="20000"/>
              </a:spcBef>
              <a:buFontTx/>
              <a:buChar char="•"/>
              <a:defRPr sz="1300">
                <a:latin typeface="宋体" pitchFamily="2" charset="-122"/>
              </a:defRPr>
            </a:lvl1pPr>
          </a:lstStyle>
          <a:p>
            <a:pPr>
              <a:defRPr/>
            </a:pPr>
            <a:endParaRPr lang="en-US" altLang="zh-CN"/>
          </a:p>
        </p:txBody>
      </p:sp>
      <p:sp>
        <p:nvSpPr>
          <p:cNvPr id="43011" name="Rectangle 3">
            <a:extLst>
              <a:ext uri="{FF2B5EF4-FFF2-40B4-BE49-F238E27FC236}">
                <a16:creationId xmlns:a16="http://schemas.microsoft.com/office/drawing/2014/main" id="{8621EA1A-DF91-45D1-90BF-F4EBBC05623C}"/>
              </a:ext>
            </a:extLst>
          </p:cNvPr>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eaLnBrk="1" hangingPunct="1">
              <a:spcBef>
                <a:spcPct val="20000"/>
              </a:spcBef>
              <a:buFontTx/>
              <a:buChar char="•"/>
              <a:defRPr sz="1300">
                <a:latin typeface="宋体" pitchFamily="2" charset="-122"/>
              </a:defRPr>
            </a:lvl1pPr>
          </a:lstStyle>
          <a:p>
            <a:pPr>
              <a:defRPr/>
            </a:pPr>
            <a:endParaRPr lang="en-US" altLang="zh-CN"/>
          </a:p>
        </p:txBody>
      </p:sp>
      <p:sp>
        <p:nvSpPr>
          <p:cNvPr id="43012" name="Rectangle 4">
            <a:extLst>
              <a:ext uri="{FF2B5EF4-FFF2-40B4-BE49-F238E27FC236}">
                <a16:creationId xmlns:a16="http://schemas.microsoft.com/office/drawing/2014/main" id="{97140E0D-4549-4E47-AC4E-0A5B8A234B93}"/>
              </a:ext>
            </a:extLst>
          </p:cNvPr>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eaLnBrk="1" hangingPunct="1">
              <a:spcBef>
                <a:spcPct val="20000"/>
              </a:spcBef>
              <a:buFontTx/>
              <a:buChar char="•"/>
              <a:defRPr sz="1300">
                <a:latin typeface="宋体" pitchFamily="2" charset="-122"/>
              </a:defRPr>
            </a:lvl1pPr>
          </a:lstStyle>
          <a:p>
            <a:pPr>
              <a:defRPr/>
            </a:pPr>
            <a:endParaRPr lang="en-US" altLang="zh-CN"/>
          </a:p>
        </p:txBody>
      </p:sp>
      <p:sp>
        <p:nvSpPr>
          <p:cNvPr id="43013" name="Rectangle 5">
            <a:extLst>
              <a:ext uri="{FF2B5EF4-FFF2-40B4-BE49-F238E27FC236}">
                <a16:creationId xmlns:a16="http://schemas.microsoft.com/office/drawing/2014/main" id="{080A6C81-76BC-4F9E-B9E8-75C7E4FDEDEF}"/>
              </a:ext>
            </a:extLst>
          </p:cNvPr>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eaLnBrk="1" hangingPunct="1">
              <a:spcBef>
                <a:spcPct val="20000"/>
              </a:spcBef>
              <a:buFontTx/>
              <a:buChar char="•"/>
              <a:defRPr sz="1300">
                <a:latin typeface="宋体" panose="02010600030101010101" pitchFamily="2" charset="-122"/>
              </a:defRPr>
            </a:lvl1pPr>
          </a:lstStyle>
          <a:p>
            <a:pPr>
              <a:defRPr/>
            </a:pPr>
            <a:fld id="{44DEC7AD-7AB0-453B-B7C0-1811B9BE1A08}"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629D994-0977-4159-942D-C96D6FD7B2AC}"/>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eaLnBrk="1" hangingPunct="1">
              <a:defRPr sz="1300" b="0">
                <a:solidFill>
                  <a:schemeClr val="tx1"/>
                </a:solidFill>
              </a:defRPr>
            </a:lvl1pPr>
          </a:lstStyle>
          <a:p>
            <a:pPr>
              <a:defRPr/>
            </a:pPr>
            <a:endParaRPr lang="en-US" altLang="zh-CN"/>
          </a:p>
        </p:txBody>
      </p:sp>
      <p:sp>
        <p:nvSpPr>
          <p:cNvPr id="27651" name="Rectangle 3">
            <a:extLst>
              <a:ext uri="{FF2B5EF4-FFF2-40B4-BE49-F238E27FC236}">
                <a16:creationId xmlns:a16="http://schemas.microsoft.com/office/drawing/2014/main" id="{0A4883BD-6445-4126-900D-E5DDB4CE2FE8}"/>
              </a:ext>
            </a:extLst>
          </p:cNvPr>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eaLnBrk="1" hangingPunct="1">
              <a:defRPr sz="1300" b="0">
                <a:solidFill>
                  <a:schemeClr val="tx1"/>
                </a:solidFill>
              </a:defRPr>
            </a:lvl1pPr>
          </a:lstStyle>
          <a:p>
            <a:pPr>
              <a:defRPr/>
            </a:pPr>
            <a:endParaRPr lang="en-US" altLang="zh-CN"/>
          </a:p>
        </p:txBody>
      </p:sp>
      <p:sp>
        <p:nvSpPr>
          <p:cNvPr id="2052" name="Rectangle 4">
            <a:extLst>
              <a:ext uri="{FF2B5EF4-FFF2-40B4-BE49-F238E27FC236}">
                <a16:creationId xmlns:a16="http://schemas.microsoft.com/office/drawing/2014/main" id="{457FC3B6-5163-430A-952F-3A0D0AD20E81}"/>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a:extLst>
              <a:ext uri="{FF2B5EF4-FFF2-40B4-BE49-F238E27FC236}">
                <a16:creationId xmlns:a16="http://schemas.microsoft.com/office/drawing/2014/main" id="{AA0F6609-2D5C-47CB-902F-4F0507303C9A}"/>
              </a:ext>
            </a:extLst>
          </p:cNvPr>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7654" name="Rectangle 6">
            <a:extLst>
              <a:ext uri="{FF2B5EF4-FFF2-40B4-BE49-F238E27FC236}">
                <a16:creationId xmlns:a16="http://schemas.microsoft.com/office/drawing/2014/main" id="{5F60BDF9-B841-49C8-B0A4-103E41360C28}"/>
              </a:ext>
            </a:extLst>
          </p:cNvPr>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eaLnBrk="1" hangingPunct="1">
              <a:defRPr sz="1300" b="0">
                <a:solidFill>
                  <a:schemeClr val="tx1"/>
                </a:solidFill>
              </a:defRPr>
            </a:lvl1pPr>
          </a:lstStyle>
          <a:p>
            <a:pPr>
              <a:defRPr/>
            </a:pPr>
            <a:endParaRPr lang="en-US" altLang="zh-CN"/>
          </a:p>
        </p:txBody>
      </p:sp>
      <p:sp>
        <p:nvSpPr>
          <p:cNvPr id="27655" name="Rectangle 7">
            <a:extLst>
              <a:ext uri="{FF2B5EF4-FFF2-40B4-BE49-F238E27FC236}">
                <a16:creationId xmlns:a16="http://schemas.microsoft.com/office/drawing/2014/main" id="{E9849E90-6AAE-4686-9107-8A403B92DBF9}"/>
              </a:ext>
            </a:extLst>
          </p:cNvPr>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eaLnBrk="1" hangingPunct="1">
              <a:defRPr sz="1300" b="0">
                <a:solidFill>
                  <a:schemeClr val="tx1"/>
                </a:solidFill>
              </a:defRPr>
            </a:lvl1pPr>
          </a:lstStyle>
          <a:p>
            <a:pPr>
              <a:defRPr/>
            </a:pPr>
            <a:fld id="{0F0C4EFC-994E-4DCF-B1B0-81FEDEAC7AC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F0C4EFC-994E-4DCF-B1B0-81FEDEAC7AC9}" type="slidenum">
              <a:rPr lang="en-US" altLang="zh-CN" smtClean="0"/>
              <a:pPr>
                <a:defRPr/>
              </a:pPr>
              <a:t>9</a:t>
            </a:fld>
            <a:endParaRPr lang="en-US" altLang="zh-CN"/>
          </a:p>
        </p:txBody>
      </p:sp>
    </p:spTree>
    <p:extLst>
      <p:ext uri="{BB962C8B-B14F-4D97-AF65-F5344CB8AC3E}">
        <p14:creationId xmlns:p14="http://schemas.microsoft.com/office/powerpoint/2010/main" val="199510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F0C4EFC-994E-4DCF-B1B0-81FEDEAC7AC9}" type="slidenum">
              <a:rPr lang="en-US" altLang="zh-CN" smtClean="0"/>
              <a:pPr>
                <a:defRPr/>
              </a:pPr>
              <a:t>79</a:t>
            </a:fld>
            <a:endParaRPr lang="en-US" altLang="zh-CN"/>
          </a:p>
        </p:txBody>
      </p:sp>
    </p:spTree>
    <p:extLst>
      <p:ext uri="{BB962C8B-B14F-4D97-AF65-F5344CB8AC3E}">
        <p14:creationId xmlns:p14="http://schemas.microsoft.com/office/powerpoint/2010/main" val="1279349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734435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848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8027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4948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747635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60287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42075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07377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35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21863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55942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1026" name="Text Box 8">
            <a:extLst>
              <a:ext uri="{FF2B5EF4-FFF2-40B4-BE49-F238E27FC236}">
                <a16:creationId xmlns:a16="http://schemas.microsoft.com/office/drawing/2014/main" id="{8F166D46-273A-4CEE-A0C1-FB83CC344195}"/>
              </a:ext>
            </a:extLst>
          </p:cNvPr>
          <p:cNvSpPr txBox="1">
            <a:spLocks noChangeArrowheads="1"/>
          </p:cNvSpPr>
          <p:nvPr/>
        </p:nvSpPr>
        <p:spPr bwMode="auto">
          <a:xfrm>
            <a:off x="4267200" y="57912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50000"/>
              </a:spcBef>
              <a:buFontTx/>
              <a:buChar char="•"/>
              <a:defRPr/>
            </a:pPr>
            <a:endParaRPr lang="zh-CN" altLang="zh-CN">
              <a:latin typeface="宋体" panose="02010600030101010101" pitchFamily="2" charset="-122"/>
            </a:endParaRPr>
          </a:p>
        </p:txBody>
      </p:sp>
      <p:sp>
        <p:nvSpPr>
          <p:cNvPr id="1027" name="Text Box 9">
            <a:extLst>
              <a:ext uri="{FF2B5EF4-FFF2-40B4-BE49-F238E27FC236}">
                <a16:creationId xmlns:a16="http://schemas.microsoft.com/office/drawing/2014/main" id="{AF8BD6E9-DD2B-45D8-A9C8-261758070240}"/>
              </a:ext>
            </a:extLst>
          </p:cNvPr>
          <p:cNvSpPr txBox="1">
            <a:spLocks noChangeArrowheads="1"/>
          </p:cNvSpPr>
          <p:nvPr/>
        </p:nvSpPr>
        <p:spPr bwMode="auto">
          <a:xfrm>
            <a:off x="3276600" y="58674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50000"/>
              </a:spcBef>
              <a:defRPr/>
            </a:pPr>
            <a:endParaRPr lang="zh-CN" altLang="zh-CN">
              <a:latin typeface="宋体" panose="02010600030101010101" pitchFamily="2" charset="-122"/>
            </a:endParaRPr>
          </a:p>
        </p:txBody>
      </p:sp>
      <p:sp>
        <p:nvSpPr>
          <p:cNvPr id="1028" name="Text Box 10">
            <a:extLst>
              <a:ext uri="{FF2B5EF4-FFF2-40B4-BE49-F238E27FC236}">
                <a16:creationId xmlns:a16="http://schemas.microsoft.com/office/drawing/2014/main" id="{C553BA2F-414B-4E53-8356-CC6A27676E9C}"/>
              </a:ext>
            </a:extLst>
          </p:cNvPr>
          <p:cNvSpPr txBox="1">
            <a:spLocks noChangeArrowheads="1"/>
          </p:cNvSpPr>
          <p:nvPr/>
        </p:nvSpPr>
        <p:spPr bwMode="auto">
          <a:xfrm>
            <a:off x="50800" y="6650038"/>
            <a:ext cx="9093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1200" b="0">
                <a:solidFill>
                  <a:srgbClr val="33CCCC"/>
                </a:solidFill>
                <a:latin typeface="Monotype Corsiva" panose="03010101010201010101" pitchFamily="66" charset="0"/>
              </a:rPr>
              <a:t>Wei , dongxing   </a:t>
            </a:r>
            <a:r>
              <a:rPr lang="en-US" altLang="zh-CN" sz="1000" b="0">
                <a:solidFill>
                  <a:srgbClr val="33CCCC"/>
                </a:solidFill>
                <a:latin typeface="Tahoma" panose="020B0604030504040204" pitchFamily="34" charset="0"/>
              </a:rPr>
              <a:t>Institute of Communication Technology, School of information and communication Engineering , Dalian Univ. of Tech. (DUT),  P. R. China.</a:t>
            </a:r>
          </a:p>
        </p:txBody>
      </p:sp>
      <p:sp>
        <p:nvSpPr>
          <p:cNvPr id="1029" name="Text Box 11">
            <a:extLst>
              <a:ext uri="{FF2B5EF4-FFF2-40B4-BE49-F238E27FC236}">
                <a16:creationId xmlns:a16="http://schemas.microsoft.com/office/drawing/2014/main" id="{3B744A67-1B43-4D29-B0CE-C4AA9C1BD823}"/>
              </a:ext>
            </a:extLst>
          </p:cNvPr>
          <p:cNvSpPr txBox="1">
            <a:spLocks noChangeArrowheads="1"/>
          </p:cNvSpPr>
          <p:nvPr/>
        </p:nvSpPr>
        <p:spPr bwMode="auto">
          <a:xfrm>
            <a:off x="280988" y="-26988"/>
            <a:ext cx="652303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1200" b="0">
                <a:solidFill>
                  <a:srgbClr val="808080"/>
                </a:solidFill>
                <a:latin typeface="隶书" panose="02010509060101010101" pitchFamily="49" charset="-122"/>
                <a:ea typeface="隶书" panose="02010509060101010101" pitchFamily="49" charset="-122"/>
              </a:rPr>
              <a:t>大连理工大学 电子信息与电气工程学部 信息与通信工程学院 通信技术研究所</a:t>
            </a:r>
          </a:p>
        </p:txBody>
      </p:sp>
      <p:sp>
        <p:nvSpPr>
          <p:cNvPr id="1030" name="Rectangle 13">
            <a:extLst>
              <a:ext uri="{FF2B5EF4-FFF2-40B4-BE49-F238E27FC236}">
                <a16:creationId xmlns:a16="http://schemas.microsoft.com/office/drawing/2014/main" id="{3975FC2E-9A45-438B-A534-FB9C42E75519}"/>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1" name="Rectangle 14">
            <a:extLst>
              <a:ext uri="{FF2B5EF4-FFF2-40B4-BE49-F238E27FC236}">
                <a16:creationId xmlns:a16="http://schemas.microsoft.com/office/drawing/2014/main" id="{12043990-0A3B-427F-9C52-F2F0631AC920}"/>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32" name="图片 8" descr="banner.jpg">
            <a:extLst>
              <a:ext uri="{FF2B5EF4-FFF2-40B4-BE49-F238E27FC236}">
                <a16:creationId xmlns:a16="http://schemas.microsoft.com/office/drawing/2014/main" id="{69D73485-5E04-4BD3-A4A8-B515A40F2527}"/>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75" y="4763"/>
            <a:ext cx="358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2.png"/><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175.wmf"/><Relationship Id="rId5" Type="http://schemas.openxmlformats.org/officeDocument/2006/relationships/oleObject" Target="../embeddings/oleObject118.bin"/><Relationship Id="rId4" Type="http://schemas.openxmlformats.org/officeDocument/2006/relationships/image" Target="../media/image174.wmf"/></Relationships>
</file>

<file path=ppt/slides/_rels/slide101.xml.rels><?xml version="1.0" encoding="UTF-8" standalone="yes"?>
<Relationships xmlns="http://schemas.openxmlformats.org/package/2006/relationships"><Relationship Id="rId3" Type="http://schemas.openxmlformats.org/officeDocument/2006/relationships/image" Target="../media/image178.jpeg"/><Relationship Id="rId7" Type="http://schemas.openxmlformats.org/officeDocument/2006/relationships/image" Target="../media/image177.wmf"/><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oleObject" Target="../embeddings/oleObject120.bin"/><Relationship Id="rId5" Type="http://schemas.openxmlformats.org/officeDocument/2006/relationships/image" Target="../media/image176.wmf"/><Relationship Id="rId4" Type="http://schemas.openxmlformats.org/officeDocument/2006/relationships/oleObject" Target="../embeddings/oleObject119.bin"/></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23.bin"/><Relationship Id="rId3" Type="http://schemas.openxmlformats.org/officeDocument/2006/relationships/image" Target="../media/image183.png"/><Relationship Id="rId7" Type="http://schemas.openxmlformats.org/officeDocument/2006/relationships/image" Target="../media/image180.emf"/><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oleObject" Target="../embeddings/oleObject122.bin"/><Relationship Id="rId5" Type="http://schemas.openxmlformats.org/officeDocument/2006/relationships/image" Target="../media/image179.wmf"/><Relationship Id="rId4" Type="http://schemas.openxmlformats.org/officeDocument/2006/relationships/oleObject" Target="../embeddings/oleObject121.bin"/><Relationship Id="rId9" Type="http://schemas.openxmlformats.org/officeDocument/2006/relationships/image" Target="../media/image181.wmf"/></Relationships>
</file>

<file path=ppt/slides/_rels/slide103.xml.rels><?xml version="1.0" encoding="UTF-8" standalone="yes"?>
<Relationships xmlns="http://schemas.openxmlformats.org/package/2006/relationships"><Relationship Id="rId8" Type="http://schemas.openxmlformats.org/officeDocument/2006/relationships/image" Target="../media/image185.emf"/><Relationship Id="rId3" Type="http://schemas.openxmlformats.org/officeDocument/2006/relationships/image" Target="../media/image187.png"/><Relationship Id="rId7"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188.png"/><Relationship Id="rId5" Type="http://schemas.openxmlformats.org/officeDocument/2006/relationships/image" Target="../media/image184.emf"/><Relationship Id="rId10" Type="http://schemas.openxmlformats.org/officeDocument/2006/relationships/image" Target="../media/image186.emf"/><Relationship Id="rId4" Type="http://schemas.openxmlformats.org/officeDocument/2006/relationships/oleObject" Target="../embeddings/oleObject124.bin"/><Relationship Id="rId9" Type="http://schemas.openxmlformats.org/officeDocument/2006/relationships/oleObject" Target="../embeddings/oleObject126.bin"/></Relationships>
</file>

<file path=ppt/slides/_rels/slide104.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190.emf"/><Relationship Id="rId5" Type="http://schemas.openxmlformats.org/officeDocument/2006/relationships/oleObject" Target="../embeddings/oleObject128.bin"/><Relationship Id="rId10" Type="http://schemas.openxmlformats.org/officeDocument/2006/relationships/image" Target="../media/image192.emf"/><Relationship Id="rId4" Type="http://schemas.openxmlformats.org/officeDocument/2006/relationships/image" Target="../media/image189.emf"/><Relationship Id="rId9" Type="http://schemas.openxmlformats.org/officeDocument/2006/relationships/oleObject" Target="../embeddings/oleObject130.bin"/></Relationships>
</file>

<file path=ppt/slides/_rels/slide105.xml.rels><?xml version="1.0" encoding="UTF-8" standalone="yes"?>
<Relationships xmlns="http://schemas.openxmlformats.org/package/2006/relationships"><Relationship Id="rId8" Type="http://schemas.openxmlformats.org/officeDocument/2006/relationships/image" Target="../media/image195.e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194.emf"/><Relationship Id="rId5" Type="http://schemas.openxmlformats.org/officeDocument/2006/relationships/oleObject" Target="../embeddings/oleObject132.bin"/><Relationship Id="rId10" Type="http://schemas.openxmlformats.org/officeDocument/2006/relationships/image" Target="../media/image196.wmf"/><Relationship Id="rId4" Type="http://schemas.openxmlformats.org/officeDocument/2006/relationships/image" Target="../media/image193.emf"/><Relationship Id="rId9" Type="http://schemas.openxmlformats.org/officeDocument/2006/relationships/oleObject" Target="../embeddings/oleObject134.bin"/></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oleObject" Target="../embeddings/oleObject135.bin"/><Relationship Id="rId7" Type="http://schemas.openxmlformats.org/officeDocument/2006/relationships/image" Target="../media/image200.png"/><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198.emf"/><Relationship Id="rId5" Type="http://schemas.openxmlformats.org/officeDocument/2006/relationships/oleObject" Target="../embeddings/oleObject136.bin"/><Relationship Id="rId4" Type="http://schemas.openxmlformats.org/officeDocument/2006/relationships/image" Target="../media/image197.emf"/><Relationship Id="rId9" Type="http://schemas.openxmlformats.org/officeDocument/2006/relationships/image" Target="../media/image199.emf"/></Relationships>
</file>

<file path=ppt/slides/_rels/slide10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1.wmf"/><Relationship Id="rId5" Type="http://schemas.openxmlformats.org/officeDocument/2006/relationships/oleObject" Target="../embeddings/oleObject8.bin"/><Relationship Id="rId4" Type="http://schemas.openxmlformats.org/officeDocument/2006/relationships/image" Target="../media/image10.wmf"/></Relationships>
</file>

<file path=ppt/slides/_rels/slide110.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slide" Target="slide16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207.wmf"/><Relationship Id="rId5" Type="http://schemas.openxmlformats.org/officeDocument/2006/relationships/oleObject" Target="../embeddings/oleObject138.bin"/><Relationship Id="rId4" Type="http://schemas.openxmlformats.org/officeDocument/2006/relationships/image" Target="../media/image209.jpg"/></Relationships>
</file>

<file path=ppt/slides/_rels/slide114.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oleObject" Target="../embeddings/oleObject139.bin"/><Relationship Id="rId7" Type="http://schemas.openxmlformats.org/officeDocument/2006/relationships/oleObject" Target="../embeddings/oleObject141.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211.wmf"/><Relationship Id="rId5" Type="http://schemas.openxmlformats.org/officeDocument/2006/relationships/oleObject" Target="../embeddings/oleObject140.bin"/><Relationship Id="rId10" Type="http://schemas.openxmlformats.org/officeDocument/2006/relationships/image" Target="../media/image213.wmf"/><Relationship Id="rId4" Type="http://schemas.openxmlformats.org/officeDocument/2006/relationships/image" Target="../media/image210.emf"/><Relationship Id="rId9" Type="http://schemas.openxmlformats.org/officeDocument/2006/relationships/oleObject" Target="../embeddings/oleObject142.bin"/></Relationships>
</file>

<file path=ppt/slides/_rels/slide115.xml.rels><?xml version="1.0" encoding="UTF-8" standalone="yes"?>
<Relationships xmlns="http://schemas.openxmlformats.org/package/2006/relationships"><Relationship Id="rId8" Type="http://schemas.openxmlformats.org/officeDocument/2006/relationships/image" Target="../media/image216.jpg"/><Relationship Id="rId3" Type="http://schemas.openxmlformats.org/officeDocument/2006/relationships/image" Target="../media/image235.png"/><Relationship Id="rId7"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237.png"/><Relationship Id="rId5" Type="http://schemas.openxmlformats.org/officeDocument/2006/relationships/image" Target="../media/image228.png"/><Relationship Id="rId4" Type="http://schemas.openxmlformats.org/officeDocument/2006/relationships/image" Target="../media/image236.png"/></Relationships>
</file>

<file path=ppt/slides/_rels/slide116.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218.jpe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image" Target="../media/image222.JP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image" Target="../media/image224.jpeg"/><Relationship Id="rId1" Type="http://schemas.openxmlformats.org/officeDocument/2006/relationships/slideLayout" Target="../slideLayouts/slideLayout7.xml"/><Relationship Id="rId4" Type="http://schemas.openxmlformats.org/officeDocument/2006/relationships/image" Target="../media/image226.jpg"/></Relationships>
</file>

<file path=ppt/slides/_rels/slide123.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9.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3.wmf"/><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oleObject" Target="../embeddings/oleObject144.bin"/><Relationship Id="rId5" Type="http://schemas.openxmlformats.org/officeDocument/2006/relationships/image" Target="../media/image232.wmf"/><Relationship Id="rId4" Type="http://schemas.openxmlformats.org/officeDocument/2006/relationships/oleObject" Target="../embeddings/oleObject143.bin"/></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147.bin"/><Relationship Id="rId3" Type="http://schemas.openxmlformats.org/officeDocument/2006/relationships/image" Target="../media/image231.jpeg"/><Relationship Id="rId7" Type="http://schemas.openxmlformats.org/officeDocument/2006/relationships/image" Target="../media/image236.wmf"/><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oleObject" Target="../embeddings/oleObject146.bin"/><Relationship Id="rId11" Type="http://schemas.openxmlformats.org/officeDocument/2006/relationships/image" Target="../media/image238.wmf"/><Relationship Id="rId5" Type="http://schemas.openxmlformats.org/officeDocument/2006/relationships/image" Target="../media/image235.wmf"/><Relationship Id="rId10" Type="http://schemas.openxmlformats.org/officeDocument/2006/relationships/oleObject" Target="../embeddings/oleObject148.bin"/><Relationship Id="rId4" Type="http://schemas.openxmlformats.org/officeDocument/2006/relationships/oleObject" Target="../embeddings/oleObject145.bin"/><Relationship Id="rId9" Type="http://schemas.openxmlformats.org/officeDocument/2006/relationships/image" Target="../media/image237.wmf"/></Relationships>
</file>

<file path=ppt/slides/_rels/slide128.xml.rels><?xml version="1.0" encoding="UTF-8" standalone="yes"?>
<Relationships xmlns="http://schemas.openxmlformats.org/package/2006/relationships"><Relationship Id="rId8" Type="http://schemas.openxmlformats.org/officeDocument/2006/relationships/image" Target="../media/image241.wmf"/><Relationship Id="rId3" Type="http://schemas.openxmlformats.org/officeDocument/2006/relationships/oleObject" Target="../embeddings/oleObject149.bin"/><Relationship Id="rId7" Type="http://schemas.openxmlformats.org/officeDocument/2006/relationships/oleObject" Target="../embeddings/oleObject151.bin"/><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240.wmf"/><Relationship Id="rId5" Type="http://schemas.openxmlformats.org/officeDocument/2006/relationships/oleObject" Target="../embeddings/oleObject150.bin"/><Relationship Id="rId4" Type="http://schemas.openxmlformats.org/officeDocument/2006/relationships/image" Target="../media/image239.wmf"/><Relationship Id="rId9" Type="http://schemas.openxmlformats.org/officeDocument/2006/relationships/image" Target="../media/image231.jpeg"/></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154.bin"/><Relationship Id="rId3" Type="http://schemas.openxmlformats.org/officeDocument/2006/relationships/oleObject" Target="../embeddings/oleObject152.bin"/><Relationship Id="rId7" Type="http://schemas.openxmlformats.org/officeDocument/2006/relationships/image" Target="../media/image243.wmf"/><Relationship Id="rId12" Type="http://schemas.openxmlformats.org/officeDocument/2006/relationships/image" Target="../media/image234.png"/><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oleObject" Target="../embeddings/oleObject153.bin"/><Relationship Id="rId11" Type="http://schemas.openxmlformats.org/officeDocument/2006/relationships/image" Target="../media/image245.wmf"/><Relationship Id="rId5" Type="http://schemas.openxmlformats.org/officeDocument/2006/relationships/image" Target="../media/image246.jpeg"/><Relationship Id="rId10" Type="http://schemas.openxmlformats.org/officeDocument/2006/relationships/oleObject" Target="../embeddings/oleObject155.bin"/><Relationship Id="rId4" Type="http://schemas.openxmlformats.org/officeDocument/2006/relationships/image" Target="../media/image242.wmf"/><Relationship Id="rId9" Type="http://schemas.openxmlformats.org/officeDocument/2006/relationships/image" Target="../media/image244.wmf"/></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oleObject" Target="../embeddings/oleObject156.bin"/><Relationship Id="rId7" Type="http://schemas.openxmlformats.org/officeDocument/2006/relationships/image" Target="../media/image248.wmf"/><Relationship Id="rId12" Type="http://schemas.openxmlformats.org/officeDocument/2006/relationships/image" Target="../media/image250.wmf"/><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oleObject" Target="../embeddings/oleObject157.bin"/><Relationship Id="rId11" Type="http://schemas.openxmlformats.org/officeDocument/2006/relationships/oleObject" Target="../embeddings/oleObject159.bin"/><Relationship Id="rId5" Type="http://schemas.openxmlformats.org/officeDocument/2006/relationships/image" Target="../media/image251.jpeg"/><Relationship Id="rId10" Type="http://schemas.openxmlformats.org/officeDocument/2006/relationships/image" Target="../media/image249.wmf"/><Relationship Id="rId4" Type="http://schemas.openxmlformats.org/officeDocument/2006/relationships/image" Target="../media/image247.wmf"/><Relationship Id="rId9" Type="http://schemas.openxmlformats.org/officeDocument/2006/relationships/oleObject" Target="../embeddings/oleObject158.bin"/></Relationships>
</file>

<file path=ppt/slides/_rels/slide131.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image" Target="../media/image253.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oleObject" Target="../embeddings/oleObject160.bin"/><Relationship Id="rId7" Type="http://schemas.openxmlformats.org/officeDocument/2006/relationships/oleObject" Target="../embeddings/oleObject162.bin"/><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image" Target="../media/image257.wmf"/><Relationship Id="rId5" Type="http://schemas.openxmlformats.org/officeDocument/2006/relationships/oleObject" Target="../embeddings/oleObject161.bin"/><Relationship Id="rId4" Type="http://schemas.openxmlformats.org/officeDocument/2006/relationships/image" Target="../media/image256.wmf"/></Relationships>
</file>

<file path=ppt/slides/_rels/slide134.xml.rels><?xml version="1.0" encoding="UTF-8" standalone="yes"?>
<Relationships xmlns="http://schemas.openxmlformats.org/package/2006/relationships"><Relationship Id="rId8" Type="http://schemas.openxmlformats.org/officeDocument/2006/relationships/image" Target="../media/image261.wmf"/><Relationship Id="rId3" Type="http://schemas.openxmlformats.org/officeDocument/2006/relationships/oleObject" Target="../embeddings/oleObject163.bin"/><Relationship Id="rId7" Type="http://schemas.openxmlformats.org/officeDocument/2006/relationships/oleObject" Target="../embeddings/oleObject165.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260.wmf"/><Relationship Id="rId5" Type="http://schemas.openxmlformats.org/officeDocument/2006/relationships/oleObject" Target="../embeddings/oleObject164.bin"/><Relationship Id="rId10" Type="http://schemas.openxmlformats.org/officeDocument/2006/relationships/image" Target="../media/image262.wmf"/><Relationship Id="rId4" Type="http://schemas.openxmlformats.org/officeDocument/2006/relationships/image" Target="../media/image259.wmf"/><Relationship Id="rId9" Type="http://schemas.openxmlformats.org/officeDocument/2006/relationships/oleObject" Target="../embeddings/oleObject166.bin"/></Relationships>
</file>

<file path=ppt/slides/_rels/slide135.xml.rels><?xml version="1.0" encoding="UTF-8" standalone="yes"?>
<Relationships xmlns="http://schemas.openxmlformats.org/package/2006/relationships"><Relationship Id="rId8" Type="http://schemas.openxmlformats.org/officeDocument/2006/relationships/image" Target="../media/image265.wmf"/><Relationship Id="rId13" Type="http://schemas.openxmlformats.org/officeDocument/2006/relationships/image" Target="../media/image266.wmf"/><Relationship Id="rId18" Type="http://schemas.openxmlformats.org/officeDocument/2006/relationships/oleObject" Target="../embeddings/oleObject173.bin"/><Relationship Id="rId3" Type="http://schemas.openxmlformats.org/officeDocument/2006/relationships/oleObject" Target="../embeddings/oleObject167.bin"/><Relationship Id="rId7" Type="http://schemas.openxmlformats.org/officeDocument/2006/relationships/oleObject" Target="../embeddings/oleObject169.bin"/><Relationship Id="rId12" Type="http://schemas.openxmlformats.org/officeDocument/2006/relationships/oleObject" Target="../embeddings/oleObject170.bin"/><Relationship Id="rId17" Type="http://schemas.openxmlformats.org/officeDocument/2006/relationships/image" Target="../media/image268.wmf"/><Relationship Id="rId2" Type="http://schemas.openxmlformats.org/officeDocument/2006/relationships/slideLayout" Target="../slideLayouts/slideLayout7.xml"/><Relationship Id="rId16" Type="http://schemas.openxmlformats.org/officeDocument/2006/relationships/oleObject" Target="../embeddings/oleObject172.bin"/><Relationship Id="rId1" Type="http://schemas.openxmlformats.org/officeDocument/2006/relationships/vmlDrawing" Target="../drawings/vmlDrawing71.vml"/><Relationship Id="rId6" Type="http://schemas.openxmlformats.org/officeDocument/2006/relationships/image" Target="../media/image264.wmf"/><Relationship Id="rId11" Type="http://schemas.openxmlformats.org/officeDocument/2006/relationships/image" Target="../media/image296.png"/><Relationship Id="rId5" Type="http://schemas.openxmlformats.org/officeDocument/2006/relationships/oleObject" Target="../embeddings/oleObject168.bin"/><Relationship Id="rId15" Type="http://schemas.openxmlformats.org/officeDocument/2006/relationships/image" Target="../media/image267.wmf"/><Relationship Id="rId10" Type="http://schemas.openxmlformats.org/officeDocument/2006/relationships/image" Target="../media/image295.png"/><Relationship Id="rId19" Type="http://schemas.openxmlformats.org/officeDocument/2006/relationships/image" Target="../media/image269.wmf"/><Relationship Id="rId4" Type="http://schemas.openxmlformats.org/officeDocument/2006/relationships/image" Target="../media/image263.wmf"/><Relationship Id="rId9" Type="http://schemas.openxmlformats.org/officeDocument/2006/relationships/image" Target="../media/image294.png"/><Relationship Id="rId14" Type="http://schemas.openxmlformats.org/officeDocument/2006/relationships/oleObject" Target="../embeddings/oleObject171.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176.bin"/><Relationship Id="rId13" Type="http://schemas.openxmlformats.org/officeDocument/2006/relationships/image" Target="../media/image276.wmf"/><Relationship Id="rId3" Type="http://schemas.openxmlformats.org/officeDocument/2006/relationships/image" Target="../media/image277.jpeg"/><Relationship Id="rId7" Type="http://schemas.openxmlformats.org/officeDocument/2006/relationships/image" Target="../media/image273.wmf"/><Relationship Id="rId12" Type="http://schemas.openxmlformats.org/officeDocument/2006/relationships/oleObject" Target="../embeddings/oleObject178.bin"/><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oleObject" Target="../embeddings/oleObject175.bin"/><Relationship Id="rId11" Type="http://schemas.openxmlformats.org/officeDocument/2006/relationships/image" Target="../media/image275.wmf"/><Relationship Id="rId5" Type="http://schemas.openxmlformats.org/officeDocument/2006/relationships/image" Target="../media/image272.wmf"/><Relationship Id="rId10" Type="http://schemas.openxmlformats.org/officeDocument/2006/relationships/oleObject" Target="../embeddings/oleObject177.bin"/><Relationship Id="rId4" Type="http://schemas.openxmlformats.org/officeDocument/2006/relationships/oleObject" Target="../embeddings/oleObject174.bin"/><Relationship Id="rId9" Type="http://schemas.openxmlformats.org/officeDocument/2006/relationships/image" Target="../media/image274.wmf"/></Relationships>
</file>

<file path=ppt/slides/_rels/slide141.xml.rels><?xml version="1.0" encoding="UTF-8" standalone="yes"?>
<Relationships xmlns="http://schemas.openxmlformats.org/package/2006/relationships"><Relationship Id="rId8" Type="http://schemas.openxmlformats.org/officeDocument/2006/relationships/image" Target="../media/image280.wmf"/><Relationship Id="rId3" Type="http://schemas.openxmlformats.org/officeDocument/2006/relationships/oleObject" Target="../embeddings/oleObject179.bin"/><Relationship Id="rId7" Type="http://schemas.openxmlformats.org/officeDocument/2006/relationships/oleObject" Target="../embeddings/oleObject181.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279.wmf"/><Relationship Id="rId5" Type="http://schemas.openxmlformats.org/officeDocument/2006/relationships/oleObject" Target="../embeddings/oleObject180.bin"/><Relationship Id="rId10" Type="http://schemas.openxmlformats.org/officeDocument/2006/relationships/image" Target="../media/image281.wmf"/><Relationship Id="rId4" Type="http://schemas.openxmlformats.org/officeDocument/2006/relationships/image" Target="../media/image278.wmf"/><Relationship Id="rId9" Type="http://schemas.openxmlformats.org/officeDocument/2006/relationships/oleObject" Target="../embeddings/oleObject182.bin"/></Relationships>
</file>

<file path=ppt/slides/_rels/slide142.xml.rels><?xml version="1.0" encoding="UTF-8" standalone="yes"?>
<Relationships xmlns="http://schemas.openxmlformats.org/package/2006/relationships"><Relationship Id="rId8" Type="http://schemas.openxmlformats.org/officeDocument/2006/relationships/image" Target="../media/image284.wmf"/><Relationship Id="rId13" Type="http://schemas.openxmlformats.org/officeDocument/2006/relationships/oleObject" Target="../embeddings/oleObject188.bin"/><Relationship Id="rId3" Type="http://schemas.openxmlformats.org/officeDocument/2006/relationships/oleObject" Target="../embeddings/oleObject183.bin"/><Relationship Id="rId7" Type="http://schemas.openxmlformats.org/officeDocument/2006/relationships/oleObject" Target="../embeddings/oleObject185.bin"/><Relationship Id="rId12" Type="http://schemas.openxmlformats.org/officeDocument/2006/relationships/image" Target="../media/image286.wmf"/><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283.wmf"/><Relationship Id="rId11" Type="http://schemas.openxmlformats.org/officeDocument/2006/relationships/oleObject" Target="../embeddings/oleObject187.bin"/><Relationship Id="rId5" Type="http://schemas.openxmlformats.org/officeDocument/2006/relationships/oleObject" Target="../embeddings/oleObject184.bin"/><Relationship Id="rId15" Type="http://schemas.openxmlformats.org/officeDocument/2006/relationships/image" Target="../media/image277.jpeg"/><Relationship Id="rId10" Type="http://schemas.openxmlformats.org/officeDocument/2006/relationships/image" Target="../media/image285.wmf"/><Relationship Id="rId4" Type="http://schemas.openxmlformats.org/officeDocument/2006/relationships/image" Target="../media/image282.wmf"/><Relationship Id="rId9" Type="http://schemas.openxmlformats.org/officeDocument/2006/relationships/oleObject" Target="../embeddings/oleObject186.bin"/><Relationship Id="rId14" Type="http://schemas.openxmlformats.org/officeDocument/2006/relationships/image" Target="../media/image287.wmf"/></Relationships>
</file>

<file path=ppt/slides/_rels/slide143.xml.rels><?xml version="1.0" encoding="UTF-8" standalone="yes"?>
<Relationships xmlns="http://schemas.openxmlformats.org/package/2006/relationships"><Relationship Id="rId8" Type="http://schemas.openxmlformats.org/officeDocument/2006/relationships/image" Target="../media/image290.wmf"/><Relationship Id="rId3" Type="http://schemas.openxmlformats.org/officeDocument/2006/relationships/oleObject" Target="../embeddings/oleObject189.bin"/><Relationship Id="rId7" Type="http://schemas.openxmlformats.org/officeDocument/2006/relationships/oleObject" Target="../embeddings/oleObject191.bin"/><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289.wmf"/><Relationship Id="rId5" Type="http://schemas.openxmlformats.org/officeDocument/2006/relationships/oleObject" Target="../embeddings/oleObject190.bin"/><Relationship Id="rId4" Type="http://schemas.openxmlformats.org/officeDocument/2006/relationships/image" Target="../media/image288.w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7.xml"/><Relationship Id="rId1" Type="http://schemas.openxmlformats.org/officeDocument/2006/relationships/vmlDrawing" Target="../drawings/vmlDrawing76.vml"/><Relationship Id="rId5" Type="http://schemas.openxmlformats.org/officeDocument/2006/relationships/image" Target="../media/image318.png"/><Relationship Id="rId4" Type="http://schemas.openxmlformats.org/officeDocument/2006/relationships/image" Target="../media/image287.wmf"/></Relationships>
</file>

<file path=ppt/slides/_rels/slide146.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295.jpeg"/><Relationship Id="rId5" Type="http://schemas.openxmlformats.org/officeDocument/2006/relationships/image" Target="../media/image293.wmf"/><Relationship Id="rId4" Type="http://schemas.openxmlformats.org/officeDocument/2006/relationships/oleObject" Target="../embeddings/oleObject193.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96.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97.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94.bin"/><Relationship Id="rId7" Type="http://schemas.openxmlformats.org/officeDocument/2006/relationships/image" Target="../media/image300.jpeg"/><Relationship Id="rId2" Type="http://schemas.openxmlformats.org/officeDocument/2006/relationships/slideLayout" Target="../slideLayouts/slideLayout7.xml"/><Relationship Id="rId1" Type="http://schemas.openxmlformats.org/officeDocument/2006/relationships/vmlDrawing" Target="../drawings/vmlDrawing78.vml"/><Relationship Id="rId6" Type="http://schemas.openxmlformats.org/officeDocument/2006/relationships/image" Target="../media/image299.wmf"/><Relationship Id="rId5" Type="http://schemas.openxmlformats.org/officeDocument/2006/relationships/oleObject" Target="../embeddings/oleObject195.bin"/><Relationship Id="rId4" Type="http://schemas.openxmlformats.org/officeDocument/2006/relationships/image" Target="../media/image298.wmf"/></Relationships>
</file>

<file path=ppt/slides/_rels/slide153.xml.rels><?xml version="1.0" encoding="UTF-8" standalone="yes"?>
<Relationships xmlns="http://schemas.openxmlformats.org/package/2006/relationships"><Relationship Id="rId2" Type="http://schemas.openxmlformats.org/officeDocument/2006/relationships/image" Target="../media/image301.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8" Type="http://schemas.openxmlformats.org/officeDocument/2006/relationships/image" Target="../media/image304.wmf"/><Relationship Id="rId3" Type="http://schemas.openxmlformats.org/officeDocument/2006/relationships/oleObject" Target="../embeddings/oleObject196.bin"/><Relationship Id="rId7" Type="http://schemas.openxmlformats.org/officeDocument/2006/relationships/oleObject" Target="../embeddings/oleObject198.bin"/><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image" Target="../media/image303.wmf"/><Relationship Id="rId5" Type="http://schemas.openxmlformats.org/officeDocument/2006/relationships/oleObject" Target="../embeddings/oleObject197.bin"/><Relationship Id="rId10" Type="http://schemas.openxmlformats.org/officeDocument/2006/relationships/image" Target="../media/image306.jpeg"/><Relationship Id="rId4" Type="http://schemas.openxmlformats.org/officeDocument/2006/relationships/image" Target="../media/image302.wmf"/><Relationship Id="rId9" Type="http://schemas.openxmlformats.org/officeDocument/2006/relationships/image" Target="../media/image305.jpeg"/></Relationships>
</file>

<file path=ppt/slides/_rels/slide155.xml.rels><?xml version="1.0" encoding="UTF-8" standalone="yes"?>
<Relationships xmlns="http://schemas.openxmlformats.org/package/2006/relationships"><Relationship Id="rId8" Type="http://schemas.openxmlformats.org/officeDocument/2006/relationships/image" Target="../media/image309.wmf"/><Relationship Id="rId3" Type="http://schemas.openxmlformats.org/officeDocument/2006/relationships/oleObject" Target="../embeddings/oleObject199.bin"/><Relationship Id="rId7" Type="http://schemas.openxmlformats.org/officeDocument/2006/relationships/oleObject" Target="../embeddings/oleObject201.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308.wmf"/><Relationship Id="rId5" Type="http://schemas.openxmlformats.org/officeDocument/2006/relationships/oleObject" Target="../embeddings/oleObject200.bin"/><Relationship Id="rId4" Type="http://schemas.openxmlformats.org/officeDocument/2006/relationships/image" Target="../media/image307.wmf"/><Relationship Id="rId9" Type="http://schemas.openxmlformats.org/officeDocument/2006/relationships/image" Target="../media/image310.jpeg"/></Relationships>
</file>

<file path=ppt/slides/_rels/slide156.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slideLayout" Target="../slideLayouts/slideLayout7.xml"/><Relationship Id="rId1" Type="http://schemas.openxmlformats.org/officeDocument/2006/relationships/vmlDrawing" Target="../drawings/vmlDrawing81.vml"/><Relationship Id="rId5" Type="http://schemas.openxmlformats.org/officeDocument/2006/relationships/image" Target="../media/image311.wmf"/><Relationship Id="rId4" Type="http://schemas.openxmlformats.org/officeDocument/2006/relationships/oleObject" Target="../embeddings/oleObject202.bin"/></Relationships>
</file>

<file path=ppt/slides/_rels/slide157.xml.rels><?xml version="1.0" encoding="UTF-8" standalone="yes"?>
<Relationships xmlns="http://schemas.openxmlformats.org/package/2006/relationships"><Relationship Id="rId8" Type="http://schemas.openxmlformats.org/officeDocument/2006/relationships/image" Target="../media/image314.wmf"/><Relationship Id="rId3" Type="http://schemas.openxmlformats.org/officeDocument/2006/relationships/image" Target="../media/image344.png"/><Relationship Id="rId7" Type="http://schemas.openxmlformats.org/officeDocument/2006/relationships/oleObject" Target="../embeddings/oleObject204.bin"/><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313.wmf"/><Relationship Id="rId5" Type="http://schemas.openxmlformats.org/officeDocument/2006/relationships/oleObject" Target="../embeddings/oleObject203.bin"/><Relationship Id="rId10" Type="http://schemas.openxmlformats.org/officeDocument/2006/relationships/image" Target="../media/image315.wmf"/><Relationship Id="rId4" Type="http://schemas.openxmlformats.org/officeDocument/2006/relationships/image" Target="../media/image345.png"/><Relationship Id="rId9" Type="http://schemas.openxmlformats.org/officeDocument/2006/relationships/oleObject" Target="../embeddings/oleObject205.bin"/></Relationships>
</file>

<file path=ppt/slides/_rels/slide15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hyperlink" Target="Chapter6%20&#21464;&#39057;&#22120;%20Frequency%20Converters.pptx"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7.wmf"/><Relationship Id="rId5" Type="http://schemas.openxmlformats.org/officeDocument/2006/relationships/oleObject" Target="../embeddings/oleObject10.bin"/><Relationship Id="rId4" Type="http://schemas.openxmlformats.org/officeDocument/2006/relationships/image" Target="../media/image16.wmf"/></Relationships>
</file>

<file path=ppt/slides/_rels/slide160.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slideLayout" Target="../slideLayouts/slideLayout7.xml"/><Relationship Id="rId1" Type="http://schemas.openxmlformats.org/officeDocument/2006/relationships/vmlDrawing" Target="../drawings/vmlDrawing83.vml"/><Relationship Id="rId5" Type="http://schemas.openxmlformats.org/officeDocument/2006/relationships/image" Target="../media/image318.wmf"/><Relationship Id="rId4" Type="http://schemas.openxmlformats.org/officeDocument/2006/relationships/oleObject" Target="../embeddings/oleObject206.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oleObject" Target="../embeddings/oleObject12.bin"/><Relationship Id="rId4" Type="http://schemas.openxmlformats.org/officeDocument/2006/relationships/image" Target="../media/image18.wmf"/></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3.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5.wmf"/><Relationship Id="rId5" Type="http://schemas.openxmlformats.org/officeDocument/2006/relationships/oleObject" Target="../embeddings/oleObject15.bin"/><Relationship Id="rId4" Type="http://schemas.openxmlformats.org/officeDocument/2006/relationships/image" Target="../media/image24.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29.jpeg"/><Relationship Id="rId7" Type="http://schemas.openxmlformats.org/officeDocument/2006/relationships/image" Target="../media/image27.e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17.bin"/><Relationship Id="rId5" Type="http://schemas.openxmlformats.org/officeDocument/2006/relationships/image" Target="../media/image26.emf"/><Relationship Id="rId4" Type="http://schemas.openxmlformats.org/officeDocument/2006/relationships/oleObject" Target="../embeddings/oleObject16.bin"/><Relationship Id="rId9" Type="http://schemas.openxmlformats.org/officeDocument/2006/relationships/image" Target="../media/image28.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33.jpeg"/><Relationship Id="rId7" Type="http://schemas.openxmlformats.org/officeDocument/2006/relationships/image" Target="../media/image31.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30.wmf"/><Relationship Id="rId4" Type="http://schemas.openxmlformats.org/officeDocument/2006/relationships/oleObject" Target="../embeddings/oleObject19.bin"/><Relationship Id="rId9" Type="http://schemas.openxmlformats.org/officeDocument/2006/relationships/image" Target="../media/image32.wmf"/></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34.emf"/><Relationship Id="rId4" Type="http://schemas.openxmlformats.org/officeDocument/2006/relationships/oleObject" Target="../embeddings/oleObject22.bin"/></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35.jpeg"/><Relationship Id="rId5" Type="http://schemas.openxmlformats.org/officeDocument/2006/relationships/image" Target="../media/image38.jpeg"/><Relationship Id="rId4" Type="http://schemas.openxmlformats.org/officeDocument/2006/relationships/image" Target="../media/image3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40.emf"/><Relationship Id="rId5" Type="http://schemas.openxmlformats.org/officeDocument/2006/relationships/oleObject" Target="../embeddings/oleObject25.bin"/><Relationship Id="rId10" Type="http://schemas.openxmlformats.org/officeDocument/2006/relationships/image" Target="../media/image42.emf"/><Relationship Id="rId4" Type="http://schemas.openxmlformats.org/officeDocument/2006/relationships/image" Target="../media/image39.emf"/><Relationship Id="rId9" Type="http://schemas.openxmlformats.org/officeDocument/2006/relationships/oleObject" Target="../embeddings/oleObject27.bin"/></Relationships>
</file>

<file path=ppt/slides/_rels/slide33.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44.emf"/><Relationship Id="rId5" Type="http://schemas.openxmlformats.org/officeDocument/2006/relationships/oleObject" Target="../embeddings/oleObject29.bin"/><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47.emf"/><Relationship Id="rId5" Type="http://schemas.openxmlformats.org/officeDocument/2006/relationships/oleObject" Target="../embeddings/oleObject32.bin"/><Relationship Id="rId4" Type="http://schemas.openxmlformats.org/officeDocument/2006/relationships/image" Target="../media/image46.emf"/></Relationships>
</file>

<file path=ppt/slides/_rels/slide35.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49.wmf"/><Relationship Id="rId5" Type="http://schemas.openxmlformats.org/officeDocument/2006/relationships/oleObject" Target="../embeddings/oleObject34.bin"/><Relationship Id="rId4" Type="http://schemas.openxmlformats.org/officeDocument/2006/relationships/image" Target="../media/image48.emf"/></Relationships>
</file>

<file path=ppt/slides/_rels/slide36.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52.wmf"/><Relationship Id="rId5" Type="http://schemas.openxmlformats.org/officeDocument/2006/relationships/oleObject" Target="../embeddings/oleObject37.bin"/><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57.jpe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56.emf"/><Relationship Id="rId5" Type="http://schemas.openxmlformats.org/officeDocument/2006/relationships/oleObject" Target="../embeddings/oleObject40.bin"/><Relationship Id="rId4" Type="http://schemas.openxmlformats.org/officeDocument/2006/relationships/image" Target="../media/image55.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58.wmf"/><Relationship Id="rId4" Type="http://schemas.openxmlformats.org/officeDocument/2006/relationships/oleObject" Target="../embeddings/oleObject41.bin"/></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63.emf"/><Relationship Id="rId5" Type="http://schemas.openxmlformats.org/officeDocument/2006/relationships/oleObject" Target="../embeddings/oleObject42.bin"/><Relationship Id="rId4" Type="http://schemas.openxmlformats.org/officeDocument/2006/relationships/image" Target="../media/image65.jpe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68.jpeg"/><Relationship Id="rId5" Type="http://schemas.openxmlformats.org/officeDocument/2006/relationships/image" Target="../media/image66.wmf"/><Relationship Id="rId4" Type="http://schemas.openxmlformats.org/officeDocument/2006/relationships/oleObject" Target="../embeddings/oleObject43.bin"/><Relationship Id="rId9" Type="http://schemas.openxmlformats.org/officeDocument/2006/relationships/image" Target="../media/image67.emf"/></Relationships>
</file>

<file path=ppt/slides/_rels/slide4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71.jpeg"/><Relationship Id="rId4" Type="http://schemas.openxmlformats.org/officeDocument/2006/relationships/image" Target="../media/image70.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73.emf"/><Relationship Id="rId5" Type="http://schemas.openxmlformats.org/officeDocument/2006/relationships/oleObject" Target="../embeddings/oleObject47.bin"/><Relationship Id="rId4" Type="http://schemas.openxmlformats.org/officeDocument/2006/relationships/image" Target="../media/image72.emf"/></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jpeg"/><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73.emf"/><Relationship Id="rId3" Type="http://schemas.openxmlformats.org/officeDocument/2006/relationships/image" Target="../media/image83.png"/><Relationship Id="rId7" Type="http://schemas.openxmlformats.org/officeDocument/2006/relationships/image" Target="../media/image78.wmf"/><Relationship Id="rId12"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49.bin"/><Relationship Id="rId11" Type="http://schemas.openxmlformats.org/officeDocument/2006/relationships/image" Target="../media/image80.emf"/><Relationship Id="rId5" Type="http://schemas.openxmlformats.org/officeDocument/2006/relationships/image" Target="../media/image77.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79.emf"/><Relationship Id="rId1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82.emf"/><Relationship Id="rId5" Type="http://schemas.openxmlformats.org/officeDocument/2006/relationships/oleObject" Target="../embeddings/oleObject53.bin"/><Relationship Id="rId4" Type="http://schemas.openxmlformats.org/officeDocument/2006/relationships/image" Target="../media/image81.wmf"/></Relationships>
</file>

<file path=ppt/slides/_rels/slide53.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84.wmf"/><Relationship Id="rId5" Type="http://schemas.openxmlformats.org/officeDocument/2006/relationships/oleObject" Target="../embeddings/oleObject55.bin"/><Relationship Id="rId4" Type="http://schemas.openxmlformats.org/officeDocument/2006/relationships/image" Target="../media/image83.wmf"/></Relationships>
</file>

<file path=ppt/slides/_rels/slide5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88.jpeg"/><Relationship Id="rId4" Type="http://schemas.openxmlformats.org/officeDocument/2006/relationships/image" Target="../media/image89.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90.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91.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3.bin"/><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0.bin"/><Relationship Id="rId7" Type="http://schemas.openxmlformats.org/officeDocument/2006/relationships/image" Target="../media/image94.png"/><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93.wmf"/><Relationship Id="rId5" Type="http://schemas.openxmlformats.org/officeDocument/2006/relationships/oleObject" Target="../embeddings/oleObject61.bin"/><Relationship Id="rId4" Type="http://schemas.openxmlformats.org/officeDocument/2006/relationships/image" Target="../media/image92.wmf"/></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00.emf"/><Relationship Id="rId5" Type="http://schemas.openxmlformats.org/officeDocument/2006/relationships/oleObject" Target="../embeddings/oleObject63.bin"/><Relationship Id="rId4" Type="http://schemas.openxmlformats.org/officeDocument/2006/relationships/image" Target="../media/image99.wmf"/><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04.emf"/><Relationship Id="rId5" Type="http://schemas.openxmlformats.org/officeDocument/2006/relationships/oleObject" Target="../embeddings/oleObject66.bin"/><Relationship Id="rId4" Type="http://schemas.openxmlformats.org/officeDocument/2006/relationships/image" Target="../media/image103.wmf"/></Relationships>
</file>

<file path=ppt/slides/_rels/slide6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image" Target="../media/image113.jpeg"/><Relationship Id="rId7" Type="http://schemas.openxmlformats.org/officeDocument/2006/relationships/image" Target="../media/image111.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69.bin"/><Relationship Id="rId5" Type="http://schemas.openxmlformats.org/officeDocument/2006/relationships/image" Target="../media/image110.wmf"/><Relationship Id="rId4" Type="http://schemas.openxmlformats.org/officeDocument/2006/relationships/oleObject" Target="../embeddings/oleObject68.bin"/><Relationship Id="rId9" Type="http://schemas.openxmlformats.org/officeDocument/2006/relationships/image" Target="../media/image112.wmf"/></Relationships>
</file>

<file path=ppt/slides/_rels/slide6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16.png"/><Relationship Id="rId5" Type="http://schemas.openxmlformats.org/officeDocument/2006/relationships/image" Target="../media/image114.wmf"/><Relationship Id="rId4" Type="http://schemas.openxmlformats.org/officeDocument/2006/relationships/oleObject" Target="../embeddings/oleObject71.bin"/></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9.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73.bin"/><Relationship Id="rId5" Type="http://schemas.openxmlformats.org/officeDocument/2006/relationships/image" Target="../media/image118.wmf"/><Relationship Id="rId4" Type="http://schemas.openxmlformats.org/officeDocument/2006/relationships/oleObject" Target="../embeddings/oleObject72.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22.wmf"/><Relationship Id="rId5" Type="http://schemas.openxmlformats.org/officeDocument/2006/relationships/oleObject" Target="../embeddings/oleObject75.bin"/><Relationship Id="rId4" Type="http://schemas.openxmlformats.org/officeDocument/2006/relationships/image" Target="../media/image121.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24.wmf"/><Relationship Id="rId5" Type="http://schemas.openxmlformats.org/officeDocument/2006/relationships/oleObject" Target="../embeddings/oleObject77.bin"/><Relationship Id="rId4" Type="http://schemas.openxmlformats.org/officeDocument/2006/relationships/image" Target="../media/image123.wmf"/></Relationships>
</file>

<file path=ppt/slides/_rels/slide7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hyperlink" Target="&#21407;&#22987;+&#20108;&#20493;&#39057;&#21472;&#21152;&#21333;&#22768;&#36947;.wav" TargetMode="External"/><Relationship Id="rId5" Type="http://schemas.openxmlformats.org/officeDocument/2006/relationships/hyperlink" Target="&#21407;&#22987;&#20449;&#21495;&#30340;&#20108;&#20493;&#39057;.wav" TargetMode="External"/><Relationship Id="rId4" Type="http://schemas.openxmlformats.org/officeDocument/2006/relationships/hyperlink" Target="&#21407;&#22987;.wav"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image" Target="../media/image130.w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79.bin"/><Relationship Id="rId5" Type="http://schemas.openxmlformats.org/officeDocument/2006/relationships/image" Target="../media/image129.wmf"/><Relationship Id="rId4" Type="http://schemas.openxmlformats.org/officeDocument/2006/relationships/oleObject" Target="../embeddings/oleObject78.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image" Target="../media/image141.png"/><Relationship Id="rId3" Type="http://schemas.openxmlformats.org/officeDocument/2006/relationships/notesSlide" Target="../notesSlides/notesSlide2.xml"/><Relationship Id="rId7" Type="http://schemas.openxmlformats.org/officeDocument/2006/relationships/image" Target="../media/image133.wmf"/><Relationship Id="rId12" Type="http://schemas.openxmlformats.org/officeDocument/2006/relationships/image" Target="../media/image134.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81.bin"/><Relationship Id="rId11" Type="http://schemas.openxmlformats.org/officeDocument/2006/relationships/oleObject" Target="../embeddings/oleObject84.bin"/><Relationship Id="rId5" Type="http://schemas.openxmlformats.org/officeDocument/2006/relationships/image" Target="../media/image132.wmf"/><Relationship Id="rId10" Type="http://schemas.openxmlformats.org/officeDocument/2006/relationships/image" Target="../media/image135.jpeg"/><Relationship Id="rId4" Type="http://schemas.openxmlformats.org/officeDocument/2006/relationships/oleObject" Target="../embeddings/oleObject80.bin"/><Relationship Id="rId9" Type="http://schemas.openxmlformats.org/officeDocument/2006/relationships/oleObject" Target="../embeddings/oleObject83.bin"/><Relationship Id="rId14" Type="http://schemas.openxmlformats.org/officeDocument/2006/relationships/image" Target="../media/image142.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7.wmf"/></Relationships>
</file>

<file path=ppt/slides/_rels/slide8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1.png"/><Relationship Id="rId3" Type="http://schemas.openxmlformats.org/officeDocument/2006/relationships/oleObject" Target="../embeddings/oleObject85.bin"/><Relationship Id="rId7" Type="http://schemas.openxmlformats.org/officeDocument/2006/relationships/image" Target="../media/image137.emf"/><Relationship Id="rId12" Type="http://schemas.openxmlformats.org/officeDocument/2006/relationships/image" Target="../media/image139.e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oleObject" Target="../embeddings/oleObject86.bin"/><Relationship Id="rId11" Type="http://schemas.openxmlformats.org/officeDocument/2006/relationships/oleObject" Target="../embeddings/oleObject88.bin"/><Relationship Id="rId5" Type="http://schemas.openxmlformats.org/officeDocument/2006/relationships/image" Target="../media/image149.png"/><Relationship Id="rId10" Type="http://schemas.openxmlformats.org/officeDocument/2006/relationships/image" Target="../media/image138.emf"/><Relationship Id="rId4" Type="http://schemas.openxmlformats.org/officeDocument/2006/relationships/image" Target="../media/image136.wmf"/><Relationship Id="rId9" Type="http://schemas.openxmlformats.org/officeDocument/2006/relationships/oleObject" Target="../embeddings/oleObject87.bin"/></Relationships>
</file>

<file path=ppt/slides/_rels/slide81.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41.wmf"/><Relationship Id="rId5" Type="http://schemas.openxmlformats.org/officeDocument/2006/relationships/oleObject" Target="../embeddings/oleObject90.bin"/><Relationship Id="rId4" Type="http://schemas.openxmlformats.org/officeDocument/2006/relationships/image" Target="../media/image140.wmf"/><Relationship Id="rId9" Type="http://schemas.openxmlformats.org/officeDocument/2006/relationships/image" Target="../media/image1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92.bin"/><Relationship Id="rId7" Type="http://schemas.openxmlformats.org/officeDocument/2006/relationships/oleObject" Target="../embeddings/oleObject94.bin"/><Relationship Id="rId12" Type="http://schemas.openxmlformats.org/officeDocument/2006/relationships/image" Target="../media/image161.png"/><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144.emf"/><Relationship Id="rId11" Type="http://schemas.openxmlformats.org/officeDocument/2006/relationships/image" Target="../media/image146.wmf"/><Relationship Id="rId5" Type="http://schemas.openxmlformats.org/officeDocument/2006/relationships/oleObject" Target="../embeddings/oleObject93.bin"/><Relationship Id="rId10" Type="http://schemas.openxmlformats.org/officeDocument/2006/relationships/oleObject" Target="../embeddings/oleObject95.bin"/><Relationship Id="rId4" Type="http://schemas.openxmlformats.org/officeDocument/2006/relationships/image" Target="../media/image143.wmf"/><Relationship Id="rId9" Type="http://schemas.openxmlformats.org/officeDocument/2006/relationships/image" Target="../media/image154.png"/></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47.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45.vml"/><Relationship Id="rId5" Type="http://schemas.openxmlformats.org/officeDocument/2006/relationships/image" Target="../media/image149.jpeg"/><Relationship Id="rId4" Type="http://schemas.openxmlformats.org/officeDocument/2006/relationships/image" Target="../media/image148.wmf"/></Relationships>
</file>

<file path=ppt/slides/_rels/slide8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98.bin"/><Relationship Id="rId7"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152.wmf"/><Relationship Id="rId5" Type="http://schemas.openxmlformats.org/officeDocument/2006/relationships/oleObject" Target="../embeddings/oleObject99.bin"/><Relationship Id="rId10" Type="http://schemas.openxmlformats.org/officeDocument/2006/relationships/image" Target="../media/image154.wmf"/><Relationship Id="rId4" Type="http://schemas.openxmlformats.org/officeDocument/2006/relationships/image" Target="../media/image151.wmf"/><Relationship Id="rId9" Type="http://schemas.openxmlformats.org/officeDocument/2006/relationships/oleObject" Target="../embeddings/oleObject101.bin"/></Relationships>
</file>

<file path=ppt/slides/_rels/slide88.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oleObject" Target="../embeddings/oleObject102.bin"/><Relationship Id="rId7"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156.wmf"/><Relationship Id="rId5" Type="http://schemas.openxmlformats.org/officeDocument/2006/relationships/oleObject" Target="../embeddings/oleObject103.bin"/><Relationship Id="rId4" Type="http://schemas.openxmlformats.org/officeDocument/2006/relationships/image" Target="../media/image155.wmf"/></Relationships>
</file>

<file path=ppt/slides/_rels/slide89.x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159.wmf"/><Relationship Id="rId5" Type="http://schemas.openxmlformats.org/officeDocument/2006/relationships/oleObject" Target="../embeddings/oleObject106.bin"/><Relationship Id="rId4" Type="http://schemas.openxmlformats.org/officeDocument/2006/relationships/image" Target="../media/image158.w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163.wmf"/><Relationship Id="rId5" Type="http://schemas.openxmlformats.org/officeDocument/2006/relationships/oleObject" Target="../embeddings/oleObject109.bin"/><Relationship Id="rId10" Type="http://schemas.openxmlformats.org/officeDocument/2006/relationships/image" Target="../media/image165.wmf"/><Relationship Id="rId4" Type="http://schemas.openxmlformats.org/officeDocument/2006/relationships/image" Target="../media/image162.wmf"/><Relationship Id="rId9" Type="http://schemas.openxmlformats.org/officeDocument/2006/relationships/oleObject" Target="../embeddings/oleObject111.bin"/></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177.png"/><Relationship Id="rId5" Type="http://schemas.openxmlformats.org/officeDocument/2006/relationships/image" Target="../media/image161.jpg"/><Relationship Id="rId4" Type="http://schemas.openxmlformats.org/officeDocument/2006/relationships/image" Target="../media/image166.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13.bin"/><Relationship Id="rId7" Type="http://schemas.openxmlformats.org/officeDocument/2006/relationships/image" Target="../media/image180.png"/><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179.png"/><Relationship Id="rId5" Type="http://schemas.openxmlformats.org/officeDocument/2006/relationships/image" Target="../media/image161.jpg"/><Relationship Id="rId4" Type="http://schemas.openxmlformats.org/officeDocument/2006/relationships/image" Target="../media/image167.wmf"/></Relationships>
</file>

<file path=ppt/slides/_rels/slide9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Layout" Target="../slideLayouts/slideLayout7.xml"/><Relationship Id="rId1" Type="http://schemas.openxmlformats.org/officeDocument/2006/relationships/vmlDrawing" Target="../drawings/vmlDrawing52.vml"/><Relationship Id="rId5" Type="http://schemas.openxmlformats.org/officeDocument/2006/relationships/image" Target="../media/image168.wmf"/><Relationship Id="rId4" Type="http://schemas.openxmlformats.org/officeDocument/2006/relationships/oleObject" Target="../embeddings/oleObject114.bin"/></Relationships>
</file>

<file path=ppt/slides/_rels/slide9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image" Target="../media/image169.wmf"/><Relationship Id="rId4" Type="http://schemas.openxmlformats.org/officeDocument/2006/relationships/oleObject" Target="../embeddings/oleObject115.bin"/></Relationships>
</file>

<file path=ppt/slides/_rels/slide96.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54.vml"/><Relationship Id="rId5" Type="http://schemas.openxmlformats.org/officeDocument/2006/relationships/image" Target="../media/image173.png"/><Relationship Id="rId4" Type="http://schemas.openxmlformats.org/officeDocument/2006/relationships/image" Target="../media/image172.wmf"/></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561750F-CA0D-402C-A176-C6822BC62A10}"/>
              </a:ext>
            </a:extLst>
          </p:cNvPr>
          <p:cNvSpPr>
            <a:spLocks noGrp="1" noChangeArrowheads="1"/>
          </p:cNvSpPr>
          <p:nvPr>
            <p:ph type="title" idx="4294967295"/>
          </p:nvPr>
        </p:nvSpPr>
        <p:spPr>
          <a:xfrm>
            <a:off x="71438" y="333375"/>
            <a:ext cx="9001125" cy="452438"/>
          </a:xfrm>
        </p:spPr>
        <p:txBody>
          <a:bodyPr/>
          <a:lstStyle/>
          <a:p>
            <a:pPr algn="l" eaLnBrk="1" hangingPunct="1"/>
            <a:r>
              <a:rPr lang="en-US" altLang="zh-CN" sz="3600" b="1" dirty="0">
                <a:solidFill>
                  <a:srgbClr val="0000FF"/>
                </a:solidFill>
                <a:latin typeface="+mn-lt"/>
                <a:ea typeface="仿宋" panose="02010609060101010101" pitchFamily="49" charset="-122"/>
              </a:rPr>
              <a:t>5 </a:t>
            </a:r>
            <a:r>
              <a:rPr lang="zh-CN" altLang="en-US" sz="3600" b="1" dirty="0">
                <a:solidFill>
                  <a:srgbClr val="0000FF"/>
                </a:solidFill>
                <a:latin typeface="+mn-lt"/>
                <a:ea typeface="仿宋" panose="02010609060101010101" pitchFamily="49" charset="-122"/>
              </a:rPr>
              <a:t>调制与解调</a:t>
            </a:r>
            <a:r>
              <a:rPr lang="en-US" altLang="en-US" sz="3600" b="1" dirty="0">
                <a:solidFill>
                  <a:srgbClr val="0000FF"/>
                </a:solidFill>
                <a:latin typeface="+mn-lt"/>
                <a:ea typeface="仿宋" panose="02010609060101010101" pitchFamily="49" charset="-122"/>
              </a:rPr>
              <a:t> </a:t>
            </a:r>
            <a:r>
              <a:rPr lang="en-US" altLang="zh-CN" sz="3600" b="1" dirty="0">
                <a:solidFill>
                  <a:srgbClr val="0000FF"/>
                </a:solidFill>
                <a:latin typeface="+mn-lt"/>
                <a:ea typeface="仿宋" panose="02010609060101010101" pitchFamily="49" charset="-122"/>
              </a:rPr>
              <a:t>Modulation  &amp; Demodulation</a:t>
            </a:r>
            <a:endParaRPr lang="zh-CN" altLang="en-US" sz="3600" b="1" dirty="0">
              <a:solidFill>
                <a:srgbClr val="0000FF"/>
              </a:solidFill>
              <a:latin typeface="+mn-lt"/>
              <a:ea typeface="仿宋" panose="02010609060101010101" pitchFamily="49" charset="-122"/>
            </a:endParaRPr>
          </a:p>
        </p:txBody>
      </p:sp>
      <p:sp>
        <p:nvSpPr>
          <p:cNvPr id="4099" name="Text Box 22">
            <a:extLst>
              <a:ext uri="{FF2B5EF4-FFF2-40B4-BE49-F238E27FC236}">
                <a16:creationId xmlns:a16="http://schemas.microsoft.com/office/drawing/2014/main" id="{99B34C0B-EA12-4D82-9B11-0A8A9FB0474B}"/>
              </a:ext>
            </a:extLst>
          </p:cNvPr>
          <p:cNvSpPr txBox="1">
            <a:spLocks noChangeArrowheads="1"/>
          </p:cNvSpPr>
          <p:nvPr/>
        </p:nvSpPr>
        <p:spPr bwMode="auto">
          <a:xfrm>
            <a:off x="214313" y="928688"/>
            <a:ext cx="87153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800" dirty="0">
                <a:solidFill>
                  <a:srgbClr val="660066"/>
                </a:solidFill>
                <a:latin typeface="+mn-lt"/>
                <a:ea typeface="仿宋" panose="02010609060101010101" pitchFamily="49" charset="-122"/>
              </a:rPr>
              <a:t>调制的定义：使载波的某一参数（振幅、相位或频率）随调制信号成线性变化的过程。</a:t>
            </a:r>
          </a:p>
          <a:p>
            <a:pPr eaLnBrk="1" hangingPunct="1">
              <a:lnSpc>
                <a:spcPct val="150000"/>
              </a:lnSpc>
              <a:spcBef>
                <a:spcPct val="0"/>
              </a:spcBef>
              <a:buFontTx/>
              <a:buNone/>
            </a:pPr>
            <a:endParaRPr lang="zh-CN" altLang="en-US" sz="2800" dirty="0">
              <a:solidFill>
                <a:srgbClr val="660066"/>
              </a:solidFill>
              <a:latin typeface="+mn-lt"/>
              <a:ea typeface="仿宋" panose="02010609060101010101" pitchFamily="49" charset="-122"/>
            </a:endParaRPr>
          </a:p>
          <a:p>
            <a:pPr eaLnBrk="1" hangingPunct="1">
              <a:lnSpc>
                <a:spcPct val="150000"/>
              </a:lnSpc>
              <a:spcBef>
                <a:spcPct val="0"/>
              </a:spcBef>
              <a:buFontTx/>
              <a:buNone/>
            </a:pPr>
            <a:r>
              <a:rPr lang="zh-CN" altLang="en-US" sz="2800" dirty="0">
                <a:solidFill>
                  <a:srgbClr val="660066"/>
                </a:solidFill>
                <a:latin typeface="+mn-lt"/>
                <a:ea typeface="仿宋" panose="02010609060101010101" pitchFamily="49" charset="-122"/>
              </a:rPr>
              <a:t>        无论模拟调制还是数字调制，基本调制方式就是调幅、调频、调相，</a:t>
            </a:r>
            <a:r>
              <a:rPr lang="zh-CN" altLang="en-US" sz="2800" dirty="0">
                <a:solidFill>
                  <a:srgbClr val="CC3300"/>
                </a:solidFill>
                <a:latin typeface="+mn-lt"/>
                <a:ea typeface="仿宋" panose="02010609060101010101" pitchFamily="49" charset="-122"/>
              </a:rPr>
              <a:t>调频和调相也称调角。</a:t>
            </a:r>
          </a:p>
        </p:txBody>
      </p:sp>
      <p:sp>
        <p:nvSpPr>
          <p:cNvPr id="5" name="Rectangle 2">
            <a:extLst>
              <a:ext uri="{FF2B5EF4-FFF2-40B4-BE49-F238E27FC236}">
                <a16:creationId xmlns:a16="http://schemas.microsoft.com/office/drawing/2014/main" id="{1CE4D728-8AC0-4464-98D8-98E5BE7AF40B}"/>
              </a:ext>
            </a:extLst>
          </p:cNvPr>
          <p:cNvSpPr txBox="1">
            <a:spLocks noChangeArrowheads="1"/>
          </p:cNvSpPr>
          <p:nvPr/>
        </p:nvSpPr>
        <p:spPr bwMode="auto">
          <a:xfrm>
            <a:off x="266700" y="4395788"/>
            <a:ext cx="5818188" cy="452437"/>
          </a:xfrm>
          <a:prstGeom prst="rect">
            <a:avLst/>
          </a:prstGeom>
          <a:noFill/>
          <a:ln w="9525">
            <a:noFill/>
            <a:miter lim="800000"/>
            <a:headEnd/>
            <a:tailEnd/>
          </a:ln>
        </p:spPr>
        <p:txBody>
          <a:bodyPr anchor="ctr"/>
          <a:lstStyle/>
          <a:p>
            <a:pPr eaLnBrk="1" hangingPunct="1">
              <a:defRPr/>
            </a:pPr>
            <a:r>
              <a:rPr lang="zh-CN" altLang="en-US" sz="2400" kern="0" dirty="0">
                <a:solidFill>
                  <a:srgbClr val="0000FF"/>
                </a:solidFill>
                <a:latin typeface="+mn-lt"/>
                <a:ea typeface="仿宋" panose="02010609060101010101" pitchFamily="49" charset="-122"/>
                <a:cs typeface="+mj-cs"/>
              </a:rPr>
              <a:t>为什么要调制？</a:t>
            </a:r>
            <a:r>
              <a:rPr lang="en-US" altLang="zh-CN" sz="2400" kern="0" dirty="0">
                <a:solidFill>
                  <a:srgbClr val="0000FF"/>
                </a:solidFill>
                <a:latin typeface="+mn-lt"/>
                <a:ea typeface="仿宋" panose="02010609060101010101" pitchFamily="49" charset="-122"/>
                <a:cs typeface="+mj-cs"/>
              </a:rPr>
              <a:t>P2 </a:t>
            </a:r>
            <a:r>
              <a:rPr lang="zh-CN" altLang="en-US" sz="2400" kern="0" dirty="0">
                <a:solidFill>
                  <a:srgbClr val="0000FF"/>
                </a:solidFill>
                <a:latin typeface="+mn-lt"/>
                <a:ea typeface="仿宋" panose="02010609060101010101" pitchFamily="49" charset="-122"/>
                <a:cs typeface="+mj-cs"/>
              </a:rPr>
              <a:t>主要说了两条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14" name="对象 19">
                <a:extLst>
                  <a:ext uri="{FF2B5EF4-FFF2-40B4-BE49-F238E27FC236}">
                    <a16:creationId xmlns:a16="http://schemas.microsoft.com/office/drawing/2014/main" id="{91FD6BAF-AD7F-4A68-8560-7B5A0A21206D}"/>
                  </a:ext>
                </a:extLst>
              </p:cNvPr>
              <p:cNvSpPr txBox="1"/>
              <p:nvPr/>
            </p:nvSpPr>
            <p:spPr bwMode="auto">
              <a:xfrm>
                <a:off x="755576" y="2774156"/>
                <a:ext cx="4921250" cy="819150"/>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m:rPr>
                          <m:nor/>
                        </m:rPr>
                        <a:rPr lang="en-US" altLang="zh-CN" i="1" dirty="0" smtClean="0">
                          <a:solidFill>
                            <a:srgbClr val="660066"/>
                          </a:solidFill>
                          <a:ea typeface="仿宋" panose="02010609060101010101" pitchFamily="49" charset="-122"/>
                        </a:rPr>
                        <m:t>P</m:t>
                      </m:r>
                      <m:r>
                        <m:rPr>
                          <m:nor/>
                        </m:rPr>
                        <a:rPr lang="en-US" altLang="zh-CN" b="1" i="0" baseline="-25000" dirty="0" smtClean="0">
                          <a:solidFill>
                            <a:srgbClr val="660066"/>
                          </a:solidFill>
                          <a:ea typeface="仿宋" panose="02010609060101010101" pitchFamily="49" charset="-122"/>
                          <a:sym typeface="Symbol" panose="05050102010706020507" pitchFamily="18" charset="2"/>
                        </a:rPr>
                        <m:t>AM</m:t>
                      </m:r>
                      <m:r>
                        <a:rPr lang="zh-CN" altLang="en-US" i="1">
                          <a:solidFill>
                            <a:srgbClr val="000000"/>
                          </a:solidFill>
                          <a:latin typeface="Cambria Math" panose="02040503050406030204" pitchFamily="18" charset="0"/>
                        </a:rPr>
                        <m:t>=</m:t>
                      </m:r>
                      <m:r>
                        <m:rPr>
                          <m:nor/>
                        </m:rPr>
                        <a:rPr lang="en-US" altLang="zh-CN" i="1" dirty="0">
                          <a:solidFill>
                            <a:srgbClr val="660066"/>
                          </a:solidFill>
                          <a:ea typeface="仿宋" panose="02010609060101010101" pitchFamily="49" charset="-122"/>
                        </a:rPr>
                        <m:t>P</m:t>
                      </m:r>
                      <m:r>
                        <m:rPr>
                          <m:nor/>
                        </m:rPr>
                        <a:rPr lang="en-US" altLang="zh-CN" b="1" i="0" baseline="-25000" dirty="0" smtClean="0">
                          <a:solidFill>
                            <a:srgbClr val="660066"/>
                          </a:solidFill>
                          <a:ea typeface="仿宋" panose="02010609060101010101" pitchFamily="49" charset="-122"/>
                          <a:sym typeface="Symbol" panose="05050102010706020507" pitchFamily="18" charset="2"/>
                        </a:rPr>
                        <m:t>0</m:t>
                      </m:r>
                      <m:r>
                        <a:rPr lang="en-US" altLang="zh-CN" b="1" i="0" baseline="-25000" dirty="0" smtClean="0">
                          <a:solidFill>
                            <a:srgbClr val="660066"/>
                          </a:solidFill>
                          <a:latin typeface="Cambria Math" panose="02040503050406030204" pitchFamily="18" charset="0"/>
                          <a:ea typeface="仿宋" panose="02010609060101010101" pitchFamily="49" charset="-122"/>
                          <a:sym typeface="Symbol" panose="05050102010706020507" pitchFamily="18" charset="2"/>
                        </a:rPr>
                        <m:t>𝐓</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m:rPr>
                                  <m:nor/>
                                </m:rPr>
                                <a:rPr lang="en-US" altLang="zh-CN" i="1" dirty="0">
                                  <a:solidFill>
                                    <a:srgbClr val="0000FF"/>
                                  </a:solidFill>
                                  <a:ea typeface="仿宋" panose="02010609060101010101" pitchFamily="49" charset="-122"/>
                                </a:rPr>
                                <m:t>m</m:t>
                              </m:r>
                              <m:r>
                                <m:rPr>
                                  <m:nor/>
                                </m:rPr>
                                <a:rPr lang="en-US" altLang="zh-CN" baseline="-25000" dirty="0">
                                  <a:solidFill>
                                    <a:srgbClr val="0000FF"/>
                                  </a:solidFill>
                                  <a:ea typeface="仿宋" panose="02010609060101010101" pitchFamily="49" charset="-122"/>
                                </a:rPr>
                                <m:t>a</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limUpp>
                            <m:limUppPr>
                              <m:ctrlPr>
                                <a:rPr lang="zh-CN" altLang="en-US" i="1">
                                  <a:solidFill>
                                    <a:srgbClr val="000000"/>
                                  </a:solidFill>
                                  <a:latin typeface="Cambria Math" panose="02040503050406030204" pitchFamily="18" charset="0"/>
                                </a:rPr>
                              </m:ctrlPr>
                            </m:limUppPr>
                            <m:e>
                              <m:sSup>
                                <m:sSupPr>
                                  <m:ctrlPr>
                                    <a:rPr lang="zh-CN" altLang="en-US" i="1">
                                      <a:solidFill>
                                        <a:srgbClr val="000000"/>
                                      </a:solidFill>
                                      <a:latin typeface="Cambria Math" panose="02040503050406030204" pitchFamily="18" charset="0"/>
                                    </a:rPr>
                                  </m:ctrlPr>
                                </m:sSupPr>
                                <m:e>
                                  <m:r>
                                    <m:rPr>
                                      <m:nor/>
                                    </m:rPr>
                                    <a:rPr lang="en-US" altLang="zh-CN" i="1" dirty="0">
                                      <a:solidFill>
                                        <a:srgbClr val="0000FF"/>
                                      </a:solidFill>
                                      <a:ea typeface="仿宋" panose="02010609060101010101" pitchFamily="49" charset="-122"/>
                                      <a:sym typeface="Symbol" panose="05050102010706020507" pitchFamily="18" charset="2"/>
                                    </a:rPr>
                                    <m:t>v</m:t>
                                  </m:r>
                                </m:e>
                                <m:sup>
                                  <m:r>
                                    <a:rPr lang="zh-CN" altLang="en-US" i="1">
                                      <a:solidFill>
                                        <a:srgbClr val="000000"/>
                                      </a:solidFill>
                                      <a:latin typeface="Cambria Math" panose="02040503050406030204" pitchFamily="18" charset="0"/>
                                    </a:rPr>
                                    <m:t>2</m:t>
                                  </m:r>
                                </m:sup>
                              </m:sSup>
                              <m:r>
                                <m:rPr>
                                  <m:nor/>
                                </m:rPr>
                                <a:rPr lang="en-US" altLang="zh-CN" dirty="0">
                                  <a:solidFill>
                                    <a:srgbClr val="0000FF"/>
                                  </a:solidFill>
                                  <a:ea typeface="仿宋" panose="02010609060101010101" pitchFamily="49" charset="-122"/>
                                </a:rPr>
                                <m:t>(</m:t>
                              </m:r>
                              <m:r>
                                <m:rPr>
                                  <m:nor/>
                                </m:rPr>
                                <a:rPr lang="en-US" altLang="zh-CN" i="1" dirty="0">
                                  <a:solidFill>
                                    <a:srgbClr val="0000FF"/>
                                  </a:solidFill>
                                  <a:ea typeface="仿宋" panose="02010609060101010101" pitchFamily="49" charset="-122"/>
                                </a:rPr>
                                <m:t>t</m:t>
                              </m:r>
                              <m:r>
                                <m:rPr>
                                  <m:nor/>
                                </m:rPr>
                                <a:rPr lang="en-US" altLang="zh-CN" dirty="0">
                                  <a:solidFill>
                                    <a:srgbClr val="0000FF"/>
                                  </a:solidFill>
                                  <a:ea typeface="仿宋" panose="02010609060101010101" pitchFamily="49" charset="-122"/>
                                </a:rPr>
                                <m:t>)</m:t>
                              </m:r>
                            </m:e>
                            <m:lim>
                              <m:r>
                                <a:rPr lang="zh-CN" altLang="en-US" i="1">
                                  <a:solidFill>
                                    <a:srgbClr val="000000"/>
                                  </a:solidFill>
                                  <a:latin typeface="Cambria Math" panose="02040503050406030204" pitchFamily="18" charset="0"/>
                                </a:rPr>
                                <m:t>———</m:t>
                              </m:r>
                            </m:lim>
                          </m:limUpp>
                        </m:num>
                        <m:den>
                          <m:r>
                            <a:rPr lang="zh-CN" altLang="en-US" i="1">
                              <a:solidFill>
                                <a:srgbClr val="000000"/>
                              </a:solidFill>
                              <a:latin typeface="Cambria Math" panose="02040503050406030204" pitchFamily="18" charset="0"/>
                            </a:rPr>
                            <m:t>2</m:t>
                          </m:r>
                          <m:r>
                            <m:rPr>
                              <m:nor/>
                            </m:rPr>
                            <a:rPr lang="en-US" altLang="zh-CN" i="1" dirty="0">
                              <a:solidFill>
                                <a:srgbClr val="003300"/>
                              </a:solidFill>
                              <a:ea typeface="仿宋" panose="02010609060101010101" pitchFamily="49" charset="-122"/>
                            </a:rPr>
                            <m:t>R</m:t>
                          </m:r>
                          <m:r>
                            <m:rPr>
                              <m:nor/>
                            </m:rPr>
                            <a:rPr lang="en-US" altLang="zh-CN" baseline="-25000" dirty="0">
                              <a:solidFill>
                                <a:srgbClr val="003300"/>
                              </a:solidFill>
                              <a:ea typeface="仿宋" panose="02010609060101010101" pitchFamily="49" charset="-122"/>
                            </a:rPr>
                            <m:t>L</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m:rPr>
                              <m:nor/>
                            </m:rPr>
                            <a:rPr lang="en-US" altLang="zh-CN" i="1" dirty="0">
                              <a:solidFill>
                                <a:srgbClr val="0000FF"/>
                              </a:solidFill>
                              <a:ea typeface="仿宋" panose="02010609060101010101" pitchFamily="49" charset="-122"/>
                            </a:rPr>
                            <m:t>V</m:t>
                          </m:r>
                          <m:r>
                            <m:rPr>
                              <m:nor/>
                            </m:rPr>
                            <a:rPr lang="en-US" altLang="zh-CN" baseline="-25000" dirty="0">
                              <a:solidFill>
                                <a:srgbClr val="0000FF"/>
                              </a:solidFill>
                              <a:ea typeface="仿宋" panose="02010609060101010101" pitchFamily="49" charset="-122"/>
                            </a:rPr>
                            <m:t>0</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nor/>
                            </m:rPr>
                            <a:rPr lang="en-US" altLang="zh-CN" i="1" dirty="0">
                              <a:solidFill>
                                <a:srgbClr val="003300"/>
                              </a:solidFill>
                              <a:ea typeface="仿宋" panose="02010609060101010101" pitchFamily="49" charset="-122"/>
                            </a:rPr>
                            <m:t>P</m:t>
                          </m:r>
                        </m:e>
                        <m:sub>
                          <m:r>
                            <m:rPr>
                              <m:nor/>
                            </m:rPr>
                            <a:rPr lang="en-US" altLang="zh-CN" baseline="-25000" dirty="0">
                              <a:solidFill>
                                <a:srgbClr val="003300"/>
                              </a:solidFill>
                              <a:ea typeface="仿宋" panose="02010609060101010101" pitchFamily="49" charset="-122"/>
                            </a:rPr>
                            <m:t>0</m:t>
                          </m:r>
                          <m:r>
                            <m:rPr>
                              <m:nor/>
                            </m:rPr>
                            <a:rPr lang="en-US" altLang="zh-CN" baseline="-25000" dirty="0">
                              <a:solidFill>
                                <a:srgbClr val="003300"/>
                              </a:solidFill>
                              <a:ea typeface="仿宋" panose="02010609060101010101" pitchFamily="49" charset="-122"/>
                            </a:rPr>
                            <m:t>T</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m:rPr>
                              <m:nor/>
                            </m:rPr>
                            <a:rPr lang="en-US" altLang="zh-CN" i="1" dirty="0">
                              <a:solidFill>
                                <a:srgbClr val="0000FF"/>
                              </a:solidFill>
                              <a:ea typeface="仿宋" panose="02010609060101010101" pitchFamily="49" charset="-122"/>
                            </a:rPr>
                            <m:t>m</m:t>
                          </m:r>
                          <m:r>
                            <m:rPr>
                              <m:nor/>
                            </m:rPr>
                            <a:rPr lang="en-US" altLang="zh-CN" baseline="-25000" dirty="0">
                              <a:solidFill>
                                <a:srgbClr val="0000FF"/>
                              </a:solidFill>
                              <a:ea typeface="仿宋" panose="02010609060101010101" pitchFamily="49" charset="-122"/>
                            </a:rPr>
                            <m:t>a</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limUpp>
                        <m:limUppPr>
                          <m:ctrlPr>
                            <a:rPr lang="zh-CN" altLang="en-US" i="1">
                              <a:solidFill>
                                <a:srgbClr val="000000"/>
                              </a:solidFill>
                              <a:latin typeface="Cambria Math" panose="02040503050406030204" pitchFamily="18" charset="0"/>
                            </a:rPr>
                          </m:ctrlPr>
                        </m:limUppPr>
                        <m:e>
                          <m:sSup>
                            <m:sSupPr>
                              <m:ctrlPr>
                                <a:rPr lang="zh-CN" altLang="en-US" i="1">
                                  <a:solidFill>
                                    <a:srgbClr val="000000"/>
                                  </a:solidFill>
                                  <a:latin typeface="Cambria Math" panose="02040503050406030204" pitchFamily="18" charset="0"/>
                                </a:rPr>
                              </m:ctrlPr>
                            </m:sSupPr>
                            <m:e>
                              <m:r>
                                <m:rPr>
                                  <m:nor/>
                                </m:rPr>
                                <a:rPr lang="en-US" altLang="zh-CN" i="1" dirty="0">
                                  <a:solidFill>
                                    <a:srgbClr val="0000FF"/>
                                  </a:solidFill>
                                  <a:ea typeface="仿宋" panose="02010609060101010101" pitchFamily="49" charset="-122"/>
                                  <a:sym typeface="Symbol" panose="05050102010706020507" pitchFamily="18" charset="2"/>
                                </a:rPr>
                                <m:t>v</m:t>
                              </m:r>
                            </m:e>
                            <m:sup>
                              <m:r>
                                <a:rPr lang="zh-CN" altLang="en-US" i="1">
                                  <a:solidFill>
                                    <a:srgbClr val="000000"/>
                                  </a:solidFill>
                                  <a:latin typeface="Cambria Math" panose="02040503050406030204" pitchFamily="18" charset="0"/>
                                </a:rPr>
                                <m:t>2</m:t>
                              </m:r>
                            </m:sup>
                          </m:sSup>
                          <m:r>
                            <m:rPr>
                              <m:nor/>
                            </m:rPr>
                            <a:rPr lang="en-US" altLang="zh-CN" dirty="0">
                              <a:solidFill>
                                <a:srgbClr val="0000FF"/>
                              </a:solidFill>
                              <a:ea typeface="仿宋" panose="02010609060101010101" pitchFamily="49" charset="-122"/>
                            </a:rPr>
                            <m:t>(</m:t>
                          </m:r>
                          <m:r>
                            <m:rPr>
                              <m:nor/>
                            </m:rPr>
                            <a:rPr lang="en-US" altLang="zh-CN" i="1" dirty="0">
                              <a:solidFill>
                                <a:srgbClr val="0000FF"/>
                              </a:solidFill>
                              <a:ea typeface="仿宋" panose="02010609060101010101" pitchFamily="49" charset="-122"/>
                            </a:rPr>
                            <m:t>t</m:t>
                          </m:r>
                          <m:r>
                            <m:rPr>
                              <m:nor/>
                            </m:rPr>
                            <a:rPr lang="en-US" altLang="zh-CN" dirty="0">
                              <a:solidFill>
                                <a:srgbClr val="0000FF"/>
                              </a:solidFill>
                              <a:ea typeface="仿宋" panose="02010609060101010101" pitchFamily="49" charset="-122"/>
                            </a:rPr>
                            <m:t>)</m:t>
                          </m:r>
                        </m:e>
                        <m:lim>
                          <m:r>
                            <a:rPr lang="zh-CN" altLang="en-US" i="1">
                              <a:solidFill>
                                <a:srgbClr val="000000"/>
                              </a:solidFill>
                              <a:latin typeface="Cambria Math" panose="02040503050406030204" pitchFamily="18" charset="0"/>
                            </a:rPr>
                            <m:t>———</m:t>
                          </m:r>
                        </m:lim>
                      </m:limUp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nor/>
                            </m:rPr>
                            <a:rPr lang="en-US" altLang="zh-CN" i="1" dirty="0">
                              <a:solidFill>
                                <a:srgbClr val="003300"/>
                              </a:solidFill>
                              <a:ea typeface="仿宋" panose="02010609060101010101" pitchFamily="49" charset="-122"/>
                            </a:rPr>
                            <m:t>P</m:t>
                          </m:r>
                        </m:e>
                        <m:sub>
                          <m:r>
                            <m:rPr>
                              <m:nor/>
                            </m:rPr>
                            <a:rPr lang="en-US" altLang="zh-CN" baseline="-25000" dirty="0">
                              <a:solidFill>
                                <a:srgbClr val="003300"/>
                              </a:solidFill>
                              <a:ea typeface="仿宋" panose="02010609060101010101" pitchFamily="49" charset="-122"/>
                            </a:rPr>
                            <m:t>0</m:t>
                          </m:r>
                          <m:r>
                            <m:rPr>
                              <m:nor/>
                            </m:rPr>
                            <a:rPr lang="en-US" altLang="zh-CN" baseline="-25000" dirty="0">
                              <a:solidFill>
                                <a:srgbClr val="003300"/>
                              </a:solidFill>
                              <a:ea typeface="仿宋" panose="02010609060101010101" pitchFamily="49" charset="-122"/>
                            </a:rPr>
                            <m:t>T</m:t>
                          </m:r>
                        </m:sub>
                      </m:sSub>
                    </m:oMath>
                  </m:oMathPara>
                </a14:m>
                <a:endParaRPr lang="zh-CN" altLang="en-US" dirty="0"/>
              </a:p>
            </p:txBody>
          </p:sp>
        </mc:Choice>
        <mc:Fallback xmlns="">
          <p:sp>
            <p:nvSpPr>
              <p:cNvPr id="13314" name="对象 19">
                <a:extLst>
                  <a:ext uri="{FF2B5EF4-FFF2-40B4-BE49-F238E27FC236}">
                    <a16:creationId xmlns:a16="http://schemas.microsoft.com/office/drawing/2014/main" id="{91FD6BAF-AD7F-4A68-8560-7B5A0A21206D}"/>
                  </a:ext>
                </a:extLst>
              </p:cNvPr>
              <p:cNvSpPr txBox="1">
                <a:spLocks noRot="1" noChangeAspect="1" noMove="1" noResize="1" noEditPoints="1" noAdjustHandles="1" noChangeArrowheads="1" noChangeShapeType="1" noTextEdit="1"/>
              </p:cNvSpPr>
              <p:nvPr/>
            </p:nvSpPr>
            <p:spPr bwMode="auto">
              <a:xfrm>
                <a:off x="755576" y="2774156"/>
                <a:ext cx="4921250" cy="819150"/>
              </a:xfrm>
              <a:prstGeom prst="rect">
                <a:avLst/>
              </a:prstGeom>
              <a:blipFill>
                <a:blip r:embed="rId3"/>
                <a:stretch>
                  <a:fillRect/>
                </a:stretch>
              </a:blipFill>
              <a:ln>
                <a:noFill/>
              </a:ln>
            </p:spPr>
            <p:txBody>
              <a:bodyPr/>
              <a:lstStyle/>
              <a:p>
                <a:r>
                  <a:rPr lang="zh-CN" altLang="en-US">
                    <a:noFill/>
                  </a:rPr>
                  <a:t> </a:t>
                </a:r>
              </a:p>
            </p:txBody>
          </p:sp>
        </mc:Fallback>
      </mc:AlternateContent>
      <p:sp>
        <p:nvSpPr>
          <p:cNvPr id="13315" name="Rectangle 2">
            <a:extLst>
              <a:ext uri="{FF2B5EF4-FFF2-40B4-BE49-F238E27FC236}">
                <a16:creationId xmlns:a16="http://schemas.microsoft.com/office/drawing/2014/main" id="{64AECF02-0B69-483E-9202-61EE01DD68F7}"/>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13316" name="Text Box 9">
            <a:extLst>
              <a:ext uri="{FF2B5EF4-FFF2-40B4-BE49-F238E27FC236}">
                <a16:creationId xmlns:a16="http://schemas.microsoft.com/office/drawing/2014/main" id="{732E8303-7986-4DB0-9649-42A27927DA98}"/>
              </a:ext>
            </a:extLst>
          </p:cNvPr>
          <p:cNvSpPr txBox="1">
            <a:spLocks noChangeArrowheads="1"/>
          </p:cNvSpPr>
          <p:nvPr/>
        </p:nvSpPr>
        <p:spPr bwMode="auto">
          <a:xfrm>
            <a:off x="71438" y="642938"/>
            <a:ext cx="9107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latin typeface="+mn-lt"/>
                <a:ea typeface="仿宋" panose="02010609060101010101" pitchFamily="49" charset="-122"/>
              </a:rPr>
              <a:t>③ 调幅波平均功率：</a:t>
            </a:r>
            <a:r>
              <a:rPr lang="zh-CN" altLang="en-US" sz="2400" dirty="0">
                <a:solidFill>
                  <a:srgbClr val="CC3300"/>
                </a:solidFill>
                <a:latin typeface="+mn-lt"/>
                <a:ea typeface="仿宋" panose="02010609060101010101" pitchFamily="49" charset="-122"/>
              </a:rPr>
              <a:t>指一个调制信号周期内的平均功率</a:t>
            </a:r>
            <a:r>
              <a:rPr lang="en-US" altLang="zh-CN" sz="2400" dirty="0">
                <a:solidFill>
                  <a:srgbClr val="CC3300"/>
                </a:solidFill>
                <a:latin typeface="+mn-lt"/>
                <a:ea typeface="仿宋" panose="02010609060101010101" pitchFamily="49" charset="-122"/>
              </a:rPr>
              <a:t>:</a:t>
            </a:r>
          </a:p>
        </p:txBody>
      </p:sp>
      <p:sp>
        <p:nvSpPr>
          <p:cNvPr id="13317" name="Text Box 11">
            <a:extLst>
              <a:ext uri="{FF2B5EF4-FFF2-40B4-BE49-F238E27FC236}">
                <a16:creationId xmlns:a16="http://schemas.microsoft.com/office/drawing/2014/main" id="{73079C0B-C34E-4C47-97FB-D0F9F42A0485}"/>
              </a:ext>
            </a:extLst>
          </p:cNvPr>
          <p:cNvSpPr txBox="1">
            <a:spLocks noChangeArrowheads="1"/>
          </p:cNvSpPr>
          <p:nvPr/>
        </p:nvSpPr>
        <p:spPr bwMode="auto">
          <a:xfrm>
            <a:off x="107950" y="2047875"/>
            <a:ext cx="592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mn-lt"/>
                <a:ea typeface="仿宋" panose="02010609060101010101" pitchFamily="49" charset="-122"/>
              </a:rPr>
              <a:t>由：</a:t>
            </a:r>
            <a:r>
              <a:rPr lang="en-US" altLang="zh-CN" sz="2000" i="1" dirty="0">
                <a:solidFill>
                  <a:srgbClr val="FFFF00"/>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AM</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V</a:t>
            </a:r>
            <a:r>
              <a:rPr lang="en-US" altLang="zh-CN" sz="2400" baseline="-25000" dirty="0">
                <a:solidFill>
                  <a:srgbClr val="0000FF"/>
                </a:solidFill>
                <a:latin typeface="+mn-lt"/>
                <a:ea typeface="仿宋" panose="02010609060101010101" pitchFamily="49" charset="-122"/>
              </a:rPr>
              <a:t>0</a:t>
            </a:r>
            <a:r>
              <a:rPr lang="en-US" altLang="zh-CN" sz="2400" dirty="0">
                <a:solidFill>
                  <a:srgbClr val="0000FF"/>
                </a:solidFill>
                <a:latin typeface="+mn-lt"/>
                <a:ea typeface="仿宋" panose="02010609060101010101" pitchFamily="49" charset="-122"/>
                <a:sym typeface="Symbol" panose="05050102010706020507" pitchFamily="18" charset="2"/>
              </a:rPr>
              <a:t>[1+</a:t>
            </a:r>
            <a:r>
              <a:rPr lang="en-US" altLang="zh-CN" sz="2400" i="1" dirty="0">
                <a:solidFill>
                  <a:srgbClr val="CC3300"/>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m</a:t>
            </a:r>
            <a:r>
              <a:rPr lang="en-US" altLang="zh-CN" sz="2400" baseline="-25000" dirty="0">
                <a:solidFill>
                  <a:srgbClr val="0000FF"/>
                </a:solidFill>
                <a:latin typeface="+mn-lt"/>
                <a:ea typeface="仿宋" panose="02010609060101010101" pitchFamily="49" charset="-122"/>
              </a:rPr>
              <a:t>a</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rPr>
              <a:t>0</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endParaRPr lang="zh-CN" altLang="en-US" sz="2400" dirty="0">
              <a:solidFill>
                <a:srgbClr val="0000FF"/>
              </a:solidFill>
              <a:latin typeface="+mn-lt"/>
              <a:ea typeface="仿宋" panose="02010609060101010101" pitchFamily="49" charset="-122"/>
            </a:endParaRPr>
          </a:p>
        </p:txBody>
      </p:sp>
      <p:sp>
        <p:nvSpPr>
          <p:cNvPr id="13318" name="AutoShape 12">
            <a:extLst>
              <a:ext uri="{FF2B5EF4-FFF2-40B4-BE49-F238E27FC236}">
                <a16:creationId xmlns:a16="http://schemas.microsoft.com/office/drawing/2014/main" id="{9B64FCA8-C783-41BF-B667-62740476F270}"/>
              </a:ext>
            </a:extLst>
          </p:cNvPr>
          <p:cNvSpPr>
            <a:spLocks noChangeArrowheads="1"/>
          </p:cNvSpPr>
          <p:nvPr/>
        </p:nvSpPr>
        <p:spPr bwMode="auto">
          <a:xfrm>
            <a:off x="5457825" y="1047750"/>
            <a:ext cx="2786063" cy="1000125"/>
          </a:xfrm>
          <a:prstGeom prst="wedgeRoundRectCallout">
            <a:avLst>
              <a:gd name="adj1" fmla="val -84130"/>
              <a:gd name="adj2" fmla="val 70380"/>
              <a:gd name="adj3" fmla="val 16667"/>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dirty="0">
                <a:solidFill>
                  <a:srgbClr val="CC3300"/>
                </a:solidFill>
                <a:latin typeface="+mn-lt"/>
                <a:ea typeface="仿宋" panose="02010609060101010101" pitchFamily="49" charset="-122"/>
              </a:rPr>
              <a:t>将此式代入上式，且</a:t>
            </a:r>
            <a:r>
              <a:rPr lang="en-US" altLang="zh-CN" sz="2400" i="1" dirty="0">
                <a:solidFill>
                  <a:srgbClr val="CC3300"/>
                </a:solidFill>
                <a:latin typeface="+mn-lt"/>
                <a:ea typeface="仿宋" panose="02010609060101010101" pitchFamily="49" charset="-122"/>
              </a:rPr>
              <a:t>v</a:t>
            </a:r>
            <a:r>
              <a:rPr lang="en-US" altLang="zh-CN" sz="2400" dirty="0">
                <a:solidFill>
                  <a:srgbClr val="CC3300"/>
                </a:solidFill>
                <a:latin typeface="+mn-lt"/>
                <a:ea typeface="仿宋" panose="02010609060101010101" pitchFamily="49" charset="-122"/>
              </a:rPr>
              <a:t>(</a:t>
            </a:r>
            <a:r>
              <a:rPr lang="en-US" altLang="zh-CN" sz="2400" i="1" dirty="0">
                <a:solidFill>
                  <a:srgbClr val="CC3300"/>
                </a:solidFill>
                <a:latin typeface="+mn-lt"/>
                <a:ea typeface="仿宋" panose="02010609060101010101" pitchFamily="49" charset="-122"/>
              </a:rPr>
              <a:t>t</a:t>
            </a:r>
            <a:r>
              <a:rPr lang="en-US" altLang="zh-CN" sz="2400" dirty="0">
                <a:solidFill>
                  <a:srgbClr val="CC3300"/>
                </a:solidFill>
                <a:latin typeface="+mn-lt"/>
                <a:ea typeface="仿宋" panose="02010609060101010101" pitchFamily="49" charset="-122"/>
              </a:rPr>
              <a:t>)</a:t>
            </a:r>
            <a:r>
              <a:rPr lang="zh-CN" altLang="en-US" sz="2400" dirty="0">
                <a:solidFill>
                  <a:srgbClr val="CC3300"/>
                </a:solidFill>
                <a:latin typeface="+mn-lt"/>
                <a:ea typeface="仿宋" panose="02010609060101010101" pitchFamily="49" charset="-122"/>
              </a:rPr>
              <a:t>的均值为</a:t>
            </a:r>
            <a:r>
              <a:rPr lang="en-US" altLang="zh-CN" sz="2400" dirty="0">
                <a:solidFill>
                  <a:srgbClr val="CC3300"/>
                </a:solidFill>
                <a:latin typeface="+mn-lt"/>
                <a:ea typeface="仿宋" panose="02010609060101010101" pitchFamily="49" charset="-122"/>
              </a:rPr>
              <a:t>0</a:t>
            </a:r>
            <a:r>
              <a:rPr lang="zh-CN" altLang="en-US" sz="2400" dirty="0">
                <a:solidFill>
                  <a:srgbClr val="CC3300"/>
                </a:solidFill>
                <a:latin typeface="+mn-lt"/>
                <a:ea typeface="仿宋" panose="02010609060101010101" pitchFamily="49" charset="-122"/>
              </a:rPr>
              <a:t>，</a:t>
            </a:r>
          </a:p>
        </p:txBody>
      </p:sp>
      <p:sp>
        <p:nvSpPr>
          <p:cNvPr id="13319" name="Text Box 13">
            <a:extLst>
              <a:ext uri="{FF2B5EF4-FFF2-40B4-BE49-F238E27FC236}">
                <a16:creationId xmlns:a16="http://schemas.microsoft.com/office/drawing/2014/main" id="{C77A0DC8-7A30-4485-9703-9DDED1805792}"/>
              </a:ext>
            </a:extLst>
          </p:cNvPr>
          <p:cNvSpPr txBox="1">
            <a:spLocks noChangeArrowheads="1"/>
          </p:cNvSpPr>
          <p:nvPr/>
        </p:nvSpPr>
        <p:spPr bwMode="auto">
          <a:xfrm>
            <a:off x="107950" y="2943225"/>
            <a:ext cx="5762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660066"/>
                </a:solidFill>
                <a:latin typeface="+mn-lt"/>
                <a:ea typeface="仿宋" panose="02010609060101010101" pitchFamily="49" charset="-122"/>
              </a:rPr>
              <a:t>得：</a:t>
            </a:r>
          </a:p>
        </p:txBody>
      </p:sp>
      <p:sp>
        <p:nvSpPr>
          <p:cNvPr id="13320" name="Text Box 14">
            <a:extLst>
              <a:ext uri="{FF2B5EF4-FFF2-40B4-BE49-F238E27FC236}">
                <a16:creationId xmlns:a16="http://schemas.microsoft.com/office/drawing/2014/main" id="{8376C0ED-44E2-4DF0-A705-7EDE4EFDDA77}"/>
              </a:ext>
            </a:extLst>
          </p:cNvPr>
          <p:cNvSpPr txBox="1">
            <a:spLocks noChangeArrowheads="1"/>
          </p:cNvSpPr>
          <p:nvPr/>
        </p:nvSpPr>
        <p:spPr bwMode="auto">
          <a:xfrm>
            <a:off x="0" y="3857625"/>
            <a:ext cx="6227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mn-lt"/>
                <a:ea typeface="仿宋" panose="02010609060101010101" pitchFamily="49" charset="-122"/>
              </a:rPr>
              <a:t>对于单音调制：</a:t>
            </a:r>
            <a:r>
              <a:rPr lang="en-US" altLang="zh-CN" sz="2000" i="1"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v</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endParaRPr lang="zh-CN" altLang="en-US" sz="2400" dirty="0">
              <a:solidFill>
                <a:srgbClr val="0000FF"/>
              </a:solidFill>
              <a:latin typeface="+mn-lt"/>
              <a:ea typeface="仿宋" panose="02010609060101010101" pitchFamily="49" charset="-122"/>
            </a:endParaRPr>
          </a:p>
        </p:txBody>
      </p:sp>
      <p:sp>
        <p:nvSpPr>
          <p:cNvPr id="13321" name="Text Box 15">
            <a:extLst>
              <a:ext uri="{FF2B5EF4-FFF2-40B4-BE49-F238E27FC236}">
                <a16:creationId xmlns:a16="http://schemas.microsoft.com/office/drawing/2014/main" id="{A8A0E16D-15F0-4FCF-A760-DB9A9716B526}"/>
              </a:ext>
            </a:extLst>
          </p:cNvPr>
          <p:cNvSpPr txBox="1">
            <a:spLocks noChangeArrowheads="1"/>
          </p:cNvSpPr>
          <p:nvPr/>
        </p:nvSpPr>
        <p:spPr bwMode="auto">
          <a:xfrm>
            <a:off x="395288" y="4714875"/>
            <a:ext cx="1871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660066"/>
                </a:solidFill>
                <a:latin typeface="+mn-lt"/>
                <a:ea typeface="仿宋" panose="02010609060101010101" pitchFamily="49" charset="-122"/>
              </a:rPr>
              <a:t>代入上式得：</a:t>
            </a:r>
          </a:p>
        </p:txBody>
      </p:sp>
      <p:sp>
        <p:nvSpPr>
          <p:cNvPr id="13322" name="Text Box 16">
            <a:extLst>
              <a:ext uri="{FF2B5EF4-FFF2-40B4-BE49-F238E27FC236}">
                <a16:creationId xmlns:a16="http://schemas.microsoft.com/office/drawing/2014/main" id="{67DBC6B8-981C-4323-AD16-351606CEBCD6}"/>
              </a:ext>
            </a:extLst>
          </p:cNvPr>
          <p:cNvSpPr txBox="1">
            <a:spLocks noChangeArrowheads="1"/>
          </p:cNvSpPr>
          <p:nvPr/>
        </p:nvSpPr>
        <p:spPr bwMode="auto">
          <a:xfrm>
            <a:off x="242888" y="5410036"/>
            <a:ext cx="85725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chemeClr val="accent4"/>
                </a:solidFill>
                <a:latin typeface="+mn-lt"/>
                <a:ea typeface="仿宋" panose="02010609060101010101" pitchFamily="49" charset="-122"/>
              </a:rPr>
              <a:t> 可见，调幅波的功率是由</a:t>
            </a:r>
            <a:r>
              <a:rPr lang="zh-CN" altLang="en-US" sz="2800" dirty="0">
                <a:solidFill>
                  <a:srgbClr val="0000FF"/>
                </a:solidFill>
                <a:latin typeface="+mn-lt"/>
                <a:ea typeface="仿宋" panose="02010609060101010101" pitchFamily="49" charset="-122"/>
              </a:rPr>
              <a:t>载波功率</a:t>
            </a:r>
            <a:r>
              <a:rPr lang="en-US" altLang="zh-CN" sz="2800" dirty="0">
                <a:solidFill>
                  <a:schemeClr val="accent4"/>
                </a:solidFill>
                <a:latin typeface="+mn-lt"/>
                <a:ea typeface="仿宋" panose="02010609060101010101" pitchFamily="49" charset="-122"/>
              </a:rPr>
              <a:t>+</a:t>
            </a:r>
            <a:r>
              <a:rPr lang="zh-CN" altLang="en-US" sz="2800" dirty="0">
                <a:solidFill>
                  <a:srgbClr val="0000FF"/>
                </a:solidFill>
                <a:latin typeface="+mn-lt"/>
                <a:ea typeface="仿宋" panose="02010609060101010101" pitchFamily="49" charset="-122"/>
              </a:rPr>
              <a:t>边带功率</a:t>
            </a:r>
            <a:r>
              <a:rPr lang="zh-CN" altLang="en-US" sz="2000" dirty="0">
                <a:solidFill>
                  <a:schemeClr val="accent4"/>
                </a:solidFill>
                <a:latin typeface="+mn-lt"/>
                <a:ea typeface="仿宋" panose="02010609060101010101" pitchFamily="49" charset="-122"/>
              </a:rPr>
              <a:t>组成的，上式的第二项是两个</a:t>
            </a:r>
            <a:r>
              <a:rPr lang="zh-CN" altLang="en-US" sz="2400" dirty="0">
                <a:solidFill>
                  <a:srgbClr val="0000FF"/>
                </a:solidFill>
                <a:latin typeface="+mn-lt"/>
                <a:ea typeface="仿宋" panose="02010609060101010101" pitchFamily="49" charset="-122"/>
              </a:rPr>
              <a:t>边带功率</a:t>
            </a:r>
            <a:r>
              <a:rPr lang="en-US" altLang="zh-CN" sz="2400" dirty="0">
                <a:solidFill>
                  <a:srgbClr val="0000FF"/>
                </a:solidFill>
                <a:latin typeface="+mn-lt"/>
                <a:ea typeface="仿宋" panose="02010609060101010101" pitchFamily="49" charset="-122"/>
              </a:rPr>
              <a:t>.     </a:t>
            </a:r>
          </a:p>
          <a:p>
            <a:pPr eaLnBrk="1" hangingPunct="1">
              <a:spcBef>
                <a:spcPct val="0"/>
              </a:spcBef>
              <a:buFontTx/>
              <a:buNone/>
            </a:pPr>
            <a:r>
              <a:rPr lang="en-US" altLang="zh-CN" sz="2400" dirty="0">
                <a:solidFill>
                  <a:srgbClr val="00CC00"/>
                </a:solidFill>
                <a:latin typeface="+mn-lt"/>
                <a:ea typeface="仿宋" panose="02010609060101010101" pitchFamily="49" charset="-122"/>
              </a:rPr>
              <a:t>P142</a:t>
            </a:r>
            <a:r>
              <a:rPr lang="en-US" altLang="zh-CN" sz="2400" dirty="0">
                <a:solidFill>
                  <a:srgbClr val="0000FF"/>
                </a:solidFill>
                <a:latin typeface="+mn-lt"/>
                <a:ea typeface="仿宋" panose="02010609060101010101" pitchFamily="49" charset="-122"/>
              </a:rPr>
              <a:t>     </a:t>
            </a:r>
            <a:r>
              <a:rPr lang="en-US" altLang="zh-CN" sz="2400" dirty="0">
                <a:solidFill>
                  <a:srgbClr val="FF0000"/>
                </a:solidFill>
                <a:latin typeface="+mn-lt"/>
                <a:ea typeface="仿宋" panose="02010609060101010101" pitchFamily="49" charset="-122"/>
              </a:rPr>
              <a:t>P146</a:t>
            </a:r>
            <a:r>
              <a:rPr lang="en-US" altLang="zh-CN" sz="2400" dirty="0">
                <a:solidFill>
                  <a:srgbClr val="0000FF"/>
                </a:solidFill>
                <a:latin typeface="+mn-lt"/>
                <a:ea typeface="仿宋" panose="02010609060101010101" pitchFamily="49" charset="-122"/>
              </a:rPr>
              <a:t>  </a:t>
            </a:r>
            <a:r>
              <a:rPr lang="zh-CN" altLang="en-US" sz="2400" dirty="0">
                <a:solidFill>
                  <a:srgbClr val="FF0000"/>
                </a:solidFill>
                <a:latin typeface="+mn-lt"/>
                <a:ea typeface="仿宋" panose="02010609060101010101" pitchFamily="49" charset="-122"/>
              </a:rPr>
              <a:t>教材也称边频功率</a:t>
            </a:r>
            <a:r>
              <a:rPr lang="en-US" altLang="zh-CN" sz="2400" dirty="0">
                <a:solidFill>
                  <a:srgbClr val="FF0000"/>
                </a:solidFill>
                <a:latin typeface="+mn-lt"/>
                <a:ea typeface="仿宋" panose="02010609060101010101" pitchFamily="49" charset="-122"/>
              </a:rPr>
              <a:t>, </a:t>
            </a:r>
            <a:r>
              <a:rPr lang="zh-CN" altLang="en-US" sz="2400" dirty="0">
                <a:solidFill>
                  <a:srgbClr val="FF0000"/>
                </a:solidFill>
                <a:latin typeface="+mn-lt"/>
                <a:ea typeface="仿宋" panose="02010609060101010101" pitchFamily="49" charset="-122"/>
              </a:rPr>
              <a:t>对</a:t>
            </a:r>
            <a:r>
              <a:rPr lang="en-US" altLang="zh-CN" sz="2400" i="1" dirty="0">
                <a:solidFill>
                  <a:srgbClr val="CC3300"/>
                </a:solidFill>
                <a:latin typeface="+mn-lt"/>
                <a:ea typeface="仿宋" panose="02010609060101010101" pitchFamily="49" charset="-122"/>
                <a:sym typeface="Symbol" panose="05050102010706020507" pitchFamily="18" charset="2"/>
              </a:rPr>
              <a:t>V</a:t>
            </a:r>
            <a:r>
              <a:rPr lang="en-US" altLang="zh-CN" sz="2400" baseline="-25000" dirty="0">
                <a:solidFill>
                  <a:srgbClr val="CC3300"/>
                </a:solidFill>
                <a:latin typeface="+mn-lt"/>
                <a:ea typeface="仿宋" panose="02010609060101010101" pitchFamily="49" charset="-122"/>
                <a:sym typeface="Symbol" panose="05050102010706020507" pitchFamily="18" charset="2"/>
              </a:rPr>
              <a:t></a:t>
            </a:r>
            <a:r>
              <a:rPr lang="en-US" altLang="zh-CN" sz="2400" dirty="0">
                <a:solidFill>
                  <a:srgbClr val="CC3300"/>
                </a:solidFill>
                <a:latin typeface="+mn-lt"/>
                <a:ea typeface="仿宋" panose="02010609060101010101" pitchFamily="49" charset="-122"/>
                <a:sym typeface="Symbol" panose="05050102010706020507" pitchFamily="18" charset="2"/>
              </a:rPr>
              <a:t>cos(</a:t>
            </a:r>
            <a:r>
              <a:rPr lang="zh-CN" altLang="en-US" sz="2400" i="1" dirty="0">
                <a:solidFill>
                  <a:srgbClr val="CC3300"/>
                </a:solidFill>
                <a:latin typeface="+mn-lt"/>
                <a:ea typeface="仿宋" panose="02010609060101010101" pitchFamily="49" charset="-122"/>
                <a:sym typeface="Symbol" panose="05050102010706020507" pitchFamily="18" charset="2"/>
              </a:rPr>
              <a:t> </a:t>
            </a:r>
            <a:r>
              <a:rPr lang="en-US" altLang="zh-CN" sz="2400" i="1" dirty="0">
                <a:solidFill>
                  <a:srgbClr val="CC3300"/>
                </a:solidFill>
                <a:latin typeface="+mn-lt"/>
                <a:ea typeface="仿宋" panose="02010609060101010101" pitchFamily="49" charset="-122"/>
                <a:sym typeface="Symbol" panose="05050102010706020507" pitchFamily="18" charset="2"/>
              </a:rPr>
              <a:t>t</a:t>
            </a:r>
            <a:r>
              <a:rPr lang="en-US" altLang="zh-CN" sz="2400" dirty="0">
                <a:solidFill>
                  <a:srgbClr val="CC3300"/>
                </a:solidFill>
                <a:latin typeface="+mn-lt"/>
                <a:ea typeface="仿宋" panose="02010609060101010101" pitchFamily="49" charset="-122"/>
                <a:sym typeface="Symbol" panose="05050102010706020507" pitchFamily="18" charset="2"/>
              </a:rPr>
              <a:t>)</a:t>
            </a:r>
            <a:r>
              <a:rPr lang="zh-CN" altLang="en-US" sz="2400" dirty="0">
                <a:solidFill>
                  <a:srgbClr val="FF0000"/>
                </a:solidFill>
                <a:latin typeface="+mn-lt"/>
                <a:ea typeface="仿宋" panose="02010609060101010101" pitchFamily="49" charset="-122"/>
                <a:sym typeface="Symbol" panose="05050102010706020507" pitchFamily="18" charset="2"/>
              </a:rPr>
              <a:t>来说是可以的</a:t>
            </a:r>
            <a:r>
              <a:rPr lang="zh-CN" altLang="en-US" sz="2400" dirty="0">
                <a:solidFill>
                  <a:srgbClr val="CC3300"/>
                </a:solidFill>
                <a:latin typeface="+mn-lt"/>
                <a:ea typeface="仿宋" panose="02010609060101010101" pitchFamily="49" charset="-122"/>
                <a:sym typeface="Symbol" panose="05050102010706020507" pitchFamily="18" charset="2"/>
              </a:rPr>
              <a:t>。</a:t>
            </a:r>
            <a:endParaRPr lang="zh-CN" altLang="en-US" sz="2400" dirty="0">
              <a:solidFill>
                <a:srgbClr val="FF0000"/>
              </a:solidFill>
              <a:latin typeface="+mn-lt"/>
              <a:ea typeface="仿宋" panose="02010609060101010101" pitchFamily="49" charset="-122"/>
            </a:endParaRPr>
          </a:p>
        </p:txBody>
      </p:sp>
      <p:sp>
        <p:nvSpPr>
          <p:cNvPr id="13323" name="AutoShape 5">
            <a:extLst>
              <a:ext uri="{FF2B5EF4-FFF2-40B4-BE49-F238E27FC236}">
                <a16:creationId xmlns:a16="http://schemas.microsoft.com/office/drawing/2014/main" id="{904252DE-7BC1-4472-B4A2-7F9795989A9F}"/>
              </a:ext>
            </a:extLst>
          </p:cNvPr>
          <p:cNvSpPr>
            <a:spLocks noChangeArrowheads="1"/>
          </p:cNvSpPr>
          <p:nvPr/>
        </p:nvSpPr>
        <p:spPr bwMode="auto">
          <a:xfrm>
            <a:off x="6227763" y="2911475"/>
            <a:ext cx="2343150" cy="554038"/>
          </a:xfrm>
          <a:prstGeom prst="wedgeRoundRectCallout">
            <a:avLst>
              <a:gd name="adj1" fmla="val -103190"/>
              <a:gd name="adj2" fmla="val -31472"/>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dirty="0">
                <a:solidFill>
                  <a:srgbClr val="CC3300"/>
                </a:solidFill>
                <a:latin typeface="+mn-lt"/>
                <a:ea typeface="仿宋" panose="02010609060101010101" pitchFamily="49" charset="-122"/>
              </a:rPr>
              <a:t> </a:t>
            </a:r>
            <a:r>
              <a:rPr lang="en-US" altLang="zh-CN" sz="2400" i="1" dirty="0">
                <a:solidFill>
                  <a:srgbClr val="CC3300"/>
                </a:solidFill>
                <a:latin typeface="+mn-lt"/>
                <a:ea typeface="仿宋" panose="02010609060101010101" pitchFamily="49" charset="-122"/>
              </a:rPr>
              <a:t>v</a:t>
            </a:r>
            <a:r>
              <a:rPr lang="en-US" altLang="zh-CN" sz="2400" dirty="0">
                <a:solidFill>
                  <a:srgbClr val="CC3300"/>
                </a:solidFill>
                <a:latin typeface="+mn-lt"/>
                <a:ea typeface="仿宋" panose="02010609060101010101" pitchFamily="49" charset="-122"/>
              </a:rPr>
              <a:t>(</a:t>
            </a:r>
            <a:r>
              <a:rPr lang="en-US" altLang="zh-CN" sz="2400" i="1" dirty="0">
                <a:solidFill>
                  <a:srgbClr val="CC3300"/>
                </a:solidFill>
                <a:latin typeface="+mn-lt"/>
                <a:ea typeface="仿宋" panose="02010609060101010101" pitchFamily="49" charset="-122"/>
              </a:rPr>
              <a:t>t</a:t>
            </a:r>
            <a:r>
              <a:rPr lang="en-US" altLang="zh-CN" sz="2400" dirty="0">
                <a:solidFill>
                  <a:srgbClr val="CC3300"/>
                </a:solidFill>
                <a:latin typeface="+mn-lt"/>
                <a:ea typeface="仿宋" panose="02010609060101010101" pitchFamily="49" charset="-122"/>
              </a:rPr>
              <a:t>) </a:t>
            </a:r>
            <a:r>
              <a:rPr lang="zh-CN" altLang="en-US" sz="2400" dirty="0">
                <a:solidFill>
                  <a:srgbClr val="CC3300"/>
                </a:solidFill>
                <a:latin typeface="+mn-lt"/>
                <a:ea typeface="仿宋" panose="02010609060101010101" pitchFamily="49" charset="-122"/>
              </a:rPr>
              <a:t>的均方值</a:t>
            </a:r>
          </a:p>
        </p:txBody>
      </p:sp>
      <p:sp>
        <p:nvSpPr>
          <p:cNvPr id="13324" name="右箭头 16">
            <a:extLst>
              <a:ext uri="{FF2B5EF4-FFF2-40B4-BE49-F238E27FC236}">
                <a16:creationId xmlns:a16="http://schemas.microsoft.com/office/drawing/2014/main" id="{07AF86DD-3520-442A-A209-C8FCB3E57A65}"/>
              </a:ext>
            </a:extLst>
          </p:cNvPr>
          <p:cNvSpPr>
            <a:spLocks noChangeArrowheads="1"/>
          </p:cNvSpPr>
          <p:nvPr/>
        </p:nvSpPr>
        <p:spPr bwMode="auto">
          <a:xfrm>
            <a:off x="3957638" y="3946525"/>
            <a:ext cx="571500" cy="357188"/>
          </a:xfrm>
          <a:prstGeom prst="rightArrow">
            <a:avLst>
              <a:gd name="adj1" fmla="val 50000"/>
              <a:gd name="adj2" fmla="val 50000"/>
            </a:avLst>
          </a:prstGeom>
          <a:solidFill>
            <a:srgbClr val="CC3300"/>
          </a:solidFill>
          <a:ln>
            <a:noFill/>
          </a:ln>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13325" name="Text Box 5">
            <a:extLst>
              <a:ext uri="{FF2B5EF4-FFF2-40B4-BE49-F238E27FC236}">
                <a16:creationId xmlns:a16="http://schemas.microsoft.com/office/drawing/2014/main" id="{CC145915-F904-46BF-BF61-7EF5FFD3FBFE}"/>
              </a:ext>
            </a:extLst>
          </p:cNvPr>
          <p:cNvSpPr txBox="1">
            <a:spLocks noChangeArrowheads="1"/>
          </p:cNvSpPr>
          <p:nvPr/>
        </p:nvSpPr>
        <p:spPr bwMode="auto">
          <a:xfrm>
            <a:off x="5722938" y="4883150"/>
            <a:ext cx="1728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FF0000"/>
                </a:solidFill>
                <a:latin typeface="+mn-lt"/>
                <a:ea typeface="仿宋" panose="02010609060101010101" pitchFamily="49" charset="-122"/>
              </a:rPr>
              <a:t>（</a:t>
            </a:r>
            <a:r>
              <a:rPr lang="en-US" altLang="zh-CN" sz="2400" dirty="0">
                <a:solidFill>
                  <a:srgbClr val="FF0000"/>
                </a:solidFill>
                <a:latin typeface="+mn-lt"/>
                <a:ea typeface="仿宋" panose="02010609060101010101" pitchFamily="49" charset="-122"/>
              </a:rPr>
              <a:t>6-9</a:t>
            </a:r>
            <a:r>
              <a:rPr lang="zh-CN" altLang="en-US" sz="2400" dirty="0">
                <a:solidFill>
                  <a:srgbClr val="FF0000"/>
                </a:solidFill>
                <a:latin typeface="+mn-lt"/>
                <a:ea typeface="仿宋" panose="02010609060101010101" pitchFamily="49" charset="-122"/>
              </a:rPr>
              <a:t>）</a:t>
            </a:r>
          </a:p>
        </p:txBody>
      </p:sp>
      <mc:AlternateContent xmlns:mc="http://schemas.openxmlformats.org/markup-compatibility/2006" xmlns:a14="http://schemas.microsoft.com/office/drawing/2010/main">
        <mc:Choice Requires="a14">
          <p:sp>
            <p:nvSpPr>
              <p:cNvPr id="13326" name="对象 18">
                <a:extLst>
                  <a:ext uri="{FF2B5EF4-FFF2-40B4-BE49-F238E27FC236}">
                    <a16:creationId xmlns:a16="http://schemas.microsoft.com/office/drawing/2014/main" id="{DC678B53-A9E5-4B78-8A55-FFF695B292A1}"/>
                  </a:ext>
                </a:extLst>
              </p:cNvPr>
              <p:cNvSpPr txBox="1"/>
              <p:nvPr/>
            </p:nvSpPr>
            <p:spPr bwMode="auto">
              <a:xfrm>
                <a:off x="1519238" y="1138238"/>
                <a:ext cx="2851150" cy="838200"/>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m:rPr>
                          <m:nor/>
                        </m:rPr>
                        <a:rPr lang="en-US" altLang="zh-CN" i="1" dirty="0">
                          <a:solidFill>
                            <a:srgbClr val="660066"/>
                          </a:solidFill>
                          <a:ea typeface="仿宋" panose="02010609060101010101" pitchFamily="49" charset="-122"/>
                        </a:rPr>
                        <m:t>P</m:t>
                      </m:r>
                      <m:r>
                        <m:rPr>
                          <m:nor/>
                        </m:rPr>
                        <a:rPr lang="en-US" altLang="zh-CN" baseline="-25000" dirty="0">
                          <a:solidFill>
                            <a:srgbClr val="660066"/>
                          </a:solidFill>
                          <a:ea typeface="仿宋" panose="02010609060101010101" pitchFamily="49" charset="-122"/>
                          <a:sym typeface="Symbol" panose="05050102010706020507" pitchFamily="18" charset="2"/>
                        </a:rPr>
                        <m:t>AM</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m:rPr>
                              <m:nor/>
                            </m:rPr>
                            <a:rPr lang="zh-CN" altLang="en-US" i="0">
                              <a:solidFill>
                                <a:srgbClr val="000000"/>
                              </a:solidFill>
                              <a:latin typeface="Cambria Math" panose="02040503050406030204" pitchFamily="18" charset="0"/>
                            </a:rPr>
                            <m:t>2</m:t>
                          </m:r>
                          <m:r>
                            <m:rPr>
                              <m:nor/>
                            </m:rPr>
                            <a:rPr lang="zh-CN" altLang="en-US" i="0">
                              <a:solidFill>
                                <a:srgbClr val="000000"/>
                              </a:solidFill>
                              <a:latin typeface="Cambria Math" panose="02040503050406030204" pitchFamily="18" charset="0"/>
                            </a:rPr>
                            <m:t>π</m:t>
                          </m:r>
                        </m:den>
                      </m:f>
                      <m:nary>
                        <m:naryPr>
                          <m:ctrlPr>
                            <a:rPr lang="zh-CN" altLang="en-US" i="1">
                              <a:solidFill>
                                <a:srgbClr val="000000"/>
                              </a:solidFill>
                              <a:latin typeface="Cambria Math" panose="02040503050406030204" pitchFamily="18" charset="0"/>
                            </a:rPr>
                          </m:ctrlPr>
                        </m:naryPr>
                        <m:sub>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π</m:t>
                          </m:r>
                        </m:sub>
                        <m:sup>
                          <m:r>
                            <m:rPr>
                              <m:sty m:val="p"/>
                            </m:rPr>
                            <a:rPr lang="zh-CN" altLang="en-US" i="0">
                              <a:solidFill>
                                <a:srgbClr val="000000"/>
                              </a:solidFill>
                              <a:latin typeface="Cambria Math" panose="02040503050406030204" pitchFamily="18" charset="0"/>
                            </a:rPr>
                            <m:t>π</m:t>
                          </m:r>
                        </m:sup>
                        <m:e>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m:rPr>
                                      <m:nor/>
                                    </m:rPr>
                                    <a:rPr lang="en-US" altLang="zh-CN" i="1" dirty="0">
                                      <a:solidFill>
                                        <a:srgbClr val="0000FF"/>
                                      </a:solidFill>
                                      <a:ea typeface="仿宋" panose="02010609060101010101" pitchFamily="49" charset="-122"/>
                                    </a:rPr>
                                    <m:t>v</m:t>
                                  </m:r>
                                  <m:r>
                                    <m:rPr>
                                      <m:nor/>
                                    </m:rPr>
                                    <a:rPr lang="en-US" altLang="zh-CN" baseline="-25000" dirty="0">
                                      <a:solidFill>
                                        <a:srgbClr val="0000FF"/>
                                      </a:solidFill>
                                      <a:ea typeface="仿宋" panose="02010609060101010101" pitchFamily="49" charset="-122"/>
                                    </a:rPr>
                                    <m:t>AM</m:t>
                                  </m:r>
                                </m:e>
                                <m:sup>
                                  <m:r>
                                    <a:rPr lang="zh-CN" altLang="en-US" i="0">
                                      <a:solidFill>
                                        <a:srgbClr val="000000"/>
                                      </a:solidFill>
                                      <a:latin typeface="Cambria Math" panose="02040503050406030204" pitchFamily="18" charset="0"/>
                                    </a:rPr>
                                    <m:t>2</m:t>
                                  </m:r>
                                </m:sup>
                              </m:sSup>
                              <m:r>
                                <m:rPr>
                                  <m:nor/>
                                </m:rPr>
                                <a:rPr lang="en-US" altLang="zh-CN" dirty="0">
                                  <a:solidFill>
                                    <a:srgbClr val="0000FF"/>
                                  </a:solidFill>
                                  <a:ea typeface="仿宋" panose="02010609060101010101" pitchFamily="49" charset="-122"/>
                                </a:rPr>
                                <m:t>(</m:t>
                              </m:r>
                              <m:r>
                                <m:rPr>
                                  <m:nor/>
                                </m:rPr>
                                <a:rPr lang="en-US" altLang="zh-CN" i="1" dirty="0">
                                  <a:solidFill>
                                    <a:srgbClr val="0000FF"/>
                                  </a:solidFill>
                                  <a:ea typeface="仿宋" panose="02010609060101010101" pitchFamily="49" charset="-122"/>
                                </a:rPr>
                                <m:t>t</m:t>
                              </m:r>
                              <m:r>
                                <m:rPr>
                                  <m:nor/>
                                </m:rPr>
                                <a:rPr lang="en-US" altLang="zh-CN" dirty="0">
                                  <a:solidFill>
                                    <a:srgbClr val="0000FF"/>
                                  </a:solidFill>
                                  <a:ea typeface="仿宋" panose="02010609060101010101" pitchFamily="49" charset="-122"/>
                                </a:rPr>
                                <m:t>)</m:t>
                              </m:r>
                            </m:num>
                            <m:den>
                              <m:r>
                                <m:rPr>
                                  <m:nor/>
                                </m:rPr>
                                <a:rPr lang="en-US" altLang="zh-CN" i="1" dirty="0">
                                  <a:solidFill>
                                    <a:srgbClr val="003300"/>
                                  </a:solidFill>
                                  <a:ea typeface="仿宋" panose="02010609060101010101" pitchFamily="49" charset="-122"/>
                                </a:rPr>
                                <m:t>R</m:t>
                              </m:r>
                              <m:r>
                                <m:rPr>
                                  <m:nor/>
                                </m:rPr>
                                <a:rPr lang="en-US" altLang="zh-CN" baseline="-25000" dirty="0">
                                  <a:solidFill>
                                    <a:srgbClr val="003300"/>
                                  </a:solidFill>
                                  <a:ea typeface="仿宋" panose="02010609060101010101" pitchFamily="49" charset="-122"/>
                                </a:rPr>
                                <m:t>L</m:t>
                              </m:r>
                            </m:den>
                          </m:f>
                        </m:e>
                      </m:nary>
                      <m:r>
                        <m:rPr>
                          <m:nor/>
                        </m:rPr>
                        <a:rPr lang="en-US" altLang="zh-CN" dirty="0">
                          <a:solidFill>
                            <a:srgbClr val="CC3300"/>
                          </a:solidFill>
                          <a:ea typeface="仿宋" panose="02010609060101010101" pitchFamily="49" charset="-122"/>
                        </a:rPr>
                        <m:t>d</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Ω</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3326" name="对象 18">
                <a:extLst>
                  <a:ext uri="{FF2B5EF4-FFF2-40B4-BE49-F238E27FC236}">
                    <a16:creationId xmlns:a16="http://schemas.microsoft.com/office/drawing/2014/main" id="{DC678B53-A9E5-4B78-8A55-FFF695B292A1}"/>
                  </a:ext>
                </a:extLst>
              </p:cNvPr>
              <p:cNvSpPr txBox="1">
                <a:spLocks noRot="1" noChangeAspect="1" noMove="1" noResize="1" noEditPoints="1" noAdjustHandles="1" noChangeArrowheads="1" noChangeShapeType="1" noTextEdit="1"/>
              </p:cNvSpPr>
              <p:nvPr/>
            </p:nvSpPr>
            <p:spPr bwMode="auto">
              <a:xfrm>
                <a:off x="1519238" y="1138238"/>
                <a:ext cx="2851150" cy="838200"/>
              </a:xfrm>
              <a:prstGeom prst="rect">
                <a:avLst/>
              </a:prstGeom>
              <a:blipFill>
                <a:blip r:embed="rId4"/>
                <a:stretch>
                  <a:fillRect/>
                </a:stretch>
              </a:blipFill>
              <a:ln>
                <a:noFill/>
              </a:ln>
            </p:spPr>
            <p:txBody>
              <a:bodyPr/>
              <a:lstStyle/>
              <a:p>
                <a:r>
                  <a:rPr lang="zh-CN" altLang="en-US">
                    <a:noFill/>
                  </a:rPr>
                  <a:t> </a:t>
                </a:r>
              </a:p>
            </p:txBody>
          </p:sp>
        </mc:Fallback>
      </mc:AlternateContent>
      <p:graphicFrame>
        <p:nvGraphicFramePr>
          <p:cNvPr id="13327" name="对象 2">
            <a:extLst>
              <a:ext uri="{FF2B5EF4-FFF2-40B4-BE49-F238E27FC236}">
                <a16:creationId xmlns:a16="http://schemas.microsoft.com/office/drawing/2014/main" id="{4C72049F-C5D0-4290-BDA3-6901BABA1436}"/>
              </a:ext>
            </a:extLst>
          </p:cNvPr>
          <p:cNvGraphicFramePr>
            <a:graphicFrameLocks noChangeAspect="1"/>
          </p:cNvGraphicFramePr>
          <p:nvPr>
            <p:extLst>
              <p:ext uri="{D42A27DB-BD31-4B8C-83A1-F6EECF244321}">
                <p14:modId xmlns:p14="http://schemas.microsoft.com/office/powerpoint/2010/main" val="2384685459"/>
              </p:ext>
            </p:extLst>
          </p:nvPr>
        </p:nvGraphicFramePr>
        <p:xfrm>
          <a:off x="4821238" y="3857625"/>
          <a:ext cx="3819525" cy="735013"/>
        </p:xfrm>
        <a:graphic>
          <a:graphicData uri="http://schemas.openxmlformats.org/presentationml/2006/ole">
            <mc:AlternateContent xmlns:mc="http://schemas.openxmlformats.org/markup-compatibility/2006">
              <mc:Choice xmlns:v="urn:schemas-microsoft-com:vml" Requires="v">
                <p:oleObj spid="_x0000_s178547" name="公式" r:id="rId5" imgW="2108200" imgH="406400" progId="Equation.3">
                  <p:embed/>
                </p:oleObj>
              </mc:Choice>
              <mc:Fallback>
                <p:oleObj name="公式" r:id="rId5" imgW="2108200" imgH="406400" progId="Equation.3">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1238" y="3857625"/>
                        <a:ext cx="3819525" cy="735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8" name="对象 23">
            <a:extLst>
              <a:ext uri="{FF2B5EF4-FFF2-40B4-BE49-F238E27FC236}">
                <a16:creationId xmlns:a16="http://schemas.microsoft.com/office/drawing/2014/main" id="{5937434D-4198-46E5-B1CC-FE6860CCD5C6}"/>
              </a:ext>
            </a:extLst>
          </p:cNvPr>
          <p:cNvGraphicFramePr>
            <a:graphicFrameLocks noChangeAspect="1"/>
          </p:cNvGraphicFramePr>
          <p:nvPr>
            <p:extLst>
              <p:ext uri="{D42A27DB-BD31-4B8C-83A1-F6EECF244321}">
                <p14:modId xmlns:p14="http://schemas.microsoft.com/office/powerpoint/2010/main" val="2798678760"/>
              </p:ext>
            </p:extLst>
          </p:nvPr>
        </p:nvGraphicFramePr>
        <p:xfrm>
          <a:off x="2124075" y="4751388"/>
          <a:ext cx="3425825" cy="820737"/>
        </p:xfrm>
        <a:graphic>
          <a:graphicData uri="http://schemas.openxmlformats.org/presentationml/2006/ole">
            <mc:AlternateContent xmlns:mc="http://schemas.openxmlformats.org/markup-compatibility/2006">
              <mc:Choice xmlns:v="urn:schemas-microsoft-com:vml" Requires="v">
                <p:oleObj spid="_x0000_s178548" name="公式" r:id="rId7" imgW="2565400" imgH="533400" progId="Equation.3">
                  <p:embed/>
                </p:oleObj>
              </mc:Choice>
              <mc:Fallback>
                <p:oleObj name="公式" r:id="rId7" imgW="2565400" imgH="533400" progId="Equation.3">
                  <p:embed/>
                  <p:pic>
                    <p:nvPicPr>
                      <p:cNvPr id="0" name="对象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4751388"/>
                        <a:ext cx="3425825" cy="820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A9CF0F30-F633-4661-B6D4-74631CEAE963}"/>
              </a:ext>
            </a:extLst>
          </p:cNvPr>
          <p:cNvSpPr>
            <a:spLocks noGrp="1" noChangeArrowheads="1"/>
          </p:cNvSpPr>
          <p:nvPr>
            <p:ph type="title" idx="4294967295"/>
          </p:nvPr>
        </p:nvSpPr>
        <p:spPr>
          <a:xfrm>
            <a:off x="228600" y="228600"/>
            <a:ext cx="8509000" cy="381000"/>
          </a:xfrm>
        </p:spPr>
        <p:txBody>
          <a:bodyPr/>
          <a:lstStyle/>
          <a:p>
            <a:pPr algn="l" eaLnBrk="1" hangingPunct="1">
              <a:defRPr/>
            </a:pPr>
            <a:r>
              <a:rPr lang="en-US" altLang="zh-CN" sz="2800" b="1" dirty="0">
                <a:solidFill>
                  <a:srgbClr val="0000FF"/>
                </a:solidFill>
                <a:latin typeface="+mn-lt"/>
                <a:ea typeface="仿宋" panose="02010609060101010101" pitchFamily="49" charset="-122"/>
              </a:rPr>
              <a:t>5.4   </a:t>
            </a:r>
            <a:r>
              <a:rPr lang="zh-CN" altLang="en-US" sz="2800" b="1" dirty="0">
                <a:solidFill>
                  <a:srgbClr val="0000FF"/>
                </a:solidFill>
                <a:latin typeface="+mn-lt"/>
                <a:ea typeface="仿宋" panose="02010609060101010101" pitchFamily="49" charset="-122"/>
              </a:rPr>
              <a:t>调频方法  （发射的问题） </a:t>
            </a:r>
            <a:r>
              <a:rPr lang="en-US" altLang="zh-CN" sz="2800" b="1" dirty="0">
                <a:solidFill>
                  <a:srgbClr val="00B050"/>
                </a:solidFill>
                <a:latin typeface="+mn-lt"/>
                <a:ea typeface="仿宋" panose="02010609060101010101" pitchFamily="49" charset="-122"/>
              </a:rPr>
              <a:t>P202</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P211 </a:t>
            </a:r>
            <a:r>
              <a:rPr lang="zh-CN" altLang="en-US" sz="2800" b="1" dirty="0">
                <a:solidFill>
                  <a:srgbClr val="0000FF"/>
                </a:solidFill>
                <a:latin typeface="+mn-lt"/>
                <a:ea typeface="仿宋" panose="02010609060101010101" pitchFamily="49" charset="-122"/>
              </a:rPr>
              <a:t>      </a:t>
            </a:r>
            <a:r>
              <a:rPr lang="en-US" altLang="zh-CN" sz="2800" b="1" dirty="0">
                <a:solidFill>
                  <a:srgbClr val="0000FF"/>
                </a:solidFill>
                <a:latin typeface="+mn-lt"/>
                <a:ea typeface="仿宋" panose="02010609060101010101" pitchFamily="49" charset="-122"/>
              </a:rPr>
              <a:t>P216</a:t>
            </a:r>
            <a:endParaRPr lang="zh-CN" altLang="en-US" sz="2800" b="1" dirty="0">
              <a:solidFill>
                <a:srgbClr val="0000FF"/>
              </a:solidFill>
              <a:latin typeface="+mn-lt"/>
              <a:ea typeface="仿宋" panose="02010609060101010101" pitchFamily="49" charset="-122"/>
            </a:endParaRPr>
          </a:p>
        </p:txBody>
      </p:sp>
      <p:sp>
        <p:nvSpPr>
          <p:cNvPr id="103427" name="Rectangle 7">
            <a:extLst>
              <a:ext uri="{FF2B5EF4-FFF2-40B4-BE49-F238E27FC236}">
                <a16:creationId xmlns:a16="http://schemas.microsoft.com/office/drawing/2014/main" id="{58F7C4FD-8D51-4D45-A6FB-053027E8034E}"/>
              </a:ext>
            </a:extLst>
          </p:cNvPr>
          <p:cNvSpPr>
            <a:spLocks noChangeArrowheads="1"/>
          </p:cNvSpPr>
          <p:nvPr/>
        </p:nvSpPr>
        <p:spPr bwMode="auto">
          <a:xfrm>
            <a:off x="107950" y="620713"/>
            <a:ext cx="860742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zh-CN" altLang="en-US" sz="2000" dirty="0">
                <a:solidFill>
                  <a:srgbClr val="660066"/>
                </a:solidFill>
                <a:latin typeface="+mn-lt"/>
                <a:ea typeface="仿宋" panose="02010609060101010101" pitchFamily="49" charset="-122"/>
              </a:rPr>
              <a:t>①直接调频：用调制信号控制振荡器的振荡频率。例如：改变</a:t>
            </a:r>
            <a:r>
              <a:rPr lang="en-US" altLang="zh-CN" sz="2000" i="1" dirty="0">
                <a:solidFill>
                  <a:srgbClr val="660066"/>
                </a:solidFill>
                <a:latin typeface="+mn-lt"/>
                <a:ea typeface="仿宋" panose="02010609060101010101" pitchFamily="49" charset="-122"/>
              </a:rPr>
              <a:t>L</a:t>
            </a:r>
            <a:r>
              <a:rPr lang="zh-CN" altLang="en-US" sz="2000" dirty="0">
                <a:solidFill>
                  <a:srgbClr val="660066"/>
                </a:solidFill>
                <a:latin typeface="+mn-lt"/>
                <a:ea typeface="仿宋" panose="02010609060101010101" pitchFamily="49" charset="-122"/>
              </a:rPr>
              <a:t>、</a:t>
            </a:r>
            <a:r>
              <a:rPr lang="en-US" altLang="zh-CN" sz="2000" i="1" dirty="0">
                <a:solidFill>
                  <a:srgbClr val="660066"/>
                </a:solidFill>
                <a:latin typeface="+mn-lt"/>
                <a:ea typeface="仿宋" panose="02010609060101010101" pitchFamily="49" charset="-122"/>
              </a:rPr>
              <a:t>C</a:t>
            </a:r>
            <a:r>
              <a:rPr lang="zh-CN" altLang="en-US" sz="2000" dirty="0">
                <a:solidFill>
                  <a:srgbClr val="660066"/>
                </a:solidFill>
                <a:latin typeface="+mn-lt"/>
                <a:ea typeface="仿宋" panose="02010609060101010101" pitchFamily="49" charset="-122"/>
              </a:rPr>
              <a:t>参数；</a:t>
            </a:r>
          </a:p>
          <a:p>
            <a:pPr>
              <a:buFont typeface="Wingdings" panose="05000000000000000000" pitchFamily="2" charset="2"/>
              <a:buNone/>
            </a:pPr>
            <a:r>
              <a:rPr lang="zh-CN" altLang="en-US" sz="2000" dirty="0">
                <a:solidFill>
                  <a:srgbClr val="660066"/>
                </a:solidFill>
                <a:latin typeface="+mn-lt"/>
                <a:ea typeface="仿宋" panose="02010609060101010101" pitchFamily="49" charset="-122"/>
              </a:rPr>
              <a:t>②间接调频：先对调制信号积分，然后对载波调相，如下图所示。</a:t>
            </a:r>
          </a:p>
        </p:txBody>
      </p:sp>
      <p:graphicFrame>
        <p:nvGraphicFramePr>
          <p:cNvPr id="103428" name="Object 8">
            <a:extLst>
              <a:ext uri="{FF2B5EF4-FFF2-40B4-BE49-F238E27FC236}">
                <a16:creationId xmlns:a16="http://schemas.microsoft.com/office/drawing/2014/main" id="{50212376-8DB6-4E34-8183-0FEDF6B7360F}"/>
              </a:ext>
            </a:extLst>
          </p:cNvPr>
          <p:cNvGraphicFramePr>
            <a:graphicFrameLocks noChangeAspect="1"/>
          </p:cNvGraphicFramePr>
          <p:nvPr>
            <p:extLst>
              <p:ext uri="{D42A27DB-BD31-4B8C-83A1-F6EECF244321}">
                <p14:modId xmlns:p14="http://schemas.microsoft.com/office/powerpoint/2010/main" val="242325742"/>
              </p:ext>
            </p:extLst>
          </p:nvPr>
        </p:nvGraphicFramePr>
        <p:xfrm>
          <a:off x="250825" y="1357313"/>
          <a:ext cx="8178800" cy="2166937"/>
        </p:xfrm>
        <a:graphic>
          <a:graphicData uri="http://schemas.openxmlformats.org/presentationml/2006/ole">
            <mc:AlternateContent xmlns:mc="http://schemas.openxmlformats.org/markup-compatibility/2006">
              <mc:Choice xmlns:v="urn:schemas-microsoft-com:vml" Requires="v">
                <p:oleObj spid="_x0000_s104220" name="SmartDraw" r:id="rId3" imgW="5068824" imgH="1341120" progId="">
                  <p:embed/>
                </p:oleObj>
              </mc:Choice>
              <mc:Fallback>
                <p:oleObj name="SmartDraw" r:id="rId3" imgW="5068824" imgH="134112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357313"/>
                        <a:ext cx="8178800" cy="2166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974" name="Rectangle 3">
            <a:extLst>
              <a:ext uri="{FF2B5EF4-FFF2-40B4-BE49-F238E27FC236}">
                <a16:creationId xmlns:a16="http://schemas.microsoft.com/office/drawing/2014/main" id="{E091A293-85FC-4F3D-B7BC-9D04CCF283FE}"/>
              </a:ext>
            </a:extLst>
          </p:cNvPr>
          <p:cNvSpPr>
            <a:spLocks noChangeArrowheads="1"/>
          </p:cNvSpPr>
          <p:nvPr/>
        </p:nvSpPr>
        <p:spPr bwMode="auto">
          <a:xfrm>
            <a:off x="0" y="3763963"/>
            <a:ext cx="4964113" cy="2522537"/>
          </a:xfrm>
          <a:prstGeom prst="rect">
            <a:avLst/>
          </a:prstGeom>
          <a:noFill/>
          <a:ln w="9525">
            <a:noFill/>
            <a:miter lim="800000"/>
            <a:headEnd/>
            <a:tailEnd/>
          </a:ln>
        </p:spPr>
        <p:txBody>
          <a:bodyPr/>
          <a:lstStyle/>
          <a:p>
            <a:pPr marL="342900" indent="-342900">
              <a:spcBef>
                <a:spcPct val="20000"/>
              </a:spcBef>
              <a:buFont typeface="Wingdings" pitchFamily="2" charset="2"/>
              <a:buNone/>
              <a:defRPr/>
            </a:pPr>
            <a:r>
              <a:rPr lang="zh-CN" altLang="en-US" sz="2400" dirty="0">
                <a:solidFill>
                  <a:srgbClr val="0000FF"/>
                </a:solidFill>
                <a:latin typeface="+mn-lt"/>
                <a:ea typeface="仿宋" panose="02010609060101010101" pitchFamily="49" charset="-122"/>
              </a:rPr>
              <a:t>对载波振荡器的要求：</a:t>
            </a:r>
          </a:p>
          <a:p>
            <a:pPr marL="342900" indent="-342900">
              <a:spcBef>
                <a:spcPct val="20000"/>
              </a:spcBef>
              <a:buFont typeface="Wingdings" pitchFamily="2" charset="2"/>
              <a:buNone/>
              <a:defRPr/>
            </a:pPr>
            <a:r>
              <a:rPr lang="zh-CN" altLang="en-US" sz="2000" dirty="0">
                <a:solidFill>
                  <a:srgbClr val="660066"/>
                </a:solidFill>
                <a:latin typeface="+mn-lt"/>
                <a:ea typeface="仿宋" panose="02010609060101010101" pitchFamily="49" charset="-122"/>
              </a:rPr>
              <a:t>①调制特性好（如右图），是指电压频率变换特性，曲线的线性范围要宽而直；</a:t>
            </a:r>
          </a:p>
          <a:p>
            <a:pPr marL="342900" indent="-342900">
              <a:spcBef>
                <a:spcPct val="20000"/>
              </a:spcBef>
              <a:buFont typeface="Wingdings" pitchFamily="2" charset="2"/>
              <a:buNone/>
              <a:defRPr/>
            </a:pPr>
            <a:r>
              <a:rPr lang="zh-CN" altLang="en-US" sz="2000" dirty="0">
                <a:solidFill>
                  <a:srgbClr val="660066"/>
                </a:solidFill>
                <a:latin typeface="+mn-lt"/>
                <a:ea typeface="仿宋" panose="02010609060101010101" pitchFamily="49" charset="-122"/>
              </a:rPr>
              <a:t>②调制灵敏度要高，即同样的</a:t>
            </a:r>
            <a:r>
              <a:rPr lang="en-US" altLang="zh-CN" sz="2000" i="1" dirty="0">
                <a:solidFill>
                  <a:srgbClr val="660066"/>
                </a:solidFill>
                <a:latin typeface="+mn-lt"/>
                <a:ea typeface="仿宋" panose="02010609060101010101" pitchFamily="49" charset="-122"/>
              </a:rPr>
              <a:t>u</a:t>
            </a:r>
            <a:r>
              <a:rPr lang="en-US" altLang="zh-CN" sz="2000" baseline="-25000" dirty="0">
                <a:solidFill>
                  <a:srgbClr val="660066"/>
                </a:solidFill>
                <a:latin typeface="+mn-lt"/>
                <a:ea typeface="仿宋" panose="02010609060101010101" pitchFamily="49" charset="-122"/>
                <a:sym typeface="Symbol" pitchFamily="18" charset="2"/>
              </a:rPr>
              <a:t></a:t>
            </a:r>
            <a:r>
              <a:rPr lang="zh-CN" altLang="en-US" sz="2000" dirty="0">
                <a:solidFill>
                  <a:srgbClr val="660066"/>
                </a:solidFill>
                <a:latin typeface="+mn-lt"/>
                <a:ea typeface="仿宋" panose="02010609060101010101" pitchFamily="49" charset="-122"/>
              </a:rPr>
              <a:t>产生的</a:t>
            </a:r>
            <a:r>
              <a:rPr lang="zh-CN" altLang="en-US"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sym typeface="Symbol" pitchFamily="18" charset="2"/>
              </a:rPr>
              <a:t>f</a:t>
            </a:r>
            <a:r>
              <a:rPr lang="en-US" altLang="zh-CN" sz="2000" baseline="-25000" dirty="0">
                <a:solidFill>
                  <a:srgbClr val="660066"/>
                </a:solidFill>
                <a:latin typeface="+mn-lt"/>
                <a:ea typeface="仿宋" panose="02010609060101010101" pitchFamily="49" charset="-122"/>
                <a:sym typeface="Symbol" pitchFamily="18" charset="2"/>
              </a:rPr>
              <a:t>m</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越大越好。即曲线的斜率</a:t>
            </a:r>
            <a:r>
              <a:rPr lang="en-US" altLang="zh-CN" sz="2000" i="1" dirty="0">
                <a:solidFill>
                  <a:srgbClr val="660066"/>
                </a:solidFill>
                <a:latin typeface="+mn-lt"/>
                <a:ea typeface="仿宋" panose="02010609060101010101" pitchFamily="49" charset="-122"/>
                <a:sym typeface="Symbol" pitchFamily="18" charset="2"/>
              </a:rPr>
              <a:t>k</a:t>
            </a:r>
            <a:r>
              <a:rPr lang="en-US" altLang="zh-CN" sz="2000" baseline="-25000" dirty="0">
                <a:solidFill>
                  <a:srgbClr val="660066"/>
                </a:solidFill>
                <a:latin typeface="+mn-lt"/>
                <a:ea typeface="仿宋" panose="02010609060101010101" pitchFamily="49" charset="-122"/>
                <a:sym typeface="Symbol" pitchFamily="18" charset="2"/>
              </a:rPr>
              <a:t>f</a:t>
            </a:r>
            <a:r>
              <a:rPr lang="zh-CN" altLang="en-US" sz="2000" dirty="0">
                <a:solidFill>
                  <a:srgbClr val="660066"/>
                </a:solidFill>
                <a:latin typeface="+mn-lt"/>
                <a:ea typeface="仿宋" panose="02010609060101010101" pitchFamily="49" charset="-122"/>
              </a:rPr>
              <a:t> 越大；</a:t>
            </a:r>
          </a:p>
          <a:p>
            <a:pPr marL="342900" indent="-342900">
              <a:spcBef>
                <a:spcPct val="20000"/>
              </a:spcBef>
              <a:buFont typeface="Wingdings" pitchFamily="2" charset="2"/>
              <a:buNone/>
              <a:defRPr/>
            </a:pPr>
            <a:r>
              <a:rPr lang="zh-CN" altLang="en-US" sz="2000" dirty="0">
                <a:solidFill>
                  <a:srgbClr val="660066"/>
                </a:solidFill>
                <a:latin typeface="+mn-lt"/>
                <a:ea typeface="仿宋" panose="02010609060101010101" pitchFamily="49" charset="-122"/>
              </a:rPr>
              <a:t>③载波</a:t>
            </a:r>
            <a:r>
              <a:rPr lang="en-US" altLang="zh-CN" sz="2000" i="1" dirty="0">
                <a:solidFill>
                  <a:srgbClr val="660066"/>
                </a:solidFill>
                <a:latin typeface="+mn-lt"/>
                <a:ea typeface="仿宋" panose="02010609060101010101" pitchFamily="49" charset="-122"/>
                <a:sym typeface="Symbol" pitchFamily="18" charset="2"/>
              </a:rPr>
              <a:t>f</a:t>
            </a:r>
            <a:r>
              <a:rPr lang="en-US" altLang="zh-CN" sz="2000" baseline="-25000" dirty="0">
                <a:solidFill>
                  <a:srgbClr val="660066"/>
                </a:solidFill>
                <a:latin typeface="+mn-lt"/>
                <a:ea typeface="仿宋" panose="02010609060101010101" pitchFamily="49" charset="-122"/>
                <a:sym typeface="Symbol" pitchFamily="18" charset="2"/>
              </a:rPr>
              <a:t>c</a:t>
            </a:r>
            <a:r>
              <a:rPr lang="zh-CN" altLang="en-US" sz="2000" dirty="0">
                <a:solidFill>
                  <a:srgbClr val="660066"/>
                </a:solidFill>
                <a:latin typeface="+mn-lt"/>
                <a:ea typeface="仿宋" panose="02010609060101010101" pitchFamily="49" charset="-122"/>
              </a:rPr>
              <a:t> 稳定；</a:t>
            </a:r>
          </a:p>
          <a:p>
            <a:pPr marL="342900" indent="-342900">
              <a:spcBef>
                <a:spcPct val="20000"/>
              </a:spcBef>
              <a:buFont typeface="Wingdings" pitchFamily="2" charset="2"/>
              <a:buNone/>
              <a:defRPr/>
            </a:pPr>
            <a:r>
              <a:rPr lang="zh-CN" altLang="en-US" sz="2000" dirty="0">
                <a:solidFill>
                  <a:srgbClr val="660066"/>
                </a:solidFill>
                <a:latin typeface="+mn-lt"/>
                <a:ea typeface="仿宋" panose="02010609060101010101" pitchFamily="49" charset="-122"/>
              </a:rPr>
              <a:t>④振荡电压的幅度稳定，寄生调幅小。</a:t>
            </a:r>
          </a:p>
        </p:txBody>
      </p:sp>
      <p:graphicFrame>
        <p:nvGraphicFramePr>
          <p:cNvPr id="103430" name="Object 4">
            <a:extLst>
              <a:ext uri="{FF2B5EF4-FFF2-40B4-BE49-F238E27FC236}">
                <a16:creationId xmlns:a16="http://schemas.microsoft.com/office/drawing/2014/main" id="{0E4779AF-4DFF-407F-9080-75D77E51B884}"/>
              </a:ext>
            </a:extLst>
          </p:cNvPr>
          <p:cNvGraphicFramePr>
            <a:graphicFrameLocks noChangeAspect="1"/>
          </p:cNvGraphicFramePr>
          <p:nvPr>
            <p:extLst>
              <p:ext uri="{D42A27DB-BD31-4B8C-83A1-F6EECF244321}">
                <p14:modId xmlns:p14="http://schemas.microsoft.com/office/powerpoint/2010/main" val="2383769303"/>
              </p:ext>
            </p:extLst>
          </p:nvPr>
        </p:nvGraphicFramePr>
        <p:xfrm>
          <a:off x="4857750" y="3652838"/>
          <a:ext cx="3879850" cy="2944812"/>
        </p:xfrm>
        <a:graphic>
          <a:graphicData uri="http://schemas.openxmlformats.org/presentationml/2006/ole">
            <mc:AlternateContent xmlns:mc="http://schemas.openxmlformats.org/markup-compatibility/2006">
              <mc:Choice xmlns:v="urn:schemas-microsoft-com:vml" Requires="v">
                <p:oleObj spid="_x0000_s104221" name="SmartDraw" r:id="rId5" imgW="2029968" imgH="1540764" progId="">
                  <p:embed/>
                </p:oleObj>
              </mc:Choice>
              <mc:Fallback>
                <p:oleObj name="SmartDraw" r:id="rId5" imgW="2029968" imgH="1540764"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0" y="3652838"/>
                        <a:ext cx="3879850" cy="2944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2">
            <a:extLst>
              <a:ext uri="{FF2B5EF4-FFF2-40B4-BE49-F238E27FC236}">
                <a16:creationId xmlns:a16="http://schemas.microsoft.com/office/drawing/2014/main" id="{E7F32040-2649-4122-89A9-2D0909E79A07}"/>
              </a:ext>
            </a:extLst>
          </p:cNvPr>
          <p:cNvSpPr txBox="1">
            <a:spLocks noChangeArrowheads="1"/>
          </p:cNvSpPr>
          <p:nvPr/>
        </p:nvSpPr>
        <p:spPr bwMode="auto">
          <a:xfrm>
            <a:off x="5248275" y="6096000"/>
            <a:ext cx="3190875" cy="381000"/>
          </a:xfrm>
          <a:prstGeom prst="rect">
            <a:avLst/>
          </a:prstGeom>
          <a:noFill/>
          <a:ln w="9525">
            <a:noFill/>
            <a:miter lim="800000"/>
            <a:headEnd/>
            <a:tailEnd/>
          </a:ln>
        </p:spPr>
        <p:txBody>
          <a:bodyPr anchor="ctr"/>
          <a:lstStyle/>
          <a:p>
            <a:pPr eaLnBrk="1" hangingPunct="1">
              <a:defRPr/>
            </a:pPr>
            <a:r>
              <a:rPr lang="zh-CN" altLang="en-US" sz="2400" kern="0" dirty="0">
                <a:solidFill>
                  <a:srgbClr val="FF0000"/>
                </a:solidFill>
                <a:latin typeface="+mn-lt"/>
                <a:ea typeface="仿宋" panose="02010609060101010101" pitchFamily="49" charset="-122"/>
                <a:cs typeface="+mj-cs"/>
              </a:rPr>
              <a:t>李棠之 </a:t>
            </a:r>
            <a:r>
              <a:rPr lang="en-US" altLang="zh-CN" sz="2400" kern="0" dirty="0">
                <a:solidFill>
                  <a:srgbClr val="FF0000"/>
                </a:solidFill>
                <a:latin typeface="+mn-lt"/>
                <a:ea typeface="仿宋" panose="02010609060101010101" pitchFamily="49" charset="-122"/>
                <a:cs typeface="+mj-cs"/>
              </a:rPr>
              <a:t>P146  </a:t>
            </a:r>
            <a:r>
              <a:rPr lang="zh-CN" altLang="en-US" sz="2400" kern="0" dirty="0">
                <a:solidFill>
                  <a:srgbClr val="FF0000"/>
                </a:solidFill>
                <a:latin typeface="+mn-lt"/>
                <a:ea typeface="仿宋" panose="02010609060101010101" pitchFamily="49" charset="-122"/>
                <a:cs typeface="+mj-cs"/>
              </a:rPr>
              <a:t>图</a:t>
            </a:r>
            <a:r>
              <a:rPr lang="en-US" altLang="zh-CN" sz="2400" kern="0" dirty="0">
                <a:solidFill>
                  <a:srgbClr val="FF0000"/>
                </a:solidFill>
                <a:latin typeface="+mn-lt"/>
                <a:ea typeface="仿宋" panose="02010609060101010101" pitchFamily="49" charset="-122"/>
                <a:cs typeface="+mj-cs"/>
              </a:rPr>
              <a:t>5-4-5</a:t>
            </a:r>
            <a:endParaRPr lang="zh-CN" altLang="en-US" sz="2400" kern="0" dirty="0">
              <a:solidFill>
                <a:srgbClr val="FF0000"/>
              </a:solidFill>
              <a:latin typeface="+mn-lt"/>
              <a:ea typeface="仿宋" panose="02010609060101010101" pitchFamily="49" charset="-122"/>
              <a:cs typeface="+mj-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04451" name="Rectangle 4">
            <a:extLst>
              <a:ext uri="{FF2B5EF4-FFF2-40B4-BE49-F238E27FC236}">
                <a16:creationId xmlns:a16="http://schemas.microsoft.com/office/drawing/2014/main" id="{276946D2-B757-4F36-9A87-C249F213F4B3}"/>
              </a:ext>
            </a:extLst>
          </p:cNvPr>
          <p:cNvSpPr>
            <a:spLocks noChangeArrowheads="1"/>
          </p:cNvSpPr>
          <p:nvPr/>
        </p:nvSpPr>
        <p:spPr bwMode="auto">
          <a:xfrm>
            <a:off x="34925" y="692150"/>
            <a:ext cx="453707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en-US" altLang="zh-CN" sz="2400" dirty="0">
                <a:solidFill>
                  <a:srgbClr val="660066"/>
                </a:solidFill>
                <a:latin typeface="+mn-lt"/>
                <a:ea typeface="仿宋" panose="02010609060101010101" pitchFamily="49" charset="-122"/>
              </a:rPr>
              <a:t>1.  </a:t>
            </a:r>
            <a:r>
              <a:rPr lang="zh-CN" altLang="en-US" sz="2400" dirty="0">
                <a:solidFill>
                  <a:srgbClr val="660066"/>
                </a:solidFill>
                <a:latin typeface="+mn-lt"/>
                <a:ea typeface="仿宋" panose="02010609060101010101" pitchFamily="49" charset="-122"/>
              </a:rPr>
              <a:t>变容二极管直接调频电路</a:t>
            </a:r>
          </a:p>
          <a:p>
            <a:pPr>
              <a:lnSpc>
                <a:spcPct val="90000"/>
              </a:lnSpc>
              <a:buFontTx/>
              <a:buNone/>
            </a:pPr>
            <a:r>
              <a:rPr lang="zh-CN" altLang="en-US" sz="2400" dirty="0">
                <a:solidFill>
                  <a:srgbClr val="660066"/>
                </a:solidFill>
                <a:latin typeface="+mn-lt"/>
                <a:ea typeface="仿宋" panose="02010609060101010101" pitchFamily="49" charset="-122"/>
              </a:rPr>
              <a:t>    结电压和结电容的曲线如图：</a:t>
            </a:r>
          </a:p>
          <a:p>
            <a:pPr>
              <a:lnSpc>
                <a:spcPct val="90000"/>
              </a:lnSpc>
              <a:buFontTx/>
              <a:buNone/>
            </a:pPr>
            <a:endParaRPr lang="zh-CN" altLang="en-US" sz="2400" dirty="0">
              <a:solidFill>
                <a:srgbClr val="660066"/>
              </a:solidFill>
              <a:latin typeface="+mn-lt"/>
              <a:ea typeface="仿宋" panose="02010609060101010101" pitchFamily="49" charset="-122"/>
            </a:endParaRPr>
          </a:p>
        </p:txBody>
      </p:sp>
      <p:sp>
        <p:nvSpPr>
          <p:cNvPr id="104453" name="Rectangle 9">
            <a:extLst>
              <a:ext uri="{FF2B5EF4-FFF2-40B4-BE49-F238E27FC236}">
                <a16:creationId xmlns:a16="http://schemas.microsoft.com/office/drawing/2014/main" id="{DDF7F2F1-2678-40FF-8A45-EAAACF6D11FE}"/>
              </a:ext>
            </a:extLst>
          </p:cNvPr>
          <p:cNvSpPr>
            <a:spLocks noChangeArrowheads="1"/>
          </p:cNvSpPr>
          <p:nvPr/>
        </p:nvSpPr>
        <p:spPr bwMode="auto">
          <a:xfrm>
            <a:off x="20638" y="2997200"/>
            <a:ext cx="57753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D</a:t>
            </a:r>
            <a:r>
              <a:rPr lang="zh-CN" altLang="en-US" sz="2000" dirty="0">
                <a:solidFill>
                  <a:srgbClr val="660066"/>
                </a:solidFill>
                <a:latin typeface="+mn-lt"/>
                <a:ea typeface="仿宋" panose="02010609060101010101" pitchFamily="49" charset="-122"/>
              </a:rPr>
              <a:t>： 结的内建电位差；（</a:t>
            </a:r>
            <a:r>
              <a:rPr lang="en-US" altLang="zh-CN" sz="2000" dirty="0">
                <a:solidFill>
                  <a:srgbClr val="660066"/>
                </a:solidFill>
                <a:latin typeface="+mn-lt"/>
                <a:ea typeface="仿宋" panose="02010609060101010101" pitchFamily="49" charset="-122"/>
              </a:rPr>
              <a:t>0.5</a:t>
            </a:r>
            <a:r>
              <a:rPr lang="zh-CN" altLang="en-US" sz="2000" dirty="0">
                <a:solidFill>
                  <a:srgbClr val="660066"/>
                </a:solidFill>
                <a:latin typeface="+mn-lt"/>
                <a:ea typeface="仿宋" panose="02010609060101010101" pitchFamily="49" charset="-122"/>
              </a:rPr>
              <a:t>－</a:t>
            </a:r>
            <a:r>
              <a:rPr lang="en-US" altLang="zh-CN" sz="2000" dirty="0">
                <a:solidFill>
                  <a:srgbClr val="660066"/>
                </a:solidFill>
                <a:latin typeface="+mn-lt"/>
                <a:ea typeface="仿宋" panose="02010609060101010101" pitchFamily="49" charset="-122"/>
              </a:rPr>
              <a:t>0.75V)</a:t>
            </a:r>
          </a:p>
          <a:p>
            <a:pPr>
              <a:lnSpc>
                <a:spcPct val="90000"/>
              </a:lnSpc>
              <a:buFontTx/>
              <a:buNone/>
            </a:pPr>
            <a:r>
              <a:rPr lang="en-US" altLang="zh-CN" sz="2000" i="1" dirty="0">
                <a:solidFill>
                  <a:srgbClr val="660066"/>
                </a:solidFill>
                <a:latin typeface="+mn-lt"/>
                <a:ea typeface="仿宋" panose="02010609060101010101" pitchFamily="49" charset="-122"/>
              </a:rPr>
              <a:t>C</a:t>
            </a:r>
            <a:r>
              <a:rPr lang="en-US" altLang="zh-CN" sz="2000" baseline="-25000" dirty="0">
                <a:solidFill>
                  <a:srgbClr val="660066"/>
                </a:solidFill>
                <a:latin typeface="+mn-lt"/>
                <a:ea typeface="仿宋" panose="02010609060101010101" pitchFamily="49" charset="-122"/>
              </a:rPr>
              <a:t>j0</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偏置电压等于零时的结电容</a:t>
            </a:r>
          </a:p>
          <a:p>
            <a:pPr>
              <a:lnSpc>
                <a:spcPct val="90000"/>
              </a:lnSpc>
              <a:buFontTx/>
              <a:buNone/>
            </a:pPr>
            <a:r>
              <a:rPr lang="zh-CN" altLang="en-US"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γ</a:t>
            </a:r>
            <a:r>
              <a:rPr lang="zh-CN" altLang="en-US" sz="2000" dirty="0">
                <a:solidFill>
                  <a:srgbClr val="660066"/>
                </a:solidFill>
                <a:latin typeface="+mn-lt"/>
                <a:ea typeface="仿宋" panose="02010609060101010101" pitchFamily="49" charset="-122"/>
              </a:rPr>
              <a:t>：  变容指数，不同的</a:t>
            </a:r>
            <a:r>
              <a:rPr lang="en-US" altLang="zh-CN" sz="2000" i="1" dirty="0">
                <a:solidFill>
                  <a:srgbClr val="660066"/>
                </a:solidFill>
                <a:latin typeface="+mn-lt"/>
                <a:ea typeface="仿宋" panose="02010609060101010101" pitchFamily="49" charset="-122"/>
              </a:rPr>
              <a:t>γ</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，对应不同的</a:t>
            </a:r>
            <a:r>
              <a:rPr lang="en-US" altLang="zh-CN" sz="2000" i="1" dirty="0">
                <a:solidFill>
                  <a:srgbClr val="660066"/>
                </a:solidFill>
                <a:latin typeface="+mn-lt"/>
                <a:ea typeface="仿宋" panose="02010609060101010101" pitchFamily="49" charset="-122"/>
              </a:rPr>
              <a:t>C</a:t>
            </a:r>
            <a:r>
              <a:rPr lang="en-US" altLang="zh-CN" sz="2000" baseline="-25000" dirty="0">
                <a:solidFill>
                  <a:srgbClr val="660066"/>
                </a:solidFill>
                <a:latin typeface="+mn-lt"/>
                <a:ea typeface="仿宋" panose="02010609060101010101" pitchFamily="49" charset="-122"/>
              </a:rPr>
              <a:t>j</a:t>
            </a:r>
            <a:r>
              <a:rPr lang="en-US" altLang="zh-CN" sz="2000" dirty="0">
                <a:solidFill>
                  <a:srgbClr val="660066"/>
                </a:solidFill>
                <a:latin typeface="+mn-lt"/>
                <a:ea typeface="仿宋" panose="02010609060101010101" pitchFamily="49" charset="-122"/>
                <a:sym typeface="Symbol" panose="05050102010706020507" pitchFamily="18" charset="2"/>
              </a:rPr>
              <a:t></a:t>
            </a:r>
            <a:r>
              <a:rPr lang="en-US" altLang="zh-CN" sz="2000" i="1" dirty="0">
                <a:solidFill>
                  <a:srgbClr val="660066"/>
                </a:solidFill>
                <a:latin typeface="+mn-lt"/>
                <a:ea typeface="仿宋" panose="02010609060101010101" pitchFamily="49" charset="-122"/>
                <a:sym typeface="Symbol" panose="05050102010706020507" pitchFamily="18" charset="2"/>
              </a:rPr>
              <a:t>u</a:t>
            </a:r>
            <a:r>
              <a:rPr lang="zh-CN" altLang="en-US" sz="2000" dirty="0">
                <a:solidFill>
                  <a:srgbClr val="660066"/>
                </a:solidFill>
                <a:latin typeface="+mn-lt"/>
                <a:ea typeface="仿宋" panose="02010609060101010101" pitchFamily="49" charset="-122"/>
              </a:rPr>
              <a:t>曲线。</a:t>
            </a:r>
          </a:p>
        </p:txBody>
      </p:sp>
      <p:sp>
        <p:nvSpPr>
          <p:cNvPr id="104454" name="Text Box 5">
            <a:extLst>
              <a:ext uri="{FF2B5EF4-FFF2-40B4-BE49-F238E27FC236}">
                <a16:creationId xmlns:a16="http://schemas.microsoft.com/office/drawing/2014/main" id="{A19E8D09-B78D-455C-90D6-9812D90E18C0}"/>
              </a:ext>
            </a:extLst>
          </p:cNvPr>
          <p:cNvSpPr txBox="1">
            <a:spLocks noChangeArrowheads="1"/>
          </p:cNvSpPr>
          <p:nvPr/>
        </p:nvSpPr>
        <p:spPr bwMode="auto">
          <a:xfrm>
            <a:off x="76200" y="4314825"/>
            <a:ext cx="6086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i="1" dirty="0">
                <a:solidFill>
                  <a:srgbClr val="660066"/>
                </a:solidFill>
                <a:latin typeface="+mn-lt"/>
                <a:ea typeface="仿宋" panose="02010609060101010101" pitchFamily="49" charset="-122"/>
                <a:sym typeface="Symbol" panose="05050102010706020507" pitchFamily="18" charset="2"/>
              </a:rPr>
              <a:t> </a:t>
            </a:r>
            <a:r>
              <a:rPr kumimoji="0" lang="en-US" altLang="zh-CN" sz="2400" dirty="0">
                <a:solidFill>
                  <a:srgbClr val="660066"/>
                </a:solidFill>
                <a:latin typeface="+mn-lt"/>
                <a:ea typeface="仿宋" panose="02010609060101010101" pitchFamily="49" charset="-122"/>
                <a:sym typeface="Symbol" panose="05050102010706020507" pitchFamily="18" charset="2"/>
              </a:rPr>
              <a:t>=1/3</a:t>
            </a:r>
            <a:r>
              <a:rPr kumimoji="0" lang="zh-CN" altLang="en-US" sz="2400" dirty="0">
                <a:solidFill>
                  <a:srgbClr val="660066"/>
                </a:solidFill>
                <a:latin typeface="+mn-lt"/>
                <a:ea typeface="仿宋" panose="02010609060101010101" pitchFamily="49" charset="-122"/>
              </a:rPr>
              <a:t>：缓变结，扩散型管多属于此种；</a:t>
            </a:r>
          </a:p>
          <a:p>
            <a:pPr eaLnBrk="1" hangingPunct="1">
              <a:spcBef>
                <a:spcPct val="0"/>
              </a:spcBef>
              <a:buFontTx/>
              <a:buNone/>
            </a:pPr>
            <a:r>
              <a:rPr kumimoji="0" lang="zh-CN" altLang="en-US" sz="2400" i="1" dirty="0">
                <a:solidFill>
                  <a:srgbClr val="660066"/>
                </a:solidFill>
                <a:latin typeface="+mn-lt"/>
                <a:ea typeface="仿宋" panose="02010609060101010101" pitchFamily="49" charset="-122"/>
                <a:sym typeface="Symbol" panose="05050102010706020507" pitchFamily="18" charset="2"/>
              </a:rPr>
              <a:t> </a:t>
            </a:r>
            <a:r>
              <a:rPr kumimoji="0" lang="en-US" altLang="zh-CN" sz="2400" dirty="0">
                <a:solidFill>
                  <a:srgbClr val="660066"/>
                </a:solidFill>
                <a:latin typeface="+mn-lt"/>
                <a:ea typeface="仿宋" panose="02010609060101010101" pitchFamily="49" charset="-122"/>
                <a:sym typeface="Symbol" panose="05050102010706020507" pitchFamily="18" charset="2"/>
              </a:rPr>
              <a:t>=1/2 </a:t>
            </a:r>
            <a:r>
              <a:rPr kumimoji="0" lang="zh-CN" altLang="en-US" sz="2400" dirty="0">
                <a:solidFill>
                  <a:srgbClr val="660066"/>
                </a:solidFill>
                <a:latin typeface="+mn-lt"/>
                <a:ea typeface="仿宋" panose="02010609060101010101" pitchFamily="49" charset="-122"/>
              </a:rPr>
              <a:t>：突变结，合金类管；</a:t>
            </a:r>
          </a:p>
          <a:p>
            <a:pPr eaLnBrk="1" hangingPunct="1">
              <a:spcBef>
                <a:spcPct val="0"/>
              </a:spcBef>
              <a:buFontTx/>
              <a:buNone/>
            </a:pPr>
            <a:r>
              <a:rPr kumimoji="0" lang="zh-CN" altLang="en-US" sz="2400" i="1" dirty="0">
                <a:solidFill>
                  <a:srgbClr val="660066"/>
                </a:solidFill>
                <a:latin typeface="+mn-lt"/>
                <a:ea typeface="仿宋" panose="02010609060101010101" pitchFamily="49" charset="-122"/>
                <a:sym typeface="Symbol" panose="05050102010706020507" pitchFamily="18" charset="2"/>
              </a:rPr>
              <a:t> </a:t>
            </a:r>
            <a:r>
              <a:rPr kumimoji="0" lang="en-US" altLang="zh-CN" sz="2400" dirty="0">
                <a:solidFill>
                  <a:srgbClr val="660066"/>
                </a:solidFill>
                <a:latin typeface="+mn-lt"/>
                <a:ea typeface="仿宋" panose="02010609060101010101" pitchFamily="49" charset="-122"/>
                <a:sym typeface="Symbol" panose="05050102010706020507" pitchFamily="18" charset="2"/>
              </a:rPr>
              <a:t>=1~5 </a:t>
            </a:r>
            <a:r>
              <a:rPr kumimoji="0" lang="zh-CN" altLang="en-US" sz="2400" dirty="0">
                <a:solidFill>
                  <a:srgbClr val="660066"/>
                </a:solidFill>
                <a:latin typeface="+mn-lt"/>
                <a:ea typeface="仿宋" panose="02010609060101010101" pitchFamily="49" charset="-122"/>
              </a:rPr>
              <a:t>：超突变结。</a:t>
            </a:r>
          </a:p>
        </p:txBody>
      </p:sp>
      <p:sp>
        <p:nvSpPr>
          <p:cNvPr id="104455" name="Text Box 6">
            <a:extLst>
              <a:ext uri="{FF2B5EF4-FFF2-40B4-BE49-F238E27FC236}">
                <a16:creationId xmlns:a16="http://schemas.microsoft.com/office/drawing/2014/main" id="{2ABFCE73-897B-41E3-99BC-6CD5FA80956F}"/>
              </a:ext>
            </a:extLst>
          </p:cNvPr>
          <p:cNvSpPr txBox="1">
            <a:spLocks noChangeArrowheads="1"/>
          </p:cNvSpPr>
          <p:nvPr/>
        </p:nvSpPr>
        <p:spPr bwMode="auto">
          <a:xfrm>
            <a:off x="0" y="5984875"/>
            <a:ext cx="280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变容特性的斜率：</a:t>
            </a:r>
          </a:p>
        </p:txBody>
      </p:sp>
      <p:sp>
        <p:nvSpPr>
          <p:cNvPr id="104456" name="Text Box 7">
            <a:extLst>
              <a:ext uri="{FF2B5EF4-FFF2-40B4-BE49-F238E27FC236}">
                <a16:creationId xmlns:a16="http://schemas.microsoft.com/office/drawing/2014/main" id="{FDB64CF5-CBFE-4415-839F-EB743AA9AAA5}"/>
              </a:ext>
            </a:extLst>
          </p:cNvPr>
          <p:cNvSpPr txBox="1">
            <a:spLocks noChangeArrowheads="1"/>
          </p:cNvSpPr>
          <p:nvPr/>
        </p:nvSpPr>
        <p:spPr bwMode="auto">
          <a:xfrm>
            <a:off x="5809711" y="6027738"/>
            <a:ext cx="2586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a:solidFill>
                  <a:srgbClr val="CC3300"/>
                </a:solidFill>
                <a:latin typeface="+mn-lt"/>
                <a:ea typeface="仿宋" panose="02010609060101010101" pitchFamily="49" charset="-122"/>
              </a:rPr>
              <a:t>是一个重要参数。</a:t>
            </a:r>
            <a:endParaRPr kumimoji="0" lang="zh-CN" altLang="en-US" sz="2400" b="0">
              <a:solidFill>
                <a:srgbClr val="CC3300"/>
              </a:solidFill>
              <a:latin typeface="+mn-lt"/>
              <a:ea typeface="仿宋" panose="02010609060101010101" pitchFamily="49" charset="-122"/>
            </a:endParaRPr>
          </a:p>
        </p:txBody>
      </p:sp>
      <p:sp>
        <p:nvSpPr>
          <p:cNvPr id="12" name="Rectangle 2">
            <a:extLst>
              <a:ext uri="{FF2B5EF4-FFF2-40B4-BE49-F238E27FC236}">
                <a16:creationId xmlns:a16="http://schemas.microsoft.com/office/drawing/2014/main" id="{3DEA8947-3A53-44A7-9D77-FDBFAA2EE4E4}"/>
              </a:ext>
            </a:extLst>
          </p:cNvPr>
          <p:cNvSpPr txBox="1">
            <a:spLocks noChangeArrowheads="1"/>
          </p:cNvSpPr>
          <p:nvPr/>
        </p:nvSpPr>
        <p:spPr bwMode="auto">
          <a:xfrm>
            <a:off x="2806700" y="1763713"/>
            <a:ext cx="15144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0000FF"/>
                </a:solidFill>
                <a:latin typeface="+mn-lt"/>
                <a:ea typeface="仿宋" panose="02010609060101010101" pitchFamily="49" charset="-122"/>
              </a:rPr>
              <a:t>(7-29)</a:t>
            </a:r>
            <a:endParaRPr lang="zh-CN" altLang="en-US" sz="2800" kern="0" dirty="0">
              <a:solidFill>
                <a:srgbClr val="0000FF"/>
              </a:solidFill>
              <a:latin typeface="+mn-lt"/>
              <a:ea typeface="仿宋" panose="02010609060101010101" pitchFamily="49" charset="-122"/>
            </a:endParaRPr>
          </a:p>
        </p:txBody>
      </p:sp>
      <p:pic>
        <p:nvPicPr>
          <p:cNvPr id="104460" name="图片 13">
            <a:extLst>
              <a:ext uri="{FF2B5EF4-FFF2-40B4-BE49-F238E27FC236}">
                <a16:creationId xmlns:a16="http://schemas.microsoft.com/office/drawing/2014/main" id="{8DE714D8-974B-469F-AD9D-96C669A81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639" y="747842"/>
            <a:ext cx="2936875"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1" name="Text Box 5">
            <a:extLst>
              <a:ext uri="{FF2B5EF4-FFF2-40B4-BE49-F238E27FC236}">
                <a16:creationId xmlns:a16="http://schemas.microsoft.com/office/drawing/2014/main" id="{90043AB9-20D0-473F-AC6C-76D25B810E65}"/>
              </a:ext>
            </a:extLst>
          </p:cNvPr>
          <p:cNvSpPr txBox="1">
            <a:spLocks noChangeArrowheads="1"/>
          </p:cNvSpPr>
          <p:nvPr/>
        </p:nvSpPr>
        <p:spPr bwMode="auto">
          <a:xfrm>
            <a:off x="6045107" y="857379"/>
            <a:ext cx="21602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00B050"/>
                </a:solidFill>
                <a:latin typeface="+mn-lt"/>
                <a:ea typeface="仿宋" panose="02010609060101010101" pitchFamily="49" charset="-122"/>
              </a:rPr>
              <a:t>P126</a:t>
            </a:r>
            <a:r>
              <a:rPr lang="en-US" altLang="zh-CN" sz="2000" dirty="0">
                <a:solidFill>
                  <a:srgbClr val="FF0000"/>
                </a:solidFill>
                <a:latin typeface="+mn-lt"/>
                <a:ea typeface="仿宋" panose="02010609060101010101" pitchFamily="49" charset="-122"/>
              </a:rPr>
              <a:t>   P130  </a:t>
            </a:r>
            <a:r>
              <a:rPr lang="en-US" altLang="zh-CN" sz="2000" dirty="0">
                <a:solidFill>
                  <a:schemeClr val="accent2"/>
                </a:solidFill>
                <a:latin typeface="+mn-lt"/>
                <a:ea typeface="仿宋" panose="02010609060101010101" pitchFamily="49" charset="-122"/>
              </a:rPr>
              <a:t>P137</a:t>
            </a:r>
            <a:endParaRPr lang="zh-CN" altLang="en-US" sz="2000" dirty="0">
              <a:solidFill>
                <a:schemeClr val="accent2"/>
              </a:solidFill>
              <a:latin typeface="+mn-lt"/>
              <a:ea typeface="仿宋" panose="02010609060101010101" pitchFamily="49" charset="-122"/>
            </a:endParaRPr>
          </a:p>
        </p:txBody>
      </p:sp>
      <p:graphicFrame>
        <p:nvGraphicFramePr>
          <p:cNvPr id="104462" name="Object 4">
            <a:extLst>
              <a:ext uri="{FF2B5EF4-FFF2-40B4-BE49-F238E27FC236}">
                <a16:creationId xmlns:a16="http://schemas.microsoft.com/office/drawing/2014/main" id="{6997544E-07AE-433A-AC32-F67CDFFAF5C0}"/>
              </a:ext>
            </a:extLst>
          </p:cNvPr>
          <p:cNvGraphicFramePr>
            <a:graphicFrameLocks noChangeAspect="1"/>
          </p:cNvGraphicFramePr>
          <p:nvPr>
            <p:extLst>
              <p:ext uri="{D42A27DB-BD31-4B8C-83A1-F6EECF244321}">
                <p14:modId xmlns:p14="http://schemas.microsoft.com/office/powerpoint/2010/main" val="3988775964"/>
              </p:ext>
            </p:extLst>
          </p:nvPr>
        </p:nvGraphicFramePr>
        <p:xfrm>
          <a:off x="2452688" y="5889625"/>
          <a:ext cx="3295650" cy="730250"/>
        </p:xfrm>
        <a:graphic>
          <a:graphicData uri="http://schemas.openxmlformats.org/presentationml/2006/ole">
            <mc:AlternateContent xmlns:mc="http://schemas.openxmlformats.org/markup-compatibility/2006">
              <mc:Choice xmlns:v="urn:schemas-microsoft-com:vml" Requires="v">
                <p:oleObj spid="_x0000_s105252" name="公式" r:id="rId4" imgW="1866090" imgH="406224" progId="Equation.3">
                  <p:embed/>
                </p:oleObj>
              </mc:Choice>
              <mc:Fallback>
                <p:oleObj name="公式" r:id="rId4" imgW="1866090" imgH="406224"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2688" y="5889625"/>
                        <a:ext cx="3295650" cy="73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3" name="Object 4">
            <a:extLst>
              <a:ext uri="{FF2B5EF4-FFF2-40B4-BE49-F238E27FC236}">
                <a16:creationId xmlns:a16="http://schemas.microsoft.com/office/drawing/2014/main" id="{B289E3B3-4A46-4CE6-AB42-A68AED060014}"/>
              </a:ext>
            </a:extLst>
          </p:cNvPr>
          <p:cNvGraphicFramePr>
            <a:graphicFrameLocks noChangeAspect="1"/>
          </p:cNvGraphicFramePr>
          <p:nvPr>
            <p:extLst>
              <p:ext uri="{D42A27DB-BD31-4B8C-83A1-F6EECF244321}">
                <p14:modId xmlns:p14="http://schemas.microsoft.com/office/powerpoint/2010/main" val="124956104"/>
              </p:ext>
            </p:extLst>
          </p:nvPr>
        </p:nvGraphicFramePr>
        <p:xfrm>
          <a:off x="825500" y="1571625"/>
          <a:ext cx="1939925" cy="1319213"/>
        </p:xfrm>
        <a:graphic>
          <a:graphicData uri="http://schemas.openxmlformats.org/presentationml/2006/ole">
            <mc:AlternateContent xmlns:mc="http://schemas.openxmlformats.org/markup-compatibility/2006">
              <mc:Choice xmlns:v="urn:schemas-microsoft-com:vml" Requires="v">
                <p:oleObj spid="_x0000_s105253" name="公式" r:id="rId6" imgW="1104900" imgH="736600" progId="Equation.3">
                  <p:embed/>
                </p:oleObj>
              </mc:Choice>
              <mc:Fallback>
                <p:oleObj name="公式" r:id="rId6" imgW="1104900" imgH="736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 y="1571625"/>
                        <a:ext cx="1939925" cy="1319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0" name="Rectangle 2">
            <a:extLst>
              <a:ext uri="{FF2B5EF4-FFF2-40B4-BE49-F238E27FC236}">
                <a16:creationId xmlns:a16="http://schemas.microsoft.com/office/drawing/2014/main" id="{105E3037-B704-4325-8955-71BFA317997C}"/>
              </a:ext>
            </a:extLst>
          </p:cNvPr>
          <p:cNvSpPr>
            <a:spLocks noGrp="1" noChangeArrowheads="1"/>
          </p:cNvSpPr>
          <p:nvPr>
            <p:ph type="title" idx="4294967295"/>
          </p:nvPr>
        </p:nvSpPr>
        <p:spPr>
          <a:xfrm>
            <a:off x="228601" y="228600"/>
            <a:ext cx="5351512" cy="381000"/>
          </a:xfrm>
        </p:spPr>
        <p:txBody>
          <a:bodyPr/>
          <a:lstStyle/>
          <a:p>
            <a:pPr algn="l" eaLnBrk="1" hangingPunct="1"/>
            <a:r>
              <a:rPr lang="en-US" altLang="zh-CN" sz="2800" b="1" dirty="0">
                <a:solidFill>
                  <a:srgbClr val="0000FF"/>
                </a:solidFill>
                <a:latin typeface="+mn-lt"/>
                <a:ea typeface="仿宋" panose="02010609060101010101" pitchFamily="49" charset="-122"/>
              </a:rPr>
              <a:t>5.4.1</a:t>
            </a:r>
            <a:r>
              <a:rPr lang="zh-CN" altLang="en-US" sz="2800" b="1" dirty="0">
                <a:solidFill>
                  <a:srgbClr val="0000FF"/>
                </a:solidFill>
                <a:latin typeface="+mn-lt"/>
                <a:ea typeface="仿宋" panose="02010609060101010101" pitchFamily="49" charset="-122"/>
              </a:rPr>
              <a:t>   直接调频</a:t>
            </a:r>
            <a:r>
              <a:rPr lang="en-US" altLang="zh-CN" sz="2800" b="1" dirty="0">
                <a:solidFill>
                  <a:srgbClr val="0000FF"/>
                </a:solidFill>
                <a:latin typeface="+mn-lt"/>
                <a:ea typeface="仿宋" panose="02010609060101010101" pitchFamily="49" charset="-122"/>
              </a:rPr>
              <a:t>(</a:t>
            </a:r>
            <a:r>
              <a:rPr lang="en-US" altLang="zh-CN" sz="2800" b="1" dirty="0">
                <a:solidFill>
                  <a:srgbClr val="00B050"/>
                </a:solidFill>
                <a:latin typeface="+mn-lt"/>
                <a:ea typeface="仿宋" panose="02010609060101010101" pitchFamily="49" charset="-122"/>
              </a:rPr>
              <a:t>P203</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P207 </a:t>
            </a:r>
            <a:r>
              <a:rPr lang="en-US" altLang="zh-CN" sz="2800" b="1" dirty="0">
                <a:solidFill>
                  <a:srgbClr val="0000FF"/>
                </a:solidFill>
                <a:latin typeface="+mn-lt"/>
                <a:ea typeface="仿宋" panose="02010609060101010101" pitchFamily="49" charset="-122"/>
              </a:rPr>
              <a:t>P216)</a:t>
            </a:r>
            <a:endParaRPr lang="zh-CN" altLang="en-US" sz="2800" b="1" dirty="0">
              <a:solidFill>
                <a:srgbClr val="0000FF"/>
              </a:solidFill>
              <a:latin typeface="+mn-lt"/>
              <a:ea typeface="仿宋" panose="02010609060101010101" pitchFamily="49"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40B7F42-611F-4786-B4B7-C011320F82C8}"/>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5.4.1</a:t>
            </a:r>
            <a:r>
              <a:rPr lang="zh-CN" altLang="en-US" sz="2800" b="1" dirty="0">
                <a:solidFill>
                  <a:srgbClr val="0000FF"/>
                </a:solidFill>
                <a:latin typeface="+mn-lt"/>
                <a:ea typeface="仿宋" panose="02010609060101010101" pitchFamily="49" charset="-122"/>
              </a:rPr>
              <a:t>   直接调频</a:t>
            </a:r>
          </a:p>
        </p:txBody>
      </p:sp>
      <p:sp>
        <p:nvSpPr>
          <p:cNvPr id="105475" name="Text Box 3">
            <a:extLst>
              <a:ext uri="{FF2B5EF4-FFF2-40B4-BE49-F238E27FC236}">
                <a16:creationId xmlns:a16="http://schemas.microsoft.com/office/drawing/2014/main" id="{97A7D497-87CF-4652-8F55-F487E2386034}"/>
              </a:ext>
            </a:extLst>
          </p:cNvPr>
          <p:cNvSpPr txBox="1">
            <a:spLocks noChangeArrowheads="1"/>
          </p:cNvSpPr>
          <p:nvPr/>
        </p:nvSpPr>
        <p:spPr bwMode="auto">
          <a:xfrm>
            <a:off x="546100" y="614363"/>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电感反馈振荡器：</a:t>
            </a:r>
          </a:p>
        </p:txBody>
      </p:sp>
      <p:pic>
        <p:nvPicPr>
          <p:cNvPr id="105476" name="Picture 4">
            <a:extLst>
              <a:ext uri="{FF2B5EF4-FFF2-40B4-BE49-F238E27FC236}">
                <a16:creationId xmlns:a16="http://schemas.microsoft.com/office/drawing/2014/main" id="{038FB4DD-A075-480B-A756-C1D4D7116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75" y="142875"/>
            <a:ext cx="5529263"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7" name="Text Box 8">
            <a:extLst>
              <a:ext uri="{FF2B5EF4-FFF2-40B4-BE49-F238E27FC236}">
                <a16:creationId xmlns:a16="http://schemas.microsoft.com/office/drawing/2014/main" id="{088F756F-2A68-46DC-8C36-1C21F2505AD6}"/>
              </a:ext>
            </a:extLst>
          </p:cNvPr>
          <p:cNvSpPr txBox="1">
            <a:spLocks noChangeArrowheads="1"/>
          </p:cNvSpPr>
          <p:nvPr/>
        </p:nvSpPr>
        <p:spPr bwMode="auto">
          <a:xfrm>
            <a:off x="142875" y="1039813"/>
            <a:ext cx="3357563"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kumimoji="0" lang="zh-CN" altLang="en-US" sz="2000" dirty="0">
                <a:solidFill>
                  <a:srgbClr val="660066"/>
                </a:solidFill>
                <a:latin typeface="+mn-lt"/>
                <a:ea typeface="仿宋" panose="02010609060101010101" pitchFamily="49" charset="-122"/>
              </a:rPr>
              <a:t>设加在变容二极管</a:t>
            </a:r>
            <a:r>
              <a:rPr kumimoji="0" lang="en-US" altLang="zh-CN" sz="2000" dirty="0">
                <a:solidFill>
                  <a:srgbClr val="660066"/>
                </a:solidFill>
                <a:latin typeface="+mn-lt"/>
                <a:ea typeface="仿宋" panose="02010609060101010101" pitchFamily="49" charset="-122"/>
              </a:rPr>
              <a:t>D</a:t>
            </a:r>
            <a:r>
              <a:rPr kumimoji="0" lang="zh-CN" altLang="en-US" sz="2000" dirty="0">
                <a:solidFill>
                  <a:srgbClr val="660066"/>
                </a:solidFill>
                <a:latin typeface="+mn-lt"/>
                <a:ea typeface="仿宋" panose="02010609060101010101" pitchFamily="49" charset="-122"/>
              </a:rPr>
              <a:t>两端的反向电压为</a:t>
            </a:r>
            <a:r>
              <a:rPr kumimoji="0" lang="en-US" altLang="zh-CN" sz="2000" dirty="0">
                <a:solidFill>
                  <a:srgbClr val="660066"/>
                </a:solidFill>
                <a:latin typeface="+mn-lt"/>
                <a:ea typeface="仿宋" panose="02010609060101010101" pitchFamily="49" charset="-122"/>
              </a:rPr>
              <a:t>:</a:t>
            </a:r>
          </a:p>
          <a:p>
            <a:pPr eaLnBrk="1" hangingPunct="1">
              <a:lnSpc>
                <a:spcPct val="90000"/>
              </a:lnSpc>
              <a:buFontTx/>
              <a:buNone/>
            </a:pPr>
            <a:r>
              <a:rPr kumimoji="0" lang="en-US" altLang="zh-CN" sz="2000" b="0" i="1" dirty="0">
                <a:solidFill>
                  <a:srgbClr val="660066"/>
                </a:solidFill>
                <a:latin typeface="+mn-lt"/>
                <a:ea typeface="仿宋" panose="02010609060101010101" pitchFamily="49" charset="-122"/>
              </a:rPr>
              <a:t>v</a:t>
            </a:r>
            <a:r>
              <a:rPr kumimoji="0" lang="en-US" altLang="zh-CN" sz="2000" b="0" baseline="-25000" dirty="0">
                <a:solidFill>
                  <a:srgbClr val="660066"/>
                </a:solidFill>
                <a:latin typeface="+mn-lt"/>
                <a:ea typeface="仿宋" panose="02010609060101010101" pitchFamily="49" charset="-122"/>
              </a:rPr>
              <a:t>R</a:t>
            </a:r>
            <a:r>
              <a:rPr kumimoji="0" lang="en-US" altLang="zh-CN" sz="2000" b="0" dirty="0">
                <a:solidFill>
                  <a:srgbClr val="660066"/>
                </a:solidFill>
                <a:latin typeface="+mn-lt"/>
                <a:ea typeface="仿宋" panose="02010609060101010101" pitchFamily="49" charset="-122"/>
              </a:rPr>
              <a:t>=</a:t>
            </a:r>
            <a:r>
              <a:rPr kumimoji="0" lang="en-US" altLang="zh-CN" sz="2000" b="0" i="1" dirty="0">
                <a:solidFill>
                  <a:srgbClr val="660066"/>
                </a:solidFill>
                <a:latin typeface="+mn-lt"/>
                <a:ea typeface="仿宋" panose="02010609060101010101" pitchFamily="49" charset="-122"/>
              </a:rPr>
              <a:t> V</a:t>
            </a:r>
            <a:r>
              <a:rPr kumimoji="0" lang="en-US" altLang="zh-CN" sz="2000" b="0" baseline="-25000" dirty="0">
                <a:solidFill>
                  <a:srgbClr val="660066"/>
                </a:solidFill>
                <a:latin typeface="+mn-lt"/>
                <a:ea typeface="仿宋" panose="02010609060101010101" pitchFamily="49" charset="-122"/>
              </a:rPr>
              <a:t>CC</a:t>
            </a:r>
            <a:r>
              <a:rPr kumimoji="0" lang="en-US" altLang="zh-CN" sz="2000" b="0" dirty="0">
                <a:solidFill>
                  <a:srgbClr val="660066"/>
                </a:solidFill>
                <a:latin typeface="+mn-lt"/>
                <a:ea typeface="仿宋" panose="02010609060101010101" pitchFamily="49" charset="-122"/>
              </a:rPr>
              <a:t> </a:t>
            </a:r>
            <a:r>
              <a:rPr kumimoji="0" lang="en-US" altLang="zh-CN" sz="2000" b="0" dirty="0">
                <a:solidFill>
                  <a:srgbClr val="660066"/>
                </a:solidFill>
                <a:latin typeface="+mn-lt"/>
                <a:ea typeface="仿宋" panose="02010609060101010101" pitchFamily="49" charset="-122"/>
                <a:sym typeface="Symbol" panose="05050102010706020507" pitchFamily="18" charset="2"/>
              </a:rPr>
              <a:t> </a:t>
            </a:r>
            <a:r>
              <a:rPr kumimoji="0" lang="en-US" altLang="zh-CN" sz="2000" b="0" i="1" dirty="0">
                <a:solidFill>
                  <a:srgbClr val="660066"/>
                </a:solidFill>
                <a:latin typeface="+mn-lt"/>
                <a:ea typeface="仿宋" panose="02010609060101010101" pitchFamily="49" charset="-122"/>
              </a:rPr>
              <a:t>V</a:t>
            </a:r>
            <a:r>
              <a:rPr kumimoji="0" lang="en-US" altLang="zh-CN" sz="2000" b="0" dirty="0">
                <a:solidFill>
                  <a:srgbClr val="660066"/>
                </a:solidFill>
                <a:latin typeface="+mn-lt"/>
                <a:ea typeface="仿宋" panose="02010609060101010101" pitchFamily="49" charset="-122"/>
                <a:sym typeface="Symbol" panose="05050102010706020507" pitchFamily="18" charset="2"/>
              </a:rPr>
              <a:t>+</a:t>
            </a:r>
            <a:r>
              <a:rPr kumimoji="0" lang="en-US" altLang="zh-CN" sz="2000" b="0" i="1" dirty="0">
                <a:solidFill>
                  <a:srgbClr val="660066"/>
                </a:solidFill>
                <a:latin typeface="+mn-lt"/>
                <a:ea typeface="仿宋" panose="02010609060101010101" pitchFamily="49" charset="-122"/>
              </a:rPr>
              <a:t> v</a:t>
            </a:r>
            <a:r>
              <a:rPr kumimoji="0" lang="en-US" altLang="zh-CN" sz="2000" b="0" baseline="-25000" dirty="0">
                <a:solidFill>
                  <a:srgbClr val="660066"/>
                </a:solidFill>
                <a:latin typeface="+mn-lt"/>
                <a:ea typeface="仿宋" panose="02010609060101010101" pitchFamily="49" charset="-122"/>
                <a:sym typeface="Symbol" panose="05050102010706020507" pitchFamily="18" charset="2"/>
              </a:rPr>
              <a:t></a:t>
            </a:r>
            <a:r>
              <a:rPr kumimoji="0" lang="en-US" altLang="zh-CN" sz="2000" b="0" dirty="0">
                <a:solidFill>
                  <a:srgbClr val="660066"/>
                </a:solidFill>
                <a:latin typeface="+mn-lt"/>
                <a:ea typeface="仿宋" panose="02010609060101010101" pitchFamily="49" charset="-122"/>
              </a:rPr>
              <a:t>(</a:t>
            </a:r>
            <a:r>
              <a:rPr kumimoji="0" lang="en-US" altLang="zh-CN" sz="2000" b="0" i="1" dirty="0">
                <a:solidFill>
                  <a:srgbClr val="660066"/>
                </a:solidFill>
                <a:latin typeface="+mn-lt"/>
                <a:ea typeface="仿宋" panose="02010609060101010101" pitchFamily="49" charset="-122"/>
              </a:rPr>
              <a:t>t</a:t>
            </a:r>
            <a:r>
              <a:rPr kumimoji="0" lang="en-US" altLang="zh-CN" sz="2000" b="0" dirty="0">
                <a:solidFill>
                  <a:srgbClr val="660066"/>
                </a:solidFill>
                <a:latin typeface="+mn-lt"/>
                <a:ea typeface="仿宋" panose="02010609060101010101" pitchFamily="49" charset="-122"/>
              </a:rPr>
              <a:t>)</a:t>
            </a:r>
          </a:p>
          <a:p>
            <a:pPr eaLnBrk="1" hangingPunct="1">
              <a:lnSpc>
                <a:spcPct val="90000"/>
              </a:lnSpc>
              <a:buFontTx/>
              <a:buNone/>
            </a:pPr>
            <a:r>
              <a:rPr kumimoji="0" lang="en-US" altLang="zh-CN" sz="2000" b="0" dirty="0">
                <a:solidFill>
                  <a:srgbClr val="660066"/>
                </a:solidFill>
                <a:latin typeface="+mn-lt"/>
                <a:ea typeface="仿宋" panose="02010609060101010101" pitchFamily="49" charset="-122"/>
              </a:rPr>
              <a:t>    =</a:t>
            </a:r>
            <a:r>
              <a:rPr kumimoji="0" lang="en-US" altLang="zh-CN" sz="2000" b="0" i="1" dirty="0">
                <a:solidFill>
                  <a:srgbClr val="660066"/>
                </a:solidFill>
                <a:latin typeface="+mn-lt"/>
                <a:ea typeface="仿宋" panose="02010609060101010101" pitchFamily="49" charset="-122"/>
              </a:rPr>
              <a:t> V</a:t>
            </a:r>
            <a:r>
              <a:rPr kumimoji="0" lang="en-US" altLang="zh-CN" sz="2000" b="0" baseline="-25000" dirty="0">
                <a:solidFill>
                  <a:srgbClr val="660066"/>
                </a:solidFill>
                <a:latin typeface="+mn-lt"/>
                <a:ea typeface="仿宋" panose="02010609060101010101" pitchFamily="49" charset="-122"/>
              </a:rPr>
              <a:t>0</a:t>
            </a:r>
            <a:r>
              <a:rPr kumimoji="0" lang="en-US" altLang="zh-CN" sz="2000" b="0" dirty="0">
                <a:solidFill>
                  <a:srgbClr val="660066"/>
                </a:solidFill>
                <a:latin typeface="+mn-lt"/>
                <a:ea typeface="仿宋" panose="02010609060101010101" pitchFamily="49" charset="-122"/>
              </a:rPr>
              <a:t> </a:t>
            </a:r>
            <a:r>
              <a:rPr kumimoji="0" lang="en-US" altLang="zh-CN" sz="2000" b="0" dirty="0">
                <a:solidFill>
                  <a:srgbClr val="660066"/>
                </a:solidFill>
                <a:latin typeface="+mn-lt"/>
                <a:ea typeface="仿宋" panose="02010609060101010101" pitchFamily="49" charset="-122"/>
                <a:sym typeface="Symbol" panose="05050102010706020507" pitchFamily="18" charset="2"/>
              </a:rPr>
              <a:t>+ </a:t>
            </a:r>
            <a:r>
              <a:rPr kumimoji="0" lang="en-US" altLang="zh-CN" sz="2000" b="0" i="1" dirty="0">
                <a:solidFill>
                  <a:srgbClr val="660066"/>
                </a:solidFill>
                <a:latin typeface="+mn-lt"/>
                <a:ea typeface="仿宋" panose="02010609060101010101" pitchFamily="49" charset="-122"/>
              </a:rPr>
              <a:t>V</a:t>
            </a:r>
            <a:r>
              <a:rPr kumimoji="0" lang="en-US" altLang="zh-CN" sz="2000" b="0" baseline="-25000" dirty="0">
                <a:solidFill>
                  <a:srgbClr val="660066"/>
                </a:solidFill>
                <a:latin typeface="+mn-lt"/>
                <a:ea typeface="仿宋" panose="02010609060101010101" pitchFamily="49" charset="-122"/>
                <a:sym typeface="Symbol" panose="05050102010706020507" pitchFamily="18" charset="2"/>
              </a:rPr>
              <a:t></a:t>
            </a:r>
            <a:r>
              <a:rPr kumimoji="0" lang="en-US" altLang="zh-CN" sz="2000" b="0" dirty="0">
                <a:solidFill>
                  <a:srgbClr val="660066"/>
                </a:solidFill>
                <a:latin typeface="+mn-lt"/>
                <a:ea typeface="仿宋" panose="02010609060101010101" pitchFamily="49" charset="-122"/>
              </a:rPr>
              <a:t>cos(</a:t>
            </a:r>
            <a:r>
              <a:rPr kumimoji="0" lang="en-US" altLang="zh-CN" sz="2000" b="0" i="1" dirty="0">
                <a:solidFill>
                  <a:srgbClr val="660066"/>
                </a:solidFill>
                <a:latin typeface="+mn-lt"/>
                <a:ea typeface="仿宋" panose="02010609060101010101" pitchFamily="49" charset="-122"/>
                <a:sym typeface="Symbol" panose="05050102010706020507" pitchFamily="18" charset="2"/>
              </a:rPr>
              <a:t></a:t>
            </a:r>
            <a:r>
              <a:rPr kumimoji="0" lang="en-US" altLang="zh-CN" sz="2000" b="0" baseline="-25000" dirty="0">
                <a:solidFill>
                  <a:srgbClr val="660066"/>
                </a:solidFill>
                <a:latin typeface="+mn-lt"/>
                <a:ea typeface="仿宋" panose="02010609060101010101" pitchFamily="49" charset="-122"/>
                <a:sym typeface="Symbol" panose="05050102010706020507" pitchFamily="18" charset="2"/>
              </a:rPr>
              <a:t> </a:t>
            </a:r>
            <a:r>
              <a:rPr kumimoji="0" lang="en-US" altLang="zh-CN" sz="2000" b="0" i="1" dirty="0">
                <a:solidFill>
                  <a:srgbClr val="660066"/>
                </a:solidFill>
                <a:latin typeface="+mn-lt"/>
                <a:ea typeface="仿宋" panose="02010609060101010101" pitchFamily="49" charset="-122"/>
              </a:rPr>
              <a:t>t</a:t>
            </a:r>
            <a:r>
              <a:rPr kumimoji="0" lang="en-US" altLang="zh-CN" sz="2000" b="0" dirty="0">
                <a:solidFill>
                  <a:srgbClr val="660066"/>
                </a:solidFill>
                <a:latin typeface="+mn-lt"/>
                <a:ea typeface="仿宋" panose="02010609060101010101" pitchFamily="49" charset="-122"/>
              </a:rPr>
              <a:t>)</a:t>
            </a:r>
          </a:p>
          <a:p>
            <a:pPr eaLnBrk="1" hangingPunct="1">
              <a:lnSpc>
                <a:spcPct val="90000"/>
              </a:lnSpc>
              <a:buFontTx/>
              <a:buNone/>
            </a:pPr>
            <a:endParaRPr kumimoji="0" lang="en-US" altLang="zh-CN" sz="2000" b="0" dirty="0">
              <a:solidFill>
                <a:srgbClr val="660066"/>
              </a:solidFill>
              <a:latin typeface="+mn-lt"/>
              <a:ea typeface="仿宋" panose="02010609060101010101" pitchFamily="49" charset="-122"/>
            </a:endParaRPr>
          </a:p>
          <a:p>
            <a:pPr eaLnBrk="1" hangingPunct="1">
              <a:lnSpc>
                <a:spcPct val="90000"/>
              </a:lnSpc>
              <a:buFontTx/>
              <a:buNone/>
            </a:pPr>
            <a:r>
              <a:rPr kumimoji="0" lang="zh-CN" altLang="en-US" sz="2000" b="0" dirty="0">
                <a:solidFill>
                  <a:srgbClr val="660066"/>
                </a:solidFill>
                <a:latin typeface="+mn-lt"/>
                <a:ea typeface="仿宋" panose="02010609060101010101" pitchFamily="49" charset="-122"/>
              </a:rPr>
              <a:t>其中：</a:t>
            </a:r>
            <a:endParaRPr kumimoji="0" lang="en-US" altLang="zh-CN" sz="2000" b="0" dirty="0">
              <a:solidFill>
                <a:srgbClr val="660066"/>
              </a:solidFill>
              <a:latin typeface="+mn-lt"/>
              <a:ea typeface="仿宋" panose="02010609060101010101" pitchFamily="49" charset="-122"/>
            </a:endParaRPr>
          </a:p>
          <a:p>
            <a:pPr eaLnBrk="1" hangingPunct="1">
              <a:lnSpc>
                <a:spcPct val="90000"/>
              </a:lnSpc>
              <a:buFontTx/>
              <a:buNone/>
            </a:pPr>
            <a:r>
              <a:rPr kumimoji="0" lang="en-US" altLang="zh-CN" sz="2000" b="0" i="1" dirty="0">
                <a:solidFill>
                  <a:srgbClr val="660066"/>
                </a:solidFill>
                <a:latin typeface="+mn-lt"/>
                <a:ea typeface="仿宋" panose="02010609060101010101" pitchFamily="49" charset="-122"/>
              </a:rPr>
              <a:t>v</a:t>
            </a:r>
            <a:r>
              <a:rPr kumimoji="0" lang="en-US" altLang="zh-CN" sz="2000" b="0" baseline="-25000" dirty="0">
                <a:solidFill>
                  <a:srgbClr val="660066"/>
                </a:solidFill>
                <a:latin typeface="+mn-lt"/>
                <a:ea typeface="仿宋" panose="02010609060101010101" pitchFamily="49" charset="-122"/>
                <a:sym typeface="Symbol" panose="05050102010706020507" pitchFamily="18" charset="2"/>
              </a:rPr>
              <a:t></a:t>
            </a:r>
            <a:r>
              <a:rPr kumimoji="0" lang="en-US" altLang="zh-CN" sz="2000" b="0" dirty="0">
                <a:solidFill>
                  <a:srgbClr val="660066"/>
                </a:solidFill>
                <a:latin typeface="+mn-lt"/>
                <a:ea typeface="仿宋" panose="02010609060101010101" pitchFamily="49" charset="-122"/>
              </a:rPr>
              <a:t>(</a:t>
            </a:r>
            <a:r>
              <a:rPr kumimoji="0" lang="en-US" altLang="zh-CN" sz="2000" b="0" i="1" dirty="0">
                <a:solidFill>
                  <a:srgbClr val="660066"/>
                </a:solidFill>
                <a:latin typeface="+mn-lt"/>
                <a:ea typeface="仿宋" panose="02010609060101010101" pitchFamily="49" charset="-122"/>
              </a:rPr>
              <a:t>t</a:t>
            </a:r>
            <a:r>
              <a:rPr kumimoji="0" lang="en-US" altLang="zh-CN" sz="2000" b="0" dirty="0">
                <a:solidFill>
                  <a:srgbClr val="660066"/>
                </a:solidFill>
                <a:latin typeface="+mn-lt"/>
                <a:ea typeface="仿宋" panose="02010609060101010101" pitchFamily="49" charset="-122"/>
              </a:rPr>
              <a:t>) =</a:t>
            </a:r>
            <a:r>
              <a:rPr kumimoji="0" lang="en-US" altLang="zh-CN" sz="2000" b="0" dirty="0">
                <a:solidFill>
                  <a:srgbClr val="660066"/>
                </a:solidFill>
                <a:latin typeface="+mn-lt"/>
                <a:ea typeface="仿宋" panose="02010609060101010101" pitchFamily="49" charset="-122"/>
                <a:sym typeface="Symbol" panose="05050102010706020507" pitchFamily="18" charset="2"/>
              </a:rPr>
              <a:t> </a:t>
            </a:r>
            <a:r>
              <a:rPr kumimoji="0" lang="en-US" altLang="zh-CN" sz="2000" b="0" i="1" dirty="0">
                <a:solidFill>
                  <a:srgbClr val="660066"/>
                </a:solidFill>
                <a:latin typeface="+mn-lt"/>
                <a:ea typeface="仿宋" panose="02010609060101010101" pitchFamily="49" charset="-122"/>
              </a:rPr>
              <a:t>V</a:t>
            </a:r>
            <a:r>
              <a:rPr kumimoji="0" lang="en-US" altLang="zh-CN" sz="2000" b="0" baseline="-25000" dirty="0">
                <a:solidFill>
                  <a:srgbClr val="660066"/>
                </a:solidFill>
                <a:latin typeface="+mn-lt"/>
                <a:ea typeface="仿宋" panose="02010609060101010101" pitchFamily="49" charset="-122"/>
                <a:sym typeface="Symbol" panose="05050102010706020507" pitchFamily="18" charset="2"/>
              </a:rPr>
              <a:t></a:t>
            </a:r>
            <a:r>
              <a:rPr kumimoji="0" lang="en-US" altLang="zh-CN" sz="2000" b="0" dirty="0">
                <a:solidFill>
                  <a:srgbClr val="660066"/>
                </a:solidFill>
                <a:latin typeface="+mn-lt"/>
                <a:ea typeface="仿宋" panose="02010609060101010101" pitchFamily="49" charset="-122"/>
              </a:rPr>
              <a:t>cos(</a:t>
            </a:r>
            <a:r>
              <a:rPr kumimoji="0" lang="en-US" altLang="zh-CN" sz="2000" b="0" i="1" dirty="0">
                <a:solidFill>
                  <a:srgbClr val="660066"/>
                </a:solidFill>
                <a:latin typeface="+mn-lt"/>
                <a:ea typeface="仿宋" panose="02010609060101010101" pitchFamily="49" charset="-122"/>
                <a:sym typeface="Symbol" panose="05050102010706020507" pitchFamily="18" charset="2"/>
              </a:rPr>
              <a:t></a:t>
            </a:r>
            <a:r>
              <a:rPr kumimoji="0" lang="en-US" altLang="zh-CN" sz="2000" b="0" baseline="-25000" dirty="0">
                <a:solidFill>
                  <a:srgbClr val="660066"/>
                </a:solidFill>
                <a:latin typeface="+mn-lt"/>
                <a:ea typeface="仿宋" panose="02010609060101010101" pitchFamily="49" charset="-122"/>
                <a:sym typeface="Symbol" panose="05050102010706020507" pitchFamily="18" charset="2"/>
              </a:rPr>
              <a:t> </a:t>
            </a:r>
            <a:r>
              <a:rPr kumimoji="0" lang="en-US" altLang="zh-CN" sz="2000" b="0" i="1" dirty="0">
                <a:solidFill>
                  <a:srgbClr val="660066"/>
                </a:solidFill>
                <a:latin typeface="+mn-lt"/>
                <a:ea typeface="仿宋" panose="02010609060101010101" pitchFamily="49" charset="-122"/>
              </a:rPr>
              <a:t>t</a:t>
            </a:r>
            <a:r>
              <a:rPr kumimoji="0" lang="en-US" altLang="zh-CN" sz="2000" b="0" dirty="0">
                <a:solidFill>
                  <a:srgbClr val="660066"/>
                </a:solidFill>
                <a:latin typeface="+mn-lt"/>
                <a:ea typeface="仿宋" panose="02010609060101010101" pitchFamily="49" charset="-122"/>
              </a:rPr>
              <a:t>)</a:t>
            </a:r>
          </a:p>
          <a:p>
            <a:pPr eaLnBrk="1" hangingPunct="1">
              <a:lnSpc>
                <a:spcPct val="90000"/>
              </a:lnSpc>
              <a:buFontTx/>
              <a:buNone/>
            </a:pPr>
            <a:endParaRPr kumimoji="0" lang="en-US" altLang="zh-CN" sz="2000" b="0" dirty="0">
              <a:solidFill>
                <a:srgbClr val="660066"/>
              </a:solidFill>
              <a:latin typeface="+mn-lt"/>
              <a:ea typeface="仿宋" panose="02010609060101010101" pitchFamily="49" charset="-122"/>
            </a:endParaRPr>
          </a:p>
        </p:txBody>
      </p:sp>
      <p:sp>
        <p:nvSpPr>
          <p:cNvPr id="105478" name="AutoShape 9">
            <a:extLst>
              <a:ext uri="{FF2B5EF4-FFF2-40B4-BE49-F238E27FC236}">
                <a16:creationId xmlns:a16="http://schemas.microsoft.com/office/drawing/2014/main" id="{8D61E1AB-C735-4EDE-A5EC-88B58FF7D826}"/>
              </a:ext>
            </a:extLst>
          </p:cNvPr>
          <p:cNvSpPr>
            <a:spLocks noChangeArrowheads="1"/>
          </p:cNvSpPr>
          <p:nvPr/>
        </p:nvSpPr>
        <p:spPr bwMode="auto">
          <a:xfrm>
            <a:off x="3213840" y="3303905"/>
            <a:ext cx="2592388" cy="576262"/>
          </a:xfrm>
          <a:prstGeom prst="wedgeRoundRectCallout">
            <a:avLst>
              <a:gd name="adj1" fmla="val -137250"/>
              <a:gd name="adj2" fmla="val -223231"/>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i="1" dirty="0">
                <a:solidFill>
                  <a:srgbClr val="CC3300"/>
                </a:solidFill>
                <a:latin typeface="+mn-lt"/>
                <a:ea typeface="仿宋" panose="02010609060101010101" pitchFamily="49" charset="-122"/>
              </a:rPr>
              <a:t>V</a:t>
            </a:r>
            <a:r>
              <a:rPr kumimoji="0" lang="en-US" altLang="zh-CN" sz="2400" baseline="-25000" dirty="0">
                <a:solidFill>
                  <a:srgbClr val="CC3300"/>
                </a:solidFill>
                <a:latin typeface="+mn-lt"/>
                <a:ea typeface="仿宋" panose="02010609060101010101" pitchFamily="49" charset="-122"/>
              </a:rPr>
              <a:t>0</a:t>
            </a:r>
            <a:r>
              <a:rPr kumimoji="0" lang="zh-CN" altLang="en-US" sz="2400" dirty="0">
                <a:solidFill>
                  <a:srgbClr val="CC3300"/>
                </a:solidFill>
                <a:latin typeface="+mn-lt"/>
                <a:ea typeface="仿宋" panose="02010609060101010101" pitchFamily="49" charset="-122"/>
              </a:rPr>
              <a:t>为直流偏压。</a:t>
            </a:r>
          </a:p>
        </p:txBody>
      </p:sp>
      <p:sp>
        <p:nvSpPr>
          <p:cNvPr id="105479" name="Text Box 3">
            <a:extLst>
              <a:ext uri="{FF2B5EF4-FFF2-40B4-BE49-F238E27FC236}">
                <a16:creationId xmlns:a16="http://schemas.microsoft.com/office/drawing/2014/main" id="{BA9D4738-27EC-491D-A7EE-614BC5A031AB}"/>
              </a:ext>
            </a:extLst>
          </p:cNvPr>
          <p:cNvSpPr txBox="1">
            <a:spLocks noChangeArrowheads="1"/>
          </p:cNvSpPr>
          <p:nvPr/>
        </p:nvSpPr>
        <p:spPr bwMode="auto">
          <a:xfrm>
            <a:off x="5572125" y="2571750"/>
            <a:ext cx="1571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C00000"/>
                </a:solidFill>
                <a:latin typeface="+mn-lt"/>
                <a:ea typeface="仿宋" panose="02010609060101010101" pitchFamily="49" charset="-122"/>
              </a:rPr>
              <a:t>图</a:t>
            </a:r>
            <a:r>
              <a:rPr kumimoji="0" lang="en-US" altLang="zh-CN" sz="2400" dirty="0">
                <a:solidFill>
                  <a:srgbClr val="C00000"/>
                </a:solidFill>
                <a:latin typeface="+mn-lt"/>
                <a:ea typeface="仿宋" panose="02010609060101010101" pitchFamily="49" charset="-122"/>
              </a:rPr>
              <a:t>7-10</a:t>
            </a:r>
            <a:endParaRPr kumimoji="0" lang="zh-CN" altLang="en-US" sz="2400" dirty="0">
              <a:solidFill>
                <a:srgbClr val="C00000"/>
              </a:solidFill>
              <a:latin typeface="+mn-lt"/>
              <a:ea typeface="仿宋" panose="02010609060101010101" pitchFamily="49" charset="-122"/>
            </a:endParaRPr>
          </a:p>
        </p:txBody>
      </p:sp>
      <p:sp>
        <p:nvSpPr>
          <p:cNvPr id="105480" name="Text Box 12">
            <a:extLst>
              <a:ext uri="{FF2B5EF4-FFF2-40B4-BE49-F238E27FC236}">
                <a16:creationId xmlns:a16="http://schemas.microsoft.com/office/drawing/2014/main" id="{D55B8CF1-0606-4805-81E5-60251FA3A11A}"/>
              </a:ext>
            </a:extLst>
          </p:cNvPr>
          <p:cNvSpPr txBox="1">
            <a:spLocks noChangeArrowheads="1"/>
          </p:cNvSpPr>
          <p:nvPr/>
        </p:nvSpPr>
        <p:spPr bwMode="auto">
          <a:xfrm>
            <a:off x="246063" y="4214813"/>
            <a:ext cx="235108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kumimoji="0" lang="zh-CN" altLang="en-US" sz="2400">
                <a:solidFill>
                  <a:srgbClr val="660066"/>
                </a:solidFill>
                <a:latin typeface="+mn-lt"/>
                <a:ea typeface="仿宋" panose="02010609060101010101" pitchFamily="49" charset="-122"/>
              </a:rPr>
              <a:t>取出谐振回路：</a:t>
            </a:r>
            <a:endParaRPr kumimoji="0" lang="zh-CN" altLang="en-US" sz="2400" b="0">
              <a:solidFill>
                <a:srgbClr val="660066"/>
              </a:solidFill>
              <a:latin typeface="+mn-lt"/>
              <a:ea typeface="仿宋" panose="02010609060101010101" pitchFamily="49" charset="-122"/>
            </a:endParaRPr>
          </a:p>
        </p:txBody>
      </p:sp>
      <p:graphicFrame>
        <p:nvGraphicFramePr>
          <p:cNvPr id="105481" name="Object 11">
            <a:extLst>
              <a:ext uri="{FF2B5EF4-FFF2-40B4-BE49-F238E27FC236}">
                <a16:creationId xmlns:a16="http://schemas.microsoft.com/office/drawing/2014/main" id="{23D077CD-450A-4A8C-91B9-FFBB0F114462}"/>
              </a:ext>
            </a:extLst>
          </p:cNvPr>
          <p:cNvGraphicFramePr>
            <a:graphicFrameLocks noChangeAspect="1"/>
          </p:cNvGraphicFramePr>
          <p:nvPr>
            <p:extLst>
              <p:ext uri="{D42A27DB-BD31-4B8C-83A1-F6EECF244321}">
                <p14:modId xmlns:p14="http://schemas.microsoft.com/office/powerpoint/2010/main" val="1334629461"/>
              </p:ext>
            </p:extLst>
          </p:nvPr>
        </p:nvGraphicFramePr>
        <p:xfrm>
          <a:off x="4951413" y="4294188"/>
          <a:ext cx="2117725" cy="873125"/>
        </p:xfrm>
        <a:graphic>
          <a:graphicData uri="http://schemas.openxmlformats.org/presentationml/2006/ole">
            <mc:AlternateContent xmlns:mc="http://schemas.openxmlformats.org/markup-compatibility/2006">
              <mc:Choice xmlns:v="urn:schemas-microsoft-com:vml" Requires="v">
                <p:oleObj spid="_x0000_s200878" name="公式" r:id="rId4" imgW="1333500" imgH="482600" progId="Equation.3">
                  <p:embed/>
                </p:oleObj>
              </mc:Choice>
              <mc:Fallback>
                <p:oleObj name="公式" r:id="rId4" imgW="1333500" imgH="48260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1413" y="4294188"/>
                        <a:ext cx="2117725" cy="873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82" name="Text Box 12">
            <a:extLst>
              <a:ext uri="{FF2B5EF4-FFF2-40B4-BE49-F238E27FC236}">
                <a16:creationId xmlns:a16="http://schemas.microsoft.com/office/drawing/2014/main" id="{FCD3697B-A2CF-4D98-BB38-3719CD2BFFF4}"/>
              </a:ext>
            </a:extLst>
          </p:cNvPr>
          <p:cNvSpPr txBox="1">
            <a:spLocks noChangeArrowheads="1"/>
          </p:cNvSpPr>
          <p:nvPr/>
        </p:nvSpPr>
        <p:spPr bwMode="auto">
          <a:xfrm>
            <a:off x="3500438" y="4214813"/>
            <a:ext cx="173196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kumimoji="0" lang="zh-CN" altLang="en-US" sz="2400">
                <a:solidFill>
                  <a:srgbClr val="660066"/>
                </a:solidFill>
                <a:latin typeface="+mn-lt"/>
                <a:ea typeface="仿宋" panose="02010609060101010101" pitchFamily="49" charset="-122"/>
              </a:rPr>
              <a:t>由左图有：</a:t>
            </a:r>
            <a:endParaRPr kumimoji="0" lang="zh-CN" altLang="en-US" sz="2400" b="0">
              <a:solidFill>
                <a:srgbClr val="660066"/>
              </a:solidFill>
              <a:latin typeface="+mn-lt"/>
              <a:ea typeface="仿宋" panose="02010609060101010101" pitchFamily="49" charset="-122"/>
            </a:endParaRPr>
          </a:p>
        </p:txBody>
      </p:sp>
      <p:sp>
        <p:nvSpPr>
          <p:cNvPr id="105483" name="Text Box 7">
            <a:extLst>
              <a:ext uri="{FF2B5EF4-FFF2-40B4-BE49-F238E27FC236}">
                <a16:creationId xmlns:a16="http://schemas.microsoft.com/office/drawing/2014/main" id="{CB78EB9A-7D63-4E19-B5FC-4C10BFFDB9BE}"/>
              </a:ext>
            </a:extLst>
          </p:cNvPr>
          <p:cNvSpPr txBox="1">
            <a:spLocks noChangeArrowheads="1"/>
          </p:cNvSpPr>
          <p:nvPr/>
        </p:nvSpPr>
        <p:spPr bwMode="auto">
          <a:xfrm>
            <a:off x="6937375" y="2633663"/>
            <a:ext cx="195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solidFill>
                  <a:srgbClr val="FF0000"/>
                </a:solidFill>
                <a:latin typeface="+mn-lt"/>
                <a:ea typeface="仿宋" panose="02010609060101010101" pitchFamily="49" charset="-122"/>
              </a:rPr>
              <a:t>P210    </a:t>
            </a:r>
            <a:r>
              <a:rPr lang="en-US" altLang="zh-CN" sz="2000" dirty="0">
                <a:solidFill>
                  <a:schemeClr val="accent2"/>
                </a:solidFill>
                <a:latin typeface="+mn-lt"/>
                <a:ea typeface="仿宋" panose="02010609060101010101" pitchFamily="49" charset="-122"/>
              </a:rPr>
              <a:t>P218</a:t>
            </a:r>
            <a:endParaRPr lang="zh-CN" altLang="en-US" sz="2000" dirty="0">
              <a:solidFill>
                <a:schemeClr val="accent2"/>
              </a:solidFill>
              <a:latin typeface="+mn-lt"/>
              <a:ea typeface="仿宋" panose="02010609060101010101" pitchFamily="49" charset="-122"/>
            </a:endParaRPr>
          </a:p>
        </p:txBody>
      </p:sp>
      <p:sp>
        <p:nvSpPr>
          <p:cNvPr id="105484" name="Text Box 12">
            <a:extLst>
              <a:ext uri="{FF2B5EF4-FFF2-40B4-BE49-F238E27FC236}">
                <a16:creationId xmlns:a16="http://schemas.microsoft.com/office/drawing/2014/main" id="{83EFF993-873B-4E82-A55E-5ED6E4510E87}"/>
              </a:ext>
            </a:extLst>
          </p:cNvPr>
          <p:cNvSpPr txBox="1">
            <a:spLocks noChangeArrowheads="1"/>
          </p:cNvSpPr>
          <p:nvPr/>
        </p:nvSpPr>
        <p:spPr bwMode="auto">
          <a:xfrm>
            <a:off x="7019925" y="2201863"/>
            <a:ext cx="512763" cy="314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lnSpc>
                <a:spcPct val="90000"/>
              </a:lnSpc>
              <a:buFontTx/>
              <a:buNone/>
            </a:pPr>
            <a:r>
              <a:rPr kumimoji="0" lang="en-US" altLang="zh-CN" sz="1600" i="1">
                <a:latin typeface="+mn-lt"/>
                <a:ea typeface="仿宋" panose="02010609060101010101" pitchFamily="49" charset="-122"/>
              </a:rPr>
              <a:t>V</a:t>
            </a:r>
            <a:endParaRPr kumimoji="0" lang="zh-CN" altLang="en-US" sz="1600" b="0" i="1">
              <a:latin typeface="+mn-lt"/>
              <a:ea typeface="仿宋" panose="02010609060101010101" pitchFamily="49" charset="-122"/>
            </a:endParaRPr>
          </a:p>
        </p:txBody>
      </p:sp>
      <p:sp>
        <p:nvSpPr>
          <p:cNvPr id="105485" name="Text Box 12">
            <a:extLst>
              <a:ext uri="{FF2B5EF4-FFF2-40B4-BE49-F238E27FC236}">
                <a16:creationId xmlns:a16="http://schemas.microsoft.com/office/drawing/2014/main" id="{193F9263-F78D-4469-9ACE-AC2625DBF464}"/>
              </a:ext>
            </a:extLst>
          </p:cNvPr>
          <p:cNvSpPr txBox="1">
            <a:spLocks noChangeArrowheads="1"/>
          </p:cNvSpPr>
          <p:nvPr/>
        </p:nvSpPr>
        <p:spPr bwMode="auto">
          <a:xfrm>
            <a:off x="7869238" y="1639888"/>
            <a:ext cx="576262" cy="3139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kumimoji="0" lang="en-US" altLang="zh-CN" sz="1600" i="1">
                <a:latin typeface="+mn-lt"/>
                <a:ea typeface="仿宋" panose="02010609060101010101" pitchFamily="49" charset="-122"/>
              </a:rPr>
              <a:t>v</a:t>
            </a:r>
            <a:r>
              <a:rPr kumimoji="0" lang="en-US" altLang="zh-CN" sz="1600" baseline="-25000">
                <a:latin typeface="+mn-lt"/>
                <a:ea typeface="仿宋" panose="02010609060101010101" pitchFamily="49" charset="-122"/>
                <a:sym typeface="Symbol" panose="05050102010706020507" pitchFamily="18" charset="2"/>
              </a:rPr>
              <a:t></a:t>
            </a:r>
            <a:r>
              <a:rPr kumimoji="0" lang="en-US" altLang="zh-CN" sz="1600">
                <a:latin typeface="+mn-lt"/>
                <a:ea typeface="仿宋" panose="02010609060101010101" pitchFamily="49" charset="-122"/>
                <a:sym typeface="Symbol" panose="05050102010706020507" pitchFamily="18" charset="2"/>
              </a:rPr>
              <a:t>(</a:t>
            </a:r>
            <a:r>
              <a:rPr kumimoji="0" lang="en-US" altLang="zh-CN" sz="1600" i="1">
                <a:latin typeface="+mn-lt"/>
                <a:ea typeface="仿宋" panose="02010609060101010101" pitchFamily="49" charset="-122"/>
                <a:sym typeface="Symbol" panose="05050102010706020507" pitchFamily="18" charset="2"/>
              </a:rPr>
              <a:t>t</a:t>
            </a:r>
            <a:r>
              <a:rPr kumimoji="0" lang="en-US" altLang="zh-CN" sz="1600">
                <a:latin typeface="+mn-lt"/>
                <a:ea typeface="仿宋" panose="02010609060101010101" pitchFamily="49" charset="-122"/>
                <a:sym typeface="Symbol" panose="05050102010706020507" pitchFamily="18" charset="2"/>
              </a:rPr>
              <a:t>)</a:t>
            </a:r>
            <a:endParaRPr kumimoji="0" lang="zh-CN" altLang="en-US" sz="1600" b="0">
              <a:latin typeface="+mn-lt"/>
              <a:ea typeface="仿宋" panose="02010609060101010101" pitchFamily="49" charset="-122"/>
            </a:endParaRPr>
          </a:p>
        </p:txBody>
      </p:sp>
      <p:graphicFrame>
        <p:nvGraphicFramePr>
          <p:cNvPr id="105486" name="Object 10">
            <a:extLst>
              <a:ext uri="{FF2B5EF4-FFF2-40B4-BE49-F238E27FC236}">
                <a16:creationId xmlns:a16="http://schemas.microsoft.com/office/drawing/2014/main" id="{2A4F6691-42A7-439D-A5EA-BC961FD1529F}"/>
              </a:ext>
            </a:extLst>
          </p:cNvPr>
          <p:cNvGraphicFramePr>
            <a:graphicFrameLocks noChangeAspect="1"/>
          </p:cNvGraphicFramePr>
          <p:nvPr>
            <p:extLst>
              <p:ext uri="{D42A27DB-BD31-4B8C-83A1-F6EECF244321}">
                <p14:modId xmlns:p14="http://schemas.microsoft.com/office/powerpoint/2010/main" val="1903358286"/>
              </p:ext>
            </p:extLst>
          </p:nvPr>
        </p:nvGraphicFramePr>
        <p:xfrm>
          <a:off x="564356" y="4703013"/>
          <a:ext cx="2514600" cy="1889125"/>
        </p:xfrm>
        <a:graphic>
          <a:graphicData uri="http://schemas.openxmlformats.org/presentationml/2006/ole">
            <mc:AlternateContent xmlns:mc="http://schemas.openxmlformats.org/markup-compatibility/2006">
              <mc:Choice xmlns:v="urn:schemas-microsoft-com:vml" Requires="v">
                <p:oleObj spid="_x0000_s200879" name="SmartDraw" r:id="rId6" imgW="1455464" imgH="1074578" progId="">
                  <p:embed/>
                </p:oleObj>
              </mc:Choice>
              <mc:Fallback>
                <p:oleObj name="SmartDraw" r:id="rId6" imgW="1455464" imgH="1074578" progId="">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356" y="4703013"/>
                        <a:ext cx="2514600" cy="1889125"/>
                      </a:xfrm>
                      <a:prstGeom prst="rect">
                        <a:avLst/>
                      </a:prstGeom>
                      <a:solidFill>
                        <a:schemeClr val="tx1"/>
                      </a:solidFill>
                      <a:ln>
                        <a:noFill/>
                      </a:ln>
                      <a:effectLst/>
                    </p:spPr>
                  </p:pic>
                </p:oleObj>
              </mc:Fallback>
            </mc:AlternateContent>
          </a:graphicData>
        </a:graphic>
      </p:graphicFrame>
      <p:graphicFrame>
        <p:nvGraphicFramePr>
          <p:cNvPr id="105487" name="Object 11">
            <a:extLst>
              <a:ext uri="{FF2B5EF4-FFF2-40B4-BE49-F238E27FC236}">
                <a16:creationId xmlns:a16="http://schemas.microsoft.com/office/drawing/2014/main" id="{C1278992-1DD0-4D66-8B35-1449B5B21929}"/>
              </a:ext>
            </a:extLst>
          </p:cNvPr>
          <p:cNvGraphicFramePr>
            <a:graphicFrameLocks noChangeAspect="1"/>
          </p:cNvGraphicFramePr>
          <p:nvPr>
            <p:extLst>
              <p:ext uri="{D42A27DB-BD31-4B8C-83A1-F6EECF244321}">
                <p14:modId xmlns:p14="http://schemas.microsoft.com/office/powerpoint/2010/main" val="1340949272"/>
              </p:ext>
            </p:extLst>
          </p:nvPr>
        </p:nvGraphicFramePr>
        <p:xfrm>
          <a:off x="5056188" y="5292725"/>
          <a:ext cx="1625600" cy="849313"/>
        </p:xfrm>
        <a:graphic>
          <a:graphicData uri="http://schemas.openxmlformats.org/presentationml/2006/ole">
            <mc:AlternateContent xmlns:mc="http://schemas.openxmlformats.org/markup-compatibility/2006">
              <mc:Choice xmlns:v="urn:schemas-microsoft-com:vml" Requires="v">
                <p:oleObj spid="_x0000_s200880" name="公式" r:id="rId8" imgW="1016000" imgH="482600" progId="Equation.3">
                  <p:embed/>
                </p:oleObj>
              </mc:Choice>
              <mc:Fallback>
                <p:oleObj name="公式" r:id="rId8" imgW="1016000" imgH="4826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6188" y="5292725"/>
                        <a:ext cx="1625600" cy="849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E8208457-8580-4624-9381-FABA8E842BF8}"/>
              </a:ext>
            </a:extLst>
          </p:cNvPr>
          <p:cNvSpPr>
            <a:spLocks noGrp="1" noChangeArrowheads="1"/>
          </p:cNvSpPr>
          <p:nvPr>
            <p:ph type="title" idx="4294967295"/>
          </p:nvPr>
        </p:nvSpPr>
        <p:spPr>
          <a:xfrm>
            <a:off x="228600" y="228600"/>
            <a:ext cx="3914775" cy="381000"/>
          </a:xfrm>
        </p:spPr>
        <p:txBody>
          <a:bodyPr/>
          <a:lstStyle/>
          <a:p>
            <a:pPr algn="l" eaLnBrk="1" hangingPunct="1"/>
            <a:r>
              <a:rPr lang="en-US" altLang="zh-CN" sz="2800" b="1" dirty="0">
                <a:solidFill>
                  <a:srgbClr val="0000FF"/>
                </a:solidFill>
                <a:latin typeface="+mn-lt"/>
                <a:ea typeface="仿宋" panose="02010609060101010101" pitchFamily="49" charset="-122"/>
              </a:rPr>
              <a:t>5.4.1</a:t>
            </a:r>
            <a:r>
              <a:rPr lang="zh-CN" altLang="en-US" sz="2800" b="1" dirty="0">
                <a:solidFill>
                  <a:srgbClr val="0000FF"/>
                </a:solidFill>
                <a:latin typeface="+mn-lt"/>
                <a:ea typeface="仿宋" panose="02010609060101010101" pitchFamily="49" charset="-122"/>
              </a:rPr>
              <a:t>   直接调频</a:t>
            </a:r>
          </a:p>
        </p:txBody>
      </p:sp>
      <p:sp>
        <p:nvSpPr>
          <p:cNvPr id="106499" name="Text Box 13">
            <a:extLst>
              <a:ext uri="{FF2B5EF4-FFF2-40B4-BE49-F238E27FC236}">
                <a16:creationId xmlns:a16="http://schemas.microsoft.com/office/drawing/2014/main" id="{CFF0DE0F-99C5-468A-BFB5-0E2BF610C300}"/>
              </a:ext>
            </a:extLst>
          </p:cNvPr>
          <p:cNvSpPr txBox="1">
            <a:spLocks noChangeArrowheads="1"/>
          </p:cNvSpPr>
          <p:nvPr/>
        </p:nvSpPr>
        <p:spPr bwMode="auto">
          <a:xfrm>
            <a:off x="214313" y="642938"/>
            <a:ext cx="2087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j</a:t>
            </a:r>
            <a:r>
              <a:rPr kumimoji="0" lang="zh-CN" altLang="en-US" sz="2400" dirty="0">
                <a:solidFill>
                  <a:srgbClr val="660066"/>
                </a:solidFill>
                <a:latin typeface="+mn-lt"/>
                <a:ea typeface="仿宋" panose="02010609060101010101" pitchFamily="49" charset="-122"/>
              </a:rPr>
              <a:t>是变化的：</a:t>
            </a:r>
          </a:p>
        </p:txBody>
      </p:sp>
      <mc:AlternateContent xmlns:mc="http://schemas.openxmlformats.org/markup-compatibility/2006">
        <mc:Choice xmlns:a14="http://schemas.microsoft.com/office/drawing/2010/main" Requires="a14">
          <p:sp>
            <p:nvSpPr>
              <p:cNvPr id="106500" name="Object 14">
                <a:extLst>
                  <a:ext uri="{FF2B5EF4-FFF2-40B4-BE49-F238E27FC236}">
                    <a16:creationId xmlns:a16="http://schemas.microsoft.com/office/drawing/2014/main" id="{B50F6FF6-807F-47EF-A473-96D66E98D6A3}"/>
                  </a:ext>
                </a:extLst>
              </p:cNvPr>
              <p:cNvSpPr txBox="1"/>
              <p:nvPr/>
            </p:nvSpPr>
            <p:spPr bwMode="auto">
              <a:xfrm>
                <a:off x="130175" y="1206500"/>
                <a:ext cx="8828088" cy="1122363"/>
              </a:xfrm>
              <a:prstGeom prst="rect">
                <a:avLst/>
              </a:prstGeom>
              <a:solidFill>
                <a:schemeClr val="bg1"/>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kumimoji="0" lang="en-US" altLang="zh-CN" i="1" dirty="0">
                          <a:solidFill>
                            <a:srgbClr val="660066"/>
                          </a:solidFill>
                          <a:ea typeface="仿宋" panose="02010609060101010101" pitchFamily="49" charset="-122"/>
                        </a:rPr>
                        <m:t>C</m:t>
                      </m:r>
                      <m:r>
                        <m:rPr>
                          <m:nor/>
                        </m:rPr>
                        <a:rPr kumimoji="0" lang="en-US" altLang="zh-CN" baseline="-25000" dirty="0">
                          <a:solidFill>
                            <a:srgbClr val="660066"/>
                          </a:solidFill>
                          <a:ea typeface="仿宋" panose="02010609060101010101" pitchFamily="49" charset="-122"/>
                        </a:rPr>
                        <m:t>j</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m:rPr>
                                  <m:sty m:val="p"/>
                                </m:rPr>
                                <a:rPr lang="zh-CN" altLang="en-US" i="0">
                                  <a:solidFill>
                                    <a:srgbClr val="000000"/>
                                  </a:solidFill>
                                  <a:latin typeface="Cambria Math" panose="02040503050406030204" pitchFamily="18" charset="0"/>
                                </a:rPr>
                                <m:t>j</m:t>
                              </m:r>
                              <m:r>
                                <a:rPr lang="zh-CN" altLang="en-US" i="1">
                                  <a:solidFill>
                                    <a:srgbClr val="000000"/>
                                  </a:solidFill>
                                  <a:latin typeface="Cambria Math" panose="02040503050406030204" pitchFamily="18" charset="0"/>
                                </a:rPr>
                                <m:t>0</m:t>
                              </m:r>
                            </m:sub>
                          </m:sSub>
                        </m:num>
                        <m:den>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m:rPr>
                                  <m:nor/>
                                </m:rPr>
                                <a:rPr kumimoji="0" lang="en-US" altLang="zh-CN" b="0" i="1" dirty="0">
                                  <a:solidFill>
                                    <a:srgbClr val="660066"/>
                                  </a:solidFill>
                                  <a:ea typeface="仿宋" panose="02010609060101010101" pitchFamily="49" charset="-122"/>
                                </a:rPr>
                                <m:t>v</m:t>
                              </m:r>
                              <m:r>
                                <m:rPr>
                                  <m:nor/>
                                </m:rPr>
                                <a:rPr kumimoji="0" lang="en-US" altLang="zh-CN" b="0" baseline="-25000" dirty="0">
                                  <a:solidFill>
                                    <a:srgbClr val="660066"/>
                                  </a:solidFill>
                                  <a:ea typeface="仿宋" panose="02010609060101010101" pitchFamily="49" charset="-122"/>
                                </a:rPr>
                                <m:t>R</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sty m:val="p"/>
                                    </m:rPr>
                                    <a:rPr lang="zh-CN" altLang="en-US" i="0">
                                      <a:solidFill>
                                        <a:srgbClr val="000000"/>
                                      </a:solidFill>
                                      <a:latin typeface="Cambria Math" panose="02040503050406030204" pitchFamily="18" charset="0"/>
                                    </a:rPr>
                                    <m:t>D</m:t>
                                  </m:r>
                                </m:sub>
                              </m:sSub>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𝛾</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m:rPr>
                                  <m:nor/>
                                </m:rPr>
                                <a:rPr lang="zh-CN" altLang="en-US" i="0">
                                  <a:solidFill>
                                    <a:srgbClr val="000000"/>
                                  </a:solidFill>
                                  <a:latin typeface="+mn-lt"/>
                                  <a:ea typeface="仿宋" panose="02010609060101010101" pitchFamily="49" charset="-122"/>
                                </a:rPr>
                                <m:t>j</m:t>
                              </m:r>
                              <m:r>
                                <m:rPr>
                                  <m:nor/>
                                </m:rPr>
                                <a:rPr lang="zh-CN" altLang="en-US" i="0">
                                  <a:solidFill>
                                    <a:srgbClr val="000000"/>
                                  </a:solidFill>
                                  <a:latin typeface="+mn-lt"/>
                                  <a:ea typeface="仿宋" panose="02010609060101010101" pitchFamily="49" charset="-122"/>
                                </a:rPr>
                                <m:t>0</m:t>
                              </m:r>
                            </m:sub>
                          </m:sSub>
                        </m:num>
                        <m:den>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sty m:val="p"/>
                                    </m:rPr>
                                    <a:rPr lang="zh-CN" altLang="en-US" i="0">
                                      <a:solidFill>
                                        <a:srgbClr val="000000"/>
                                      </a:solidFill>
                                      <a:latin typeface="Cambria Math" panose="02040503050406030204" pitchFamily="18" charset="0"/>
                                    </a:rPr>
                                    <m:t>D</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sty m:val="p"/>
                                    </m:rPr>
                                    <a:rPr lang="zh-CN" altLang="en-US" i="1">
                                      <a:solidFill>
                                        <a:srgbClr val="000000"/>
                                      </a:solidFill>
                                      <a:latin typeface="Cambria Math" panose="02040503050406030204" pitchFamily="18" charset="0"/>
                                    </a:rPr>
                                    <m:t>Ω</m:t>
                                  </m:r>
                                </m:sub>
                              </m:sSub>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m:rPr>
                                  <m:sty m:val="p"/>
                                </m:rPr>
                                <a:rPr lang="zh-CN" altLang="en-US" i="1">
                                  <a:solidFill>
                                    <a:srgbClr val="000000"/>
                                  </a:solidFill>
                                  <a:latin typeface="Cambria Math" panose="02040503050406030204" pitchFamily="18" charset="0"/>
                                </a:rPr>
                                <m:t>Ω</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sty m:val="p"/>
                                    </m:rPr>
                                    <a:rPr lang="zh-CN" altLang="en-US" i="0">
                                      <a:solidFill>
                                        <a:srgbClr val="000000"/>
                                      </a:solidFill>
                                      <a:latin typeface="Cambria Math" panose="02040503050406030204" pitchFamily="18" charset="0"/>
                                    </a:rPr>
                                    <m:t>D</m:t>
                                  </m:r>
                                </m:sub>
                              </m:sSub>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𝛾</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m:rPr>
                                  <m:nor/>
                                </m:rPr>
                                <a:rPr lang="zh-CN" altLang="en-US" i="0">
                                  <a:solidFill>
                                    <a:srgbClr val="000000"/>
                                  </a:solidFill>
                                  <a:latin typeface="+mn-lt"/>
                                  <a:ea typeface="仿宋" panose="02010609060101010101" pitchFamily="49" charset="-122"/>
                                </a:rPr>
                                <m:t>j</m:t>
                              </m:r>
                              <m:r>
                                <m:rPr>
                                  <m:nor/>
                                </m:rPr>
                                <a:rPr lang="zh-CN" altLang="en-US" i="0">
                                  <a:solidFill>
                                    <a:srgbClr val="000000"/>
                                  </a:solidFill>
                                  <a:latin typeface="+mn-lt"/>
                                  <a:ea typeface="仿宋" panose="02010609060101010101" pitchFamily="49" charset="-122"/>
                                </a:rPr>
                                <m:t>0</m:t>
                              </m:r>
                            </m:sub>
                          </m:sSub>
                        </m:num>
                        <m:den>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sty m:val="p"/>
                                    </m:rPr>
                                    <a:rPr lang="zh-CN" altLang="en-US" i="0">
                                      <a:solidFill>
                                        <a:srgbClr val="000000"/>
                                      </a:solidFill>
                                      <a:latin typeface="Cambria Math" panose="02040503050406030204" pitchFamily="18" charset="0"/>
                                    </a:rPr>
                                    <m:t>D</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sty m:val="p"/>
                                    </m:rPr>
                                    <a:rPr lang="zh-CN" altLang="en-US" i="0">
                                      <a:solidFill>
                                        <a:srgbClr val="000000"/>
                                      </a:solidFill>
                                      <a:latin typeface="Cambria Math" panose="02040503050406030204" pitchFamily="18" charset="0"/>
                                    </a:rPr>
                                    <m:t>D</m:t>
                                  </m:r>
                                </m:sub>
                              </m:sSub>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𝛾</m:t>
                              </m:r>
                            </m:sup>
                          </m:sSup>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m:rPr>
                                  <m:nor/>
                                </m:rPr>
                                <a:rPr kumimoji="0" lang="en-US" altLang="zh-CN" b="0" i="1" dirty="0">
                                  <a:solidFill>
                                    <a:srgbClr val="660066"/>
                                  </a:solidFill>
                                  <a:ea typeface="仿宋" panose="02010609060101010101" pitchFamily="49" charset="-122"/>
                                </a:rPr>
                                <m:t>V</m:t>
                              </m:r>
                              <m:r>
                                <m:rPr>
                                  <m:nor/>
                                </m:rPr>
                                <a:rPr kumimoji="0" lang="en-US" altLang="zh-CN" b="0" baseline="-25000" dirty="0">
                                  <a:solidFill>
                                    <a:srgbClr val="660066"/>
                                  </a:solidFill>
                                  <a:ea typeface="仿宋" panose="02010609060101010101" pitchFamily="49" charset="-122"/>
                                  <a:sym typeface="Symbol" panose="05050102010706020507" pitchFamily="18" charset="2"/>
                                </a:rPr>
                                <m:t></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sty m:val="p"/>
                                    </m:rPr>
                                    <a:rPr lang="zh-CN" altLang="en-US" i="0">
                                      <a:solidFill>
                                        <a:srgbClr val="000000"/>
                                      </a:solidFill>
                                      <a:latin typeface="Cambria Math" panose="02040503050406030204" pitchFamily="18" charset="0"/>
                                    </a:rPr>
                                    <m:t>D</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0</m:t>
                                  </m:r>
                                </m:sub>
                              </m:sSub>
                            </m:den>
                          </m:f>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m:rPr>
                              <m:sty m:val="p"/>
                            </m:rPr>
                            <a:rPr lang="zh-CN" altLang="en-US" i="1">
                              <a:solidFill>
                                <a:srgbClr val="000000"/>
                              </a:solidFill>
                              <a:latin typeface="Cambria Math" panose="02040503050406030204" pitchFamily="18" charset="0"/>
                            </a:rPr>
                            <m:t>Ω</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𝛾</m:t>
                              </m:r>
                            </m:sup>
                          </m:sSup>
                        </m:den>
                      </m:f>
                    </m:oMath>
                  </m:oMathPara>
                </a14:m>
                <a:endParaRPr lang="zh-CN" altLang="en-US" dirty="0">
                  <a:latin typeface="+mn-lt"/>
                  <a:ea typeface="仿宋" panose="02010609060101010101" pitchFamily="49" charset="-122"/>
                </a:endParaRPr>
              </a:p>
            </p:txBody>
          </p:sp>
        </mc:Choice>
        <mc:Fallback>
          <p:sp>
            <p:nvSpPr>
              <p:cNvPr id="106500" name="Object 14">
                <a:extLst>
                  <a:ext uri="{FF2B5EF4-FFF2-40B4-BE49-F238E27FC236}">
                    <a16:creationId xmlns:a16="http://schemas.microsoft.com/office/drawing/2014/main" id="{B50F6FF6-807F-47EF-A473-96D66E98D6A3}"/>
                  </a:ext>
                </a:extLst>
              </p:cNvPr>
              <p:cNvSpPr txBox="1">
                <a:spLocks noRot="1" noChangeAspect="1" noMove="1" noResize="1" noEditPoints="1" noAdjustHandles="1" noChangeArrowheads="1" noChangeShapeType="1" noTextEdit="1"/>
              </p:cNvSpPr>
              <p:nvPr/>
            </p:nvSpPr>
            <p:spPr bwMode="auto">
              <a:xfrm>
                <a:off x="130175" y="1206500"/>
                <a:ext cx="8828088" cy="1122363"/>
              </a:xfrm>
              <a:prstGeom prst="rect">
                <a:avLst/>
              </a:prstGeom>
              <a:blipFill>
                <a:blip r:embed="rId3"/>
                <a:stretch>
                  <a:fillRect/>
                </a:stretch>
              </a:blipFill>
              <a:ln>
                <a:noFill/>
              </a:ln>
            </p:spPr>
            <p:txBody>
              <a:bodyPr/>
              <a:lstStyle/>
              <a:p>
                <a:r>
                  <a:rPr lang="zh-CN" altLang="en-US">
                    <a:noFill/>
                  </a:rPr>
                  <a:t> </a:t>
                </a:r>
              </a:p>
            </p:txBody>
          </p:sp>
        </mc:Fallback>
      </mc:AlternateContent>
      <p:sp>
        <p:nvSpPr>
          <p:cNvPr id="106501" name="AutoShape 15">
            <a:extLst>
              <a:ext uri="{FF2B5EF4-FFF2-40B4-BE49-F238E27FC236}">
                <a16:creationId xmlns:a16="http://schemas.microsoft.com/office/drawing/2014/main" id="{B5997321-73AF-47D2-9F2C-33E2AEC29C95}"/>
              </a:ext>
            </a:extLst>
          </p:cNvPr>
          <p:cNvSpPr>
            <a:spLocks noChangeArrowheads="1"/>
          </p:cNvSpPr>
          <p:nvPr/>
        </p:nvSpPr>
        <p:spPr bwMode="auto">
          <a:xfrm>
            <a:off x="4929188" y="285750"/>
            <a:ext cx="3954462" cy="504825"/>
          </a:xfrm>
          <a:prstGeom prst="wedgeRoundRectCallout">
            <a:avLst>
              <a:gd name="adj1" fmla="val -36991"/>
              <a:gd name="adj2" fmla="val 237002"/>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D</a:t>
            </a:r>
            <a:r>
              <a:rPr kumimoji="0" lang="zh-CN" altLang="en-US" sz="2400" dirty="0">
                <a:solidFill>
                  <a:srgbClr val="660066"/>
                </a:solidFill>
                <a:latin typeface="+mn-lt"/>
                <a:ea typeface="仿宋" panose="02010609060101010101" pitchFamily="49" charset="-122"/>
              </a:rPr>
              <a:t>为结的内建电位差</a:t>
            </a:r>
          </a:p>
        </p:txBody>
      </p:sp>
      <p:sp>
        <p:nvSpPr>
          <p:cNvPr id="106502" name="Text Box 4">
            <a:extLst>
              <a:ext uri="{FF2B5EF4-FFF2-40B4-BE49-F238E27FC236}">
                <a16:creationId xmlns:a16="http://schemas.microsoft.com/office/drawing/2014/main" id="{2BD7E228-5B10-472E-A2F1-CE348BDC0B79}"/>
              </a:ext>
            </a:extLst>
          </p:cNvPr>
          <p:cNvSpPr txBox="1">
            <a:spLocks noChangeArrowheads="1"/>
          </p:cNvSpPr>
          <p:nvPr/>
        </p:nvSpPr>
        <p:spPr bwMode="auto">
          <a:xfrm>
            <a:off x="71438" y="2471738"/>
            <a:ext cx="8497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设未调制时，静态时的结电容为</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jQ  </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，即直流对应的结电容</a:t>
            </a:r>
            <a:r>
              <a:rPr kumimoji="0" lang="en-US" altLang="zh-CN" sz="2400" dirty="0">
                <a:solidFill>
                  <a:srgbClr val="660066"/>
                </a:solidFill>
                <a:latin typeface="+mn-lt"/>
                <a:ea typeface="仿宋" panose="02010609060101010101" pitchFamily="49" charset="-122"/>
              </a:rPr>
              <a:t>:</a:t>
            </a:r>
            <a:endParaRPr kumimoji="0" lang="en-US" altLang="zh-CN" sz="2400" b="0" dirty="0">
              <a:solidFill>
                <a:srgbClr val="660066"/>
              </a:solidFill>
              <a:latin typeface="+mn-lt"/>
              <a:ea typeface="仿宋" panose="02010609060101010101" pitchFamily="49" charset="-122"/>
            </a:endParaRPr>
          </a:p>
        </p:txBody>
      </p:sp>
      <p:graphicFrame>
        <p:nvGraphicFramePr>
          <p:cNvPr id="106503" name="Object 3">
            <a:extLst>
              <a:ext uri="{FF2B5EF4-FFF2-40B4-BE49-F238E27FC236}">
                <a16:creationId xmlns:a16="http://schemas.microsoft.com/office/drawing/2014/main" id="{5FEC007F-D01D-4415-815D-EEDE0A07C81F}"/>
              </a:ext>
            </a:extLst>
          </p:cNvPr>
          <p:cNvGraphicFramePr>
            <a:graphicFrameLocks noChangeAspect="1"/>
          </p:cNvGraphicFramePr>
          <p:nvPr>
            <p:extLst>
              <p:ext uri="{D42A27DB-BD31-4B8C-83A1-F6EECF244321}">
                <p14:modId xmlns:p14="http://schemas.microsoft.com/office/powerpoint/2010/main" val="811503302"/>
              </p:ext>
            </p:extLst>
          </p:nvPr>
        </p:nvGraphicFramePr>
        <p:xfrm>
          <a:off x="2728913" y="2970213"/>
          <a:ext cx="2058987" cy="1250950"/>
        </p:xfrm>
        <a:graphic>
          <a:graphicData uri="http://schemas.openxmlformats.org/presentationml/2006/ole">
            <mc:AlternateContent xmlns:mc="http://schemas.openxmlformats.org/markup-compatibility/2006">
              <mc:Choice xmlns:v="urn:schemas-microsoft-com:vml" Requires="v">
                <p:oleObj spid="_x0000_s174844" name="公式" r:id="rId4" imgW="1044014" imgH="624787" progId="Equation.3">
                  <p:embed/>
                </p:oleObj>
              </mc:Choice>
              <mc:Fallback>
                <p:oleObj name="公式" r:id="rId4" imgW="1044014" imgH="624787"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8913" y="2970213"/>
                        <a:ext cx="2058987" cy="1250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04" name="Text Box 8">
            <a:extLst>
              <a:ext uri="{FF2B5EF4-FFF2-40B4-BE49-F238E27FC236}">
                <a16:creationId xmlns:a16="http://schemas.microsoft.com/office/drawing/2014/main" id="{E3E75ADF-E4B4-4306-B9BB-D03466DE29D0}"/>
              </a:ext>
            </a:extLst>
          </p:cNvPr>
          <p:cNvSpPr txBox="1">
            <a:spLocks noChangeArrowheads="1"/>
          </p:cNvSpPr>
          <p:nvPr/>
        </p:nvSpPr>
        <p:spPr bwMode="auto">
          <a:xfrm>
            <a:off x="539750" y="4470400"/>
            <a:ext cx="18891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设调制指数</a:t>
            </a:r>
            <a:r>
              <a:rPr kumimoji="0" lang="en-US" altLang="zh-CN" sz="2400">
                <a:solidFill>
                  <a:srgbClr val="660066"/>
                </a:solidFill>
                <a:latin typeface="+mn-lt"/>
                <a:ea typeface="仿宋" panose="02010609060101010101" pitchFamily="49" charset="-122"/>
              </a:rPr>
              <a:t>:</a:t>
            </a:r>
          </a:p>
        </p:txBody>
      </p:sp>
      <p:sp>
        <p:nvSpPr>
          <p:cNvPr id="106505" name="Text Box 9">
            <a:extLst>
              <a:ext uri="{FF2B5EF4-FFF2-40B4-BE49-F238E27FC236}">
                <a16:creationId xmlns:a16="http://schemas.microsoft.com/office/drawing/2014/main" id="{29768818-0258-4816-ACBB-2592DAEFD567}"/>
              </a:ext>
            </a:extLst>
          </p:cNvPr>
          <p:cNvSpPr txBox="1">
            <a:spLocks noChangeArrowheads="1"/>
          </p:cNvSpPr>
          <p:nvPr/>
        </p:nvSpPr>
        <p:spPr bwMode="auto">
          <a:xfrm>
            <a:off x="4389438" y="4470400"/>
            <a:ext cx="558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则</a:t>
            </a:r>
            <a:r>
              <a:rPr kumimoji="0" lang="en-US" altLang="zh-CN" sz="2400">
                <a:solidFill>
                  <a:srgbClr val="660066"/>
                </a:solidFill>
                <a:latin typeface="+mn-lt"/>
                <a:ea typeface="仿宋" panose="02010609060101010101" pitchFamily="49" charset="-122"/>
              </a:rPr>
              <a:t>:</a:t>
            </a:r>
          </a:p>
        </p:txBody>
      </p:sp>
      <mc:AlternateContent xmlns:mc="http://schemas.openxmlformats.org/markup-compatibility/2006">
        <mc:Choice xmlns:a14="http://schemas.microsoft.com/office/drawing/2010/main" Requires="a14">
          <p:sp>
            <p:nvSpPr>
              <p:cNvPr id="106506" name="Object 6">
                <a:extLst>
                  <a:ext uri="{FF2B5EF4-FFF2-40B4-BE49-F238E27FC236}">
                    <a16:creationId xmlns:a16="http://schemas.microsoft.com/office/drawing/2014/main" id="{A0FC8722-673A-40BF-9674-B0C6EA48BF64}"/>
                  </a:ext>
                </a:extLst>
              </p:cNvPr>
              <p:cNvSpPr txBox="1"/>
              <p:nvPr/>
            </p:nvSpPr>
            <p:spPr bwMode="auto">
              <a:xfrm>
                <a:off x="2395538" y="4275138"/>
                <a:ext cx="1911350" cy="893762"/>
              </a:xfrm>
              <a:prstGeom prst="rect">
                <a:avLst/>
              </a:prstGeom>
              <a:solidFill>
                <a:schemeClr val="bg1"/>
              </a:solid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kumimoji="0" lang="en-US" altLang="zh-CN" b="0" i="1" dirty="0">
                              <a:solidFill>
                                <a:srgbClr val="660066"/>
                              </a:solidFill>
                              <a:ea typeface="仿宋" panose="02010609060101010101" pitchFamily="49" charset="-122"/>
                            </a:rPr>
                            <m:t>V</m:t>
                          </m:r>
                          <m:r>
                            <m:rPr>
                              <m:nor/>
                            </m:rPr>
                            <a:rPr kumimoji="0" lang="en-US" altLang="zh-CN" b="0" baseline="-25000" dirty="0">
                              <a:solidFill>
                                <a:srgbClr val="660066"/>
                              </a:solidFill>
                              <a:ea typeface="仿宋" panose="02010609060101010101" pitchFamily="49" charset="-122"/>
                              <a:sym typeface="Symbol" panose="05050102010706020507" pitchFamily="18" charset="2"/>
                            </a:rPr>
                            <m:t></m:t>
                          </m:r>
                        </m:num>
                        <m:den>
                          <m:r>
                            <m:rPr>
                              <m:nor/>
                            </m:rPr>
                            <a:rPr lang="en-US" altLang="zh-CN" i="1" dirty="0">
                              <a:solidFill>
                                <a:srgbClr val="660066"/>
                              </a:solidFill>
                              <a:ea typeface="仿宋" panose="02010609060101010101" pitchFamily="49" charset="-122"/>
                            </a:rPr>
                            <m:t>V</m:t>
                          </m:r>
                          <m:r>
                            <m:rPr>
                              <m:nor/>
                            </m:rPr>
                            <a:rPr lang="en-US" altLang="zh-CN" baseline="-25000" dirty="0">
                              <a:solidFill>
                                <a:srgbClr val="660066"/>
                              </a:solidFill>
                              <a:ea typeface="仿宋" panose="02010609060101010101" pitchFamily="49" charset="-122"/>
                            </a:rPr>
                            <m:t>D</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0</m:t>
                              </m:r>
                            </m:sub>
                          </m:sSub>
                        </m:den>
                      </m:f>
                    </m:oMath>
                  </m:oMathPara>
                </a14:m>
                <a:endParaRPr lang="zh-CN" altLang="en-US" dirty="0"/>
              </a:p>
            </p:txBody>
          </p:sp>
        </mc:Choice>
        <mc:Fallback>
          <p:sp>
            <p:nvSpPr>
              <p:cNvPr id="106506" name="Object 6">
                <a:extLst>
                  <a:ext uri="{FF2B5EF4-FFF2-40B4-BE49-F238E27FC236}">
                    <a16:creationId xmlns:a16="http://schemas.microsoft.com/office/drawing/2014/main" id="{A0FC8722-673A-40BF-9674-B0C6EA48BF64}"/>
                  </a:ext>
                </a:extLst>
              </p:cNvPr>
              <p:cNvSpPr txBox="1">
                <a:spLocks noRot="1" noChangeAspect="1" noMove="1" noResize="1" noEditPoints="1" noAdjustHandles="1" noChangeArrowheads="1" noChangeShapeType="1" noTextEdit="1"/>
              </p:cNvSpPr>
              <p:nvPr/>
            </p:nvSpPr>
            <p:spPr bwMode="auto">
              <a:xfrm>
                <a:off x="2395538" y="4275138"/>
                <a:ext cx="1911350" cy="893762"/>
              </a:xfrm>
              <a:prstGeom prst="rect">
                <a:avLst/>
              </a:prstGeom>
              <a:blipFill>
                <a:blip r:embed="rId6"/>
                <a:stretch>
                  <a:fillRect/>
                </a:stretch>
              </a:blipFill>
              <a:ln>
                <a:noFill/>
              </a:ln>
            </p:spPr>
            <p:txBody>
              <a:bodyPr/>
              <a:lstStyle/>
              <a:p>
                <a:r>
                  <a:rPr lang="zh-CN" altLang="en-US">
                    <a:noFill/>
                  </a:rPr>
                  <a:t> </a:t>
                </a:r>
              </a:p>
            </p:txBody>
          </p:sp>
        </mc:Fallback>
      </mc:AlternateContent>
      <p:graphicFrame>
        <p:nvGraphicFramePr>
          <p:cNvPr id="106507" name="Object 7">
            <a:extLst>
              <a:ext uri="{FF2B5EF4-FFF2-40B4-BE49-F238E27FC236}">
                <a16:creationId xmlns:a16="http://schemas.microsoft.com/office/drawing/2014/main" id="{4D53979A-1D22-4A9B-91F3-C64870A6DE5D}"/>
              </a:ext>
            </a:extLst>
          </p:cNvPr>
          <p:cNvGraphicFramePr>
            <a:graphicFrameLocks noChangeAspect="1"/>
          </p:cNvGraphicFramePr>
          <p:nvPr>
            <p:extLst>
              <p:ext uri="{D42A27DB-BD31-4B8C-83A1-F6EECF244321}">
                <p14:modId xmlns:p14="http://schemas.microsoft.com/office/powerpoint/2010/main" val="1595203598"/>
              </p:ext>
            </p:extLst>
          </p:nvPr>
        </p:nvGraphicFramePr>
        <p:xfrm>
          <a:off x="4975225" y="4273550"/>
          <a:ext cx="2546350" cy="869950"/>
        </p:xfrm>
        <a:graphic>
          <a:graphicData uri="http://schemas.openxmlformats.org/presentationml/2006/ole">
            <mc:AlternateContent xmlns:mc="http://schemas.openxmlformats.org/markup-compatibility/2006">
              <mc:Choice xmlns:v="urn:schemas-microsoft-com:vml" Requires="v">
                <p:oleObj spid="_x0000_s174845" name="公式" r:id="rId7" imgW="1219200" imgH="419047" progId="Equation.3">
                  <p:embed/>
                </p:oleObj>
              </mc:Choice>
              <mc:Fallback>
                <p:oleObj name="公式" r:id="rId7" imgW="1219200" imgH="419047"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5225" y="4273550"/>
                        <a:ext cx="2546350" cy="869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6508" name="Object 10">
            <a:extLst>
              <a:ext uri="{FF2B5EF4-FFF2-40B4-BE49-F238E27FC236}">
                <a16:creationId xmlns:a16="http://schemas.microsoft.com/office/drawing/2014/main" id="{BC7D0B4B-2658-42CC-A429-90C2ED4D63CE}"/>
              </a:ext>
            </a:extLst>
          </p:cNvPr>
          <p:cNvGraphicFramePr>
            <a:graphicFrameLocks noChangeAspect="1"/>
          </p:cNvGraphicFramePr>
          <p:nvPr>
            <p:extLst>
              <p:ext uri="{D42A27DB-BD31-4B8C-83A1-F6EECF244321}">
                <p14:modId xmlns:p14="http://schemas.microsoft.com/office/powerpoint/2010/main" val="3181817915"/>
              </p:ext>
            </p:extLst>
          </p:nvPr>
        </p:nvGraphicFramePr>
        <p:xfrm>
          <a:off x="642938" y="5286375"/>
          <a:ext cx="7451725" cy="1293813"/>
        </p:xfrm>
        <a:graphic>
          <a:graphicData uri="http://schemas.openxmlformats.org/presentationml/2006/ole">
            <mc:AlternateContent xmlns:mc="http://schemas.openxmlformats.org/markup-compatibility/2006">
              <mc:Choice xmlns:v="urn:schemas-microsoft-com:vml" Requires="v">
                <p:oleObj spid="_x0000_s174846" name="公式" r:id="rId9" imgW="3764132" imgH="663098" progId="Equation.3">
                  <p:embed/>
                </p:oleObj>
              </mc:Choice>
              <mc:Fallback>
                <p:oleObj name="公式" r:id="rId9" imgW="3764132" imgH="663098"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938" y="5286375"/>
                        <a:ext cx="7451725" cy="1293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09" name="椭圆 12">
            <a:extLst>
              <a:ext uri="{FF2B5EF4-FFF2-40B4-BE49-F238E27FC236}">
                <a16:creationId xmlns:a16="http://schemas.microsoft.com/office/drawing/2014/main" id="{75014AC6-C980-4E68-AFB4-B334CCBEB7C6}"/>
              </a:ext>
            </a:extLst>
          </p:cNvPr>
          <p:cNvSpPr>
            <a:spLocks noChangeArrowheads="1"/>
          </p:cNvSpPr>
          <p:nvPr/>
        </p:nvSpPr>
        <p:spPr bwMode="auto">
          <a:xfrm>
            <a:off x="6799263" y="1584325"/>
            <a:ext cx="1071562" cy="85725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106510" name="椭圆 13">
            <a:extLst>
              <a:ext uri="{FF2B5EF4-FFF2-40B4-BE49-F238E27FC236}">
                <a16:creationId xmlns:a16="http://schemas.microsoft.com/office/drawing/2014/main" id="{3C1A5B97-B6BC-4911-B7A4-F43D852C9D46}"/>
              </a:ext>
            </a:extLst>
          </p:cNvPr>
          <p:cNvSpPr>
            <a:spLocks noChangeArrowheads="1"/>
          </p:cNvSpPr>
          <p:nvPr/>
        </p:nvSpPr>
        <p:spPr bwMode="auto">
          <a:xfrm>
            <a:off x="3071812" y="4333875"/>
            <a:ext cx="1317626" cy="928688"/>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cxnSp>
        <p:nvCxnSpPr>
          <p:cNvPr id="106511" name="直接箭头连接符 15">
            <a:extLst>
              <a:ext uri="{FF2B5EF4-FFF2-40B4-BE49-F238E27FC236}">
                <a16:creationId xmlns:a16="http://schemas.microsoft.com/office/drawing/2014/main" id="{1CA69226-643F-426A-A42C-E075216C6CE7}"/>
              </a:ext>
            </a:extLst>
          </p:cNvPr>
          <p:cNvCxnSpPr>
            <a:cxnSpLocks noChangeShapeType="1"/>
            <a:stCxn id="106510" idx="7"/>
            <a:endCxn id="106509" idx="3"/>
          </p:cNvCxnSpPr>
          <p:nvPr/>
        </p:nvCxnSpPr>
        <p:spPr bwMode="auto">
          <a:xfrm flipV="1">
            <a:off x="4196476" y="2316034"/>
            <a:ext cx="2759714" cy="2153844"/>
          </a:xfrm>
          <a:prstGeom prst="straightConnector1">
            <a:avLst/>
          </a:prstGeom>
          <a:noFill/>
          <a:ln w="28575" algn="ctr">
            <a:solidFill>
              <a:srgbClr val="660066"/>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107526" name="Object 10">
            <a:extLst>
              <a:ext uri="{FF2B5EF4-FFF2-40B4-BE49-F238E27FC236}">
                <a16:creationId xmlns:a16="http://schemas.microsoft.com/office/drawing/2014/main" id="{95079FAA-F35C-4044-B426-8F865478A10B}"/>
              </a:ext>
            </a:extLst>
          </p:cNvPr>
          <p:cNvGraphicFramePr>
            <a:graphicFrameLocks noChangeAspect="1"/>
          </p:cNvGraphicFramePr>
          <p:nvPr>
            <p:extLst>
              <p:ext uri="{D42A27DB-BD31-4B8C-83A1-F6EECF244321}">
                <p14:modId xmlns:p14="http://schemas.microsoft.com/office/powerpoint/2010/main" val="1628940272"/>
              </p:ext>
            </p:extLst>
          </p:nvPr>
        </p:nvGraphicFramePr>
        <p:xfrm>
          <a:off x="3995936" y="447988"/>
          <a:ext cx="4221162" cy="1387475"/>
        </p:xfrm>
        <a:graphic>
          <a:graphicData uri="http://schemas.openxmlformats.org/presentationml/2006/ole">
            <mc:AlternateContent xmlns:mc="http://schemas.openxmlformats.org/markup-compatibility/2006">
              <mc:Choice xmlns:v="urn:schemas-microsoft-com:vml" Requires="v">
                <p:oleObj spid="_x0000_s190002" name="公式" r:id="rId3" imgW="1981022" imgH="639922" progId="Equation.3">
                  <p:embed/>
                </p:oleObj>
              </mc:Choice>
              <mc:Fallback>
                <p:oleObj name="公式" r:id="rId3" imgW="1981022" imgH="639922"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447988"/>
                        <a:ext cx="4221162" cy="1387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2" name="Rectangle 2">
            <a:extLst>
              <a:ext uri="{FF2B5EF4-FFF2-40B4-BE49-F238E27FC236}">
                <a16:creationId xmlns:a16="http://schemas.microsoft.com/office/drawing/2014/main" id="{FBFC2648-68E2-4375-8204-1B010DDA505C}"/>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5.4.1</a:t>
            </a:r>
            <a:r>
              <a:rPr lang="zh-CN" altLang="en-US" sz="2800" b="1" dirty="0">
                <a:solidFill>
                  <a:srgbClr val="0000FF"/>
                </a:solidFill>
                <a:latin typeface="+mn-lt"/>
                <a:ea typeface="仿宋" panose="02010609060101010101" pitchFamily="49" charset="-122"/>
              </a:rPr>
              <a:t>   直接调频</a:t>
            </a:r>
          </a:p>
        </p:txBody>
      </p:sp>
      <p:sp>
        <p:nvSpPr>
          <p:cNvPr id="107523" name="Rectangle 3">
            <a:extLst>
              <a:ext uri="{FF2B5EF4-FFF2-40B4-BE49-F238E27FC236}">
                <a16:creationId xmlns:a16="http://schemas.microsoft.com/office/drawing/2014/main" id="{9D9F126A-CE56-49C5-A794-2599A001EBAF}"/>
              </a:ext>
            </a:extLst>
          </p:cNvPr>
          <p:cNvSpPr>
            <a:spLocks noChangeArrowheads="1"/>
          </p:cNvSpPr>
          <p:nvPr/>
        </p:nvSpPr>
        <p:spPr bwMode="auto">
          <a:xfrm>
            <a:off x="142875" y="1643377"/>
            <a:ext cx="8858250"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∴调制前、后振荡回路总电容变化量为</a:t>
            </a:r>
          </a:p>
          <a:p>
            <a:pPr>
              <a:buFontTx/>
              <a:buNone/>
            </a:pPr>
            <a:endParaRPr lang="zh-CN" altLang="en-US" sz="2400" dirty="0">
              <a:solidFill>
                <a:srgbClr val="660066"/>
              </a:solidFill>
              <a:latin typeface="+mn-lt"/>
              <a:ea typeface="仿宋" panose="02010609060101010101" pitchFamily="49" charset="-122"/>
            </a:endParaRPr>
          </a:p>
          <a:p>
            <a:pPr>
              <a:buFontTx/>
              <a:buNone/>
            </a:pPr>
            <a:endParaRPr lang="zh-CN" altLang="en-US" sz="2400" dirty="0">
              <a:solidFill>
                <a:srgbClr val="660066"/>
              </a:solidFill>
              <a:latin typeface="+mn-lt"/>
              <a:ea typeface="仿宋" panose="02010609060101010101" pitchFamily="49" charset="-122"/>
            </a:endParaRPr>
          </a:p>
          <a:p>
            <a:pPr>
              <a:buFontTx/>
              <a:buNone/>
            </a:pPr>
            <a:endParaRPr lang="zh-CN" altLang="en-US" sz="2400" dirty="0">
              <a:solidFill>
                <a:srgbClr val="660066"/>
              </a:solidFill>
              <a:latin typeface="+mn-lt"/>
              <a:ea typeface="仿宋" panose="02010609060101010101" pitchFamily="49" charset="-122"/>
            </a:endParaRPr>
          </a:p>
          <a:p>
            <a:pPr>
              <a:buFontTx/>
              <a:buNone/>
            </a:pPr>
            <a:r>
              <a:rPr lang="zh-CN" altLang="en-US" sz="2400" dirty="0">
                <a:solidFill>
                  <a:srgbClr val="660066"/>
                </a:solidFill>
                <a:latin typeface="+mn-lt"/>
                <a:ea typeface="仿宋" panose="02010609060101010101" pitchFamily="49" charset="-122"/>
              </a:rPr>
              <a:t>将</a:t>
            </a:r>
            <a:r>
              <a:rPr lang="en-US" altLang="zh-CN" sz="2400" dirty="0">
                <a:solidFill>
                  <a:srgbClr val="660066"/>
                </a:solidFill>
                <a:latin typeface="+mn-lt"/>
                <a:ea typeface="仿宋" panose="02010609060101010101" pitchFamily="49" charset="-122"/>
              </a:rPr>
              <a:t>1+</a:t>
            </a:r>
            <a:r>
              <a:rPr lang="en-US" altLang="zh-CN" sz="2400" i="1" dirty="0">
                <a:solidFill>
                  <a:srgbClr val="660066"/>
                </a:solidFill>
                <a:latin typeface="+mn-lt"/>
                <a:ea typeface="仿宋" panose="02010609060101010101" pitchFamily="49" charset="-122"/>
              </a:rPr>
              <a:t>m</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cos(</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在 </a:t>
            </a:r>
            <a:r>
              <a:rPr lang="en-US" altLang="zh-CN" sz="2400" i="1" dirty="0">
                <a:solidFill>
                  <a:srgbClr val="660066"/>
                </a:solidFill>
                <a:latin typeface="+mn-lt"/>
                <a:ea typeface="仿宋" panose="02010609060101010101" pitchFamily="49" charset="-122"/>
              </a:rPr>
              <a:t>m</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cos(</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rPr>
              <a:t>)=0</a:t>
            </a:r>
            <a:r>
              <a:rPr lang="zh-CN" altLang="en-US" sz="2400" dirty="0">
                <a:solidFill>
                  <a:srgbClr val="660066"/>
                </a:solidFill>
                <a:latin typeface="+mn-lt"/>
                <a:ea typeface="仿宋" panose="02010609060101010101" pitchFamily="49" charset="-122"/>
              </a:rPr>
              <a:t> 附近进行泰勒级数展开成</a:t>
            </a:r>
            <a:r>
              <a:rPr lang="en-US" altLang="zh-CN" sz="2400" i="1" dirty="0">
                <a:solidFill>
                  <a:srgbClr val="660066"/>
                </a:solidFill>
                <a:latin typeface="+mn-lt"/>
                <a:ea typeface="仿宋" panose="02010609060101010101" pitchFamily="49" charset="-122"/>
              </a:rPr>
              <a:t>m</a:t>
            </a:r>
            <a:r>
              <a:rPr lang="zh-CN" altLang="en-US" sz="2400" dirty="0">
                <a:solidFill>
                  <a:srgbClr val="660066"/>
                </a:solidFill>
                <a:latin typeface="+mn-lt"/>
                <a:ea typeface="仿宋" panose="02010609060101010101" pitchFamily="49" charset="-122"/>
              </a:rPr>
              <a:t>、</a:t>
            </a:r>
            <a:r>
              <a:rPr lang="zh-CN" altLang="en-US" sz="2400" i="1"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 的函数，并忽略高次项：</a:t>
            </a:r>
          </a:p>
          <a:p>
            <a:pPr>
              <a:buFontTx/>
              <a:buNone/>
            </a:pPr>
            <a:endParaRPr lang="zh-CN" altLang="en-US" sz="2400" dirty="0">
              <a:solidFill>
                <a:srgbClr val="660066"/>
              </a:solidFill>
              <a:latin typeface="+mn-lt"/>
              <a:ea typeface="仿宋" panose="02010609060101010101" pitchFamily="49" charset="-122"/>
            </a:endParaRPr>
          </a:p>
          <a:p>
            <a:pPr>
              <a:buFontTx/>
              <a:buNone/>
            </a:pPr>
            <a:endParaRPr lang="zh-CN" altLang="en-US" sz="2400" dirty="0">
              <a:solidFill>
                <a:srgbClr val="660066"/>
              </a:solidFill>
              <a:latin typeface="+mn-lt"/>
              <a:ea typeface="仿宋" panose="02010609060101010101" pitchFamily="49" charset="-122"/>
            </a:endParaRPr>
          </a:p>
        </p:txBody>
      </p:sp>
      <p:graphicFrame>
        <p:nvGraphicFramePr>
          <p:cNvPr id="107524" name="Object 4">
            <a:extLst>
              <a:ext uri="{FF2B5EF4-FFF2-40B4-BE49-F238E27FC236}">
                <a16:creationId xmlns:a16="http://schemas.microsoft.com/office/drawing/2014/main" id="{D266C31B-78EE-4E1D-A495-D400AB06DAAE}"/>
              </a:ext>
            </a:extLst>
          </p:cNvPr>
          <p:cNvGraphicFramePr>
            <a:graphicFrameLocks noChangeAspect="1"/>
          </p:cNvGraphicFramePr>
          <p:nvPr>
            <p:extLst>
              <p:ext uri="{D42A27DB-BD31-4B8C-83A1-F6EECF244321}">
                <p14:modId xmlns:p14="http://schemas.microsoft.com/office/powerpoint/2010/main" val="692287500"/>
              </p:ext>
            </p:extLst>
          </p:nvPr>
        </p:nvGraphicFramePr>
        <p:xfrm>
          <a:off x="1384300" y="2060575"/>
          <a:ext cx="6321425" cy="1411288"/>
        </p:xfrm>
        <a:graphic>
          <a:graphicData uri="http://schemas.openxmlformats.org/presentationml/2006/ole">
            <mc:AlternateContent xmlns:mc="http://schemas.openxmlformats.org/markup-compatibility/2006">
              <mc:Choice xmlns:v="urn:schemas-microsoft-com:vml" Requires="v">
                <p:oleObj spid="_x0000_s190003" name="公式" r:id="rId5" imgW="2933656" imgH="639922" progId="Equation.3">
                  <p:embed/>
                </p:oleObj>
              </mc:Choice>
              <mc:Fallback>
                <p:oleObj name="公式" r:id="rId5" imgW="2933656" imgH="639922"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4300" y="2060575"/>
                        <a:ext cx="6321425" cy="1411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5" name="Object 8">
            <a:extLst>
              <a:ext uri="{FF2B5EF4-FFF2-40B4-BE49-F238E27FC236}">
                <a16:creationId xmlns:a16="http://schemas.microsoft.com/office/drawing/2014/main" id="{8295A505-18B7-4137-AB46-34589D9C629D}"/>
              </a:ext>
            </a:extLst>
          </p:cNvPr>
          <p:cNvGraphicFramePr>
            <a:graphicFrameLocks noChangeAspect="1"/>
          </p:cNvGraphicFramePr>
          <p:nvPr>
            <p:extLst>
              <p:ext uri="{D42A27DB-BD31-4B8C-83A1-F6EECF244321}">
                <p14:modId xmlns:p14="http://schemas.microsoft.com/office/powerpoint/2010/main" val="2882908019"/>
              </p:ext>
            </p:extLst>
          </p:nvPr>
        </p:nvGraphicFramePr>
        <p:xfrm>
          <a:off x="1043608" y="4259577"/>
          <a:ext cx="6611938" cy="1014412"/>
        </p:xfrm>
        <a:graphic>
          <a:graphicData uri="http://schemas.openxmlformats.org/presentationml/2006/ole">
            <mc:AlternateContent xmlns:mc="http://schemas.openxmlformats.org/markup-compatibility/2006">
              <mc:Choice xmlns:v="urn:schemas-microsoft-com:vml" Requires="v">
                <p:oleObj spid="_x0000_s190004" name="公式" r:id="rId7" imgW="2963958" imgH="434182" progId="Equation.3">
                  <p:embed/>
                </p:oleObj>
              </mc:Choice>
              <mc:Fallback>
                <p:oleObj name="公式" r:id="rId7" imgW="2963958" imgH="434182"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4259577"/>
                        <a:ext cx="6611938" cy="1014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7" name="Text Box 11">
            <a:extLst>
              <a:ext uri="{FF2B5EF4-FFF2-40B4-BE49-F238E27FC236}">
                <a16:creationId xmlns:a16="http://schemas.microsoft.com/office/drawing/2014/main" id="{554DD599-AA30-41EC-BBB7-2E67F737A743}"/>
              </a:ext>
            </a:extLst>
          </p:cNvPr>
          <p:cNvSpPr txBox="1">
            <a:spLocks noChangeArrowheads="1"/>
          </p:cNvSpPr>
          <p:nvPr/>
        </p:nvSpPr>
        <p:spPr bwMode="auto">
          <a:xfrm>
            <a:off x="641974" y="616892"/>
            <a:ext cx="3455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调制前振荡回路总电容</a:t>
            </a:r>
            <a:r>
              <a:rPr kumimoji="0" lang="en-US" altLang="zh-CN" sz="2400" dirty="0">
                <a:solidFill>
                  <a:srgbClr val="660066"/>
                </a:solidFill>
                <a:latin typeface="+mn-lt"/>
                <a:ea typeface="仿宋" panose="02010609060101010101" pitchFamily="49" charset="-122"/>
              </a:rPr>
              <a:t>:</a:t>
            </a:r>
          </a:p>
        </p:txBody>
      </p:sp>
      <p:graphicFrame>
        <p:nvGraphicFramePr>
          <p:cNvPr id="107528" name="Object 13">
            <a:extLst>
              <a:ext uri="{FF2B5EF4-FFF2-40B4-BE49-F238E27FC236}">
                <a16:creationId xmlns:a16="http://schemas.microsoft.com/office/drawing/2014/main" id="{01E86095-C6E0-4485-A940-9526CD6E84E2}"/>
              </a:ext>
            </a:extLst>
          </p:cNvPr>
          <p:cNvGraphicFramePr>
            <a:graphicFrameLocks noChangeAspect="1"/>
          </p:cNvGraphicFramePr>
          <p:nvPr>
            <p:extLst>
              <p:ext uri="{D42A27DB-BD31-4B8C-83A1-F6EECF244321}">
                <p14:modId xmlns:p14="http://schemas.microsoft.com/office/powerpoint/2010/main" val="1374355745"/>
              </p:ext>
            </p:extLst>
          </p:nvPr>
        </p:nvGraphicFramePr>
        <p:xfrm>
          <a:off x="1625600" y="5715000"/>
          <a:ext cx="4379913" cy="977900"/>
        </p:xfrm>
        <a:graphic>
          <a:graphicData uri="http://schemas.openxmlformats.org/presentationml/2006/ole">
            <mc:AlternateContent xmlns:mc="http://schemas.openxmlformats.org/markup-compatibility/2006">
              <mc:Choice xmlns:v="urn:schemas-microsoft-com:vml" Requires="v">
                <p:oleObj spid="_x0000_s190005" name="Equation" r:id="rId9" imgW="1973447" imgH="419047" progId="Equation.DSMT4">
                  <p:embed/>
                </p:oleObj>
              </mc:Choice>
              <mc:Fallback>
                <p:oleObj name="Equation" r:id="rId9" imgW="1973447" imgH="419047"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25600" y="5715000"/>
                        <a:ext cx="4379913" cy="977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9" name="Text Box 14">
            <a:extLst>
              <a:ext uri="{FF2B5EF4-FFF2-40B4-BE49-F238E27FC236}">
                <a16:creationId xmlns:a16="http://schemas.microsoft.com/office/drawing/2014/main" id="{D1B6FE40-40D3-4C7F-ACBB-CEB1C1001240}"/>
              </a:ext>
            </a:extLst>
          </p:cNvPr>
          <p:cNvSpPr txBox="1">
            <a:spLocks noChangeArrowheads="1"/>
          </p:cNvSpPr>
          <p:nvPr/>
        </p:nvSpPr>
        <p:spPr bwMode="auto">
          <a:xfrm>
            <a:off x="0" y="5316851"/>
            <a:ext cx="6588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在满足一定的条件下</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108546" name="Object 4">
            <a:extLst>
              <a:ext uri="{FF2B5EF4-FFF2-40B4-BE49-F238E27FC236}">
                <a16:creationId xmlns:a16="http://schemas.microsoft.com/office/drawing/2014/main" id="{0FF6EFF3-0F36-4AAC-B7A2-1FCD53BD0AB1}"/>
              </a:ext>
            </a:extLst>
          </p:cNvPr>
          <p:cNvGraphicFramePr>
            <a:graphicFrameLocks noChangeAspect="1"/>
          </p:cNvGraphicFramePr>
          <p:nvPr>
            <p:extLst>
              <p:ext uri="{D42A27DB-BD31-4B8C-83A1-F6EECF244321}">
                <p14:modId xmlns:p14="http://schemas.microsoft.com/office/powerpoint/2010/main" val="2115501870"/>
              </p:ext>
            </p:extLst>
          </p:nvPr>
        </p:nvGraphicFramePr>
        <p:xfrm>
          <a:off x="214313" y="3500438"/>
          <a:ext cx="8809037" cy="3016250"/>
        </p:xfrm>
        <a:graphic>
          <a:graphicData uri="http://schemas.openxmlformats.org/presentationml/2006/ole">
            <mc:AlternateContent xmlns:mc="http://schemas.openxmlformats.org/markup-compatibility/2006">
              <mc:Choice xmlns:v="urn:schemas-microsoft-com:vml" Requires="v">
                <p:oleObj spid="_x0000_s191028" name="Equation" r:id="rId3" imgW="4053899" imgH="1371600" progId="Equation.DSMT4">
                  <p:embed/>
                </p:oleObj>
              </mc:Choice>
              <mc:Fallback>
                <p:oleObj name="Equation" r:id="rId3" imgW="4053899" imgH="1371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3500438"/>
                        <a:ext cx="8809037" cy="3016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47" name="Rectangle 2">
            <a:extLst>
              <a:ext uri="{FF2B5EF4-FFF2-40B4-BE49-F238E27FC236}">
                <a16:creationId xmlns:a16="http://schemas.microsoft.com/office/drawing/2014/main" id="{D3CC76B6-66F3-4B80-A2B9-7A7FBDF4CD90}"/>
              </a:ext>
            </a:extLst>
          </p:cNvPr>
          <p:cNvSpPr>
            <a:spLocks noGrp="1" noChangeArrowheads="1"/>
          </p:cNvSpPr>
          <p:nvPr>
            <p:ph type="title" idx="4294967295"/>
          </p:nvPr>
        </p:nvSpPr>
        <p:spPr>
          <a:xfrm>
            <a:off x="228600" y="228600"/>
            <a:ext cx="7415213" cy="381000"/>
          </a:xfrm>
        </p:spPr>
        <p:txBody>
          <a:bodyPr/>
          <a:lstStyle/>
          <a:p>
            <a:pPr algn="l" eaLnBrk="1" hangingPunct="1"/>
            <a:r>
              <a:rPr lang="en-US" altLang="zh-CN" sz="2800" b="1" dirty="0">
                <a:solidFill>
                  <a:srgbClr val="0000FF"/>
                </a:solidFill>
                <a:latin typeface="+mn-lt"/>
                <a:ea typeface="仿宋" panose="02010609060101010101" pitchFamily="49" charset="-122"/>
              </a:rPr>
              <a:t>5.4.1</a:t>
            </a:r>
            <a:r>
              <a:rPr lang="zh-CN" altLang="en-US" sz="2800" b="1" dirty="0">
                <a:solidFill>
                  <a:srgbClr val="0000FF"/>
                </a:solidFill>
                <a:latin typeface="+mn-lt"/>
                <a:ea typeface="仿宋" panose="02010609060101010101" pitchFamily="49" charset="-122"/>
              </a:rPr>
              <a:t>   直接调频</a:t>
            </a:r>
          </a:p>
        </p:txBody>
      </p:sp>
      <p:sp>
        <p:nvSpPr>
          <p:cNvPr id="108548" name="Text Box 5">
            <a:extLst>
              <a:ext uri="{FF2B5EF4-FFF2-40B4-BE49-F238E27FC236}">
                <a16:creationId xmlns:a16="http://schemas.microsoft.com/office/drawing/2014/main" id="{089B4262-6FB1-411F-A545-89A298E6DF88}"/>
              </a:ext>
            </a:extLst>
          </p:cNvPr>
          <p:cNvSpPr txBox="1">
            <a:spLocks noChangeArrowheads="1"/>
          </p:cNvSpPr>
          <p:nvPr/>
        </p:nvSpPr>
        <p:spPr bwMode="auto">
          <a:xfrm>
            <a:off x="642938" y="2928938"/>
            <a:ext cx="7643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i="1" dirty="0">
                <a:solidFill>
                  <a:srgbClr val="660066"/>
                </a:solidFill>
                <a:latin typeface="+mn-lt"/>
                <a:ea typeface="仿宋" panose="02010609060101010101" pitchFamily="49" charset="-122"/>
              </a:rPr>
              <a:t>f</a:t>
            </a:r>
            <a:r>
              <a:rPr kumimoji="0" lang="en-US" altLang="zh-CN" sz="2400" baseline="-25000" dirty="0">
                <a:solidFill>
                  <a:srgbClr val="660066"/>
                </a:solidFill>
                <a:latin typeface="+mn-lt"/>
                <a:ea typeface="仿宋" panose="02010609060101010101" pitchFamily="49" charset="-122"/>
              </a:rPr>
              <a:t>0</a:t>
            </a:r>
            <a:r>
              <a:rPr kumimoji="0" lang="zh-CN" altLang="en-US" sz="2400" dirty="0">
                <a:solidFill>
                  <a:srgbClr val="660066"/>
                </a:solidFill>
                <a:latin typeface="+mn-lt"/>
                <a:ea typeface="仿宋" panose="02010609060101010101" pitchFamily="49" charset="-122"/>
              </a:rPr>
              <a:t>为调制前载波频率；</a:t>
            </a:r>
            <a:r>
              <a:rPr kumimoji="0" lang="en-US" altLang="zh-CN" sz="2400" i="1" dirty="0">
                <a:solidFill>
                  <a:srgbClr val="660066"/>
                </a:solidFill>
                <a:latin typeface="+mn-lt"/>
                <a:ea typeface="仿宋" panose="02010609060101010101" pitchFamily="49" charset="-122"/>
              </a:rPr>
              <a:t>C</a:t>
            </a:r>
            <a:r>
              <a:rPr kumimoji="0" lang="zh-CN" altLang="en-US" sz="2400" dirty="0">
                <a:solidFill>
                  <a:srgbClr val="660066"/>
                </a:solidFill>
                <a:latin typeface="+mn-lt"/>
                <a:ea typeface="仿宋" panose="02010609060101010101" pitchFamily="49" charset="-122"/>
              </a:rPr>
              <a:t>为调制前回路总电容。</a:t>
            </a:r>
          </a:p>
        </p:txBody>
      </p:sp>
      <p:graphicFrame>
        <p:nvGraphicFramePr>
          <p:cNvPr id="108549" name="Object 7">
            <a:extLst>
              <a:ext uri="{FF2B5EF4-FFF2-40B4-BE49-F238E27FC236}">
                <a16:creationId xmlns:a16="http://schemas.microsoft.com/office/drawing/2014/main" id="{D7560C57-43E3-412E-BE5C-960BAC0E1915}"/>
              </a:ext>
            </a:extLst>
          </p:cNvPr>
          <p:cNvGraphicFramePr>
            <a:graphicFrameLocks noChangeAspect="1"/>
          </p:cNvGraphicFramePr>
          <p:nvPr>
            <p:extLst>
              <p:ext uri="{D42A27DB-BD31-4B8C-83A1-F6EECF244321}">
                <p14:modId xmlns:p14="http://schemas.microsoft.com/office/powerpoint/2010/main" val="2781565321"/>
              </p:ext>
            </p:extLst>
          </p:nvPr>
        </p:nvGraphicFramePr>
        <p:xfrm>
          <a:off x="4860032" y="609600"/>
          <a:ext cx="2833687" cy="915987"/>
        </p:xfrm>
        <a:graphic>
          <a:graphicData uri="http://schemas.openxmlformats.org/presentationml/2006/ole">
            <mc:AlternateContent xmlns:mc="http://schemas.openxmlformats.org/markup-compatibility/2006">
              <mc:Choice xmlns:v="urn:schemas-microsoft-com:vml" Requires="v">
                <p:oleObj spid="_x0000_s191029" name="公式" r:id="rId5" imgW="1310581" imgH="411480" progId="Equation.3">
                  <p:embed/>
                </p:oleObj>
              </mc:Choice>
              <mc:Fallback>
                <p:oleObj name="公式" r:id="rId5" imgW="1310581" imgH="41148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609600"/>
                        <a:ext cx="2833687" cy="915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0" name="Object 8">
            <a:extLst>
              <a:ext uri="{FF2B5EF4-FFF2-40B4-BE49-F238E27FC236}">
                <a16:creationId xmlns:a16="http://schemas.microsoft.com/office/drawing/2014/main" id="{8A63E701-368D-49D4-8E42-124E9B8E5B1E}"/>
              </a:ext>
            </a:extLst>
          </p:cNvPr>
          <p:cNvGraphicFramePr>
            <a:graphicFrameLocks noChangeAspect="1"/>
          </p:cNvGraphicFramePr>
          <p:nvPr>
            <p:extLst>
              <p:ext uri="{D42A27DB-BD31-4B8C-83A1-F6EECF244321}">
                <p14:modId xmlns:p14="http://schemas.microsoft.com/office/powerpoint/2010/main" val="521123422"/>
              </p:ext>
            </p:extLst>
          </p:nvPr>
        </p:nvGraphicFramePr>
        <p:xfrm>
          <a:off x="1643063" y="2000250"/>
          <a:ext cx="1806575" cy="876300"/>
        </p:xfrm>
        <a:graphic>
          <a:graphicData uri="http://schemas.openxmlformats.org/presentationml/2006/ole">
            <mc:AlternateContent xmlns:mc="http://schemas.openxmlformats.org/markup-compatibility/2006">
              <mc:Choice xmlns:v="urn:schemas-microsoft-com:vml" Requires="v">
                <p:oleObj spid="_x0000_s191030" name="公式" r:id="rId7" imgW="868828" imgH="411480" progId="Equation.3">
                  <p:embed/>
                </p:oleObj>
              </mc:Choice>
              <mc:Fallback>
                <p:oleObj name="公式" r:id="rId7" imgW="868828" imgH="4114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3063" y="2000250"/>
                        <a:ext cx="1806575" cy="876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51" name="Text Box 10">
            <a:extLst>
              <a:ext uri="{FF2B5EF4-FFF2-40B4-BE49-F238E27FC236}">
                <a16:creationId xmlns:a16="http://schemas.microsoft.com/office/drawing/2014/main" id="{17A43125-113C-4752-B4B2-F6D94F3EB5F9}"/>
              </a:ext>
            </a:extLst>
          </p:cNvPr>
          <p:cNvSpPr txBox="1">
            <a:spLocks noChangeArrowheads="1"/>
          </p:cNvSpPr>
          <p:nvPr/>
        </p:nvSpPr>
        <p:spPr bwMode="auto">
          <a:xfrm>
            <a:off x="142875" y="720725"/>
            <a:ext cx="568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dirty="0">
                <a:solidFill>
                  <a:srgbClr val="660066"/>
                </a:solidFill>
                <a:latin typeface="+mn-lt"/>
                <a:ea typeface="仿宋" panose="02010609060101010101" pitchFamily="49" charset="-122"/>
              </a:rPr>
              <a:t>由振荡器一章，已知频率稳定度：</a:t>
            </a:r>
            <a:endParaRPr kumimoji="0" lang="zh-CN" altLang="en-US" sz="2400" b="0" dirty="0">
              <a:solidFill>
                <a:srgbClr val="660066"/>
              </a:solidFill>
              <a:latin typeface="+mn-lt"/>
              <a:ea typeface="仿宋" panose="02010609060101010101" pitchFamily="49" charset="-122"/>
            </a:endParaRPr>
          </a:p>
        </p:txBody>
      </p:sp>
      <p:sp>
        <p:nvSpPr>
          <p:cNvPr id="108552" name="Text Box 11">
            <a:extLst>
              <a:ext uri="{FF2B5EF4-FFF2-40B4-BE49-F238E27FC236}">
                <a16:creationId xmlns:a16="http://schemas.microsoft.com/office/drawing/2014/main" id="{B2703A08-EC20-48E0-A02F-7BF877BDA4F9}"/>
              </a:ext>
            </a:extLst>
          </p:cNvPr>
          <p:cNvSpPr txBox="1">
            <a:spLocks noChangeArrowheads="1"/>
          </p:cNvSpPr>
          <p:nvPr/>
        </p:nvSpPr>
        <p:spPr bwMode="auto">
          <a:xfrm>
            <a:off x="611188" y="1439863"/>
            <a:ext cx="488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若电感是稳定的，即：</a:t>
            </a:r>
            <a:r>
              <a:rPr kumimoji="0" lang="zh-CN" altLang="en-US"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L</a:t>
            </a:r>
            <a:r>
              <a:rPr kumimoji="0" lang="en-US" altLang="zh-CN" sz="2400" dirty="0">
                <a:solidFill>
                  <a:srgbClr val="660066"/>
                </a:solidFill>
                <a:latin typeface="+mn-lt"/>
                <a:ea typeface="仿宋" panose="02010609060101010101" pitchFamily="49" charset="-122"/>
                <a:sym typeface="Symbol" panose="05050102010706020507" pitchFamily="18" charset="2"/>
              </a:rPr>
              <a:t>= 0</a:t>
            </a:r>
            <a:endParaRPr kumimoji="0" lang="zh-CN" altLang="en-US" sz="2400" dirty="0">
              <a:solidFill>
                <a:srgbClr val="660066"/>
              </a:solidFill>
              <a:latin typeface="+mn-lt"/>
              <a:ea typeface="仿宋" panose="02010609060101010101" pitchFamily="49" charset="-122"/>
            </a:endParaRPr>
          </a:p>
        </p:txBody>
      </p:sp>
      <p:graphicFrame>
        <p:nvGraphicFramePr>
          <p:cNvPr id="108553" name="Object 12">
            <a:extLst>
              <a:ext uri="{FF2B5EF4-FFF2-40B4-BE49-F238E27FC236}">
                <a16:creationId xmlns:a16="http://schemas.microsoft.com/office/drawing/2014/main" id="{6BCE2A7A-38BA-40E8-997E-8FC949A30CB5}"/>
              </a:ext>
            </a:extLst>
          </p:cNvPr>
          <p:cNvGraphicFramePr>
            <a:graphicFrameLocks noChangeAspect="1"/>
          </p:cNvGraphicFramePr>
          <p:nvPr>
            <p:extLst>
              <p:ext uri="{D42A27DB-BD31-4B8C-83A1-F6EECF244321}">
                <p14:modId xmlns:p14="http://schemas.microsoft.com/office/powerpoint/2010/main" val="3653714271"/>
              </p:ext>
            </p:extLst>
          </p:nvPr>
        </p:nvGraphicFramePr>
        <p:xfrm>
          <a:off x="4800600" y="2036763"/>
          <a:ext cx="1847850" cy="850900"/>
        </p:xfrm>
        <a:graphic>
          <a:graphicData uri="http://schemas.openxmlformats.org/presentationml/2006/ole">
            <mc:AlternateContent xmlns:mc="http://schemas.openxmlformats.org/markup-compatibility/2006">
              <mc:Choice xmlns:v="urn:schemas-microsoft-com:vml" Requires="v">
                <p:oleObj spid="_x0000_s191031" name="公式" r:id="rId9" imgW="977476" imgH="444307" progId="Equation.3">
                  <p:embed/>
                </p:oleObj>
              </mc:Choice>
              <mc:Fallback>
                <p:oleObj name="公式" r:id="rId9" imgW="977476" imgH="444307"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2036763"/>
                        <a:ext cx="1847850" cy="850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54" name="Text Box 13">
            <a:extLst>
              <a:ext uri="{FF2B5EF4-FFF2-40B4-BE49-F238E27FC236}">
                <a16:creationId xmlns:a16="http://schemas.microsoft.com/office/drawing/2014/main" id="{64A6A21C-6452-48D6-98EB-1501B1C4B179}"/>
              </a:ext>
            </a:extLst>
          </p:cNvPr>
          <p:cNvSpPr txBox="1">
            <a:spLocks noChangeArrowheads="1"/>
          </p:cNvSpPr>
          <p:nvPr/>
        </p:nvSpPr>
        <p:spPr bwMode="auto">
          <a:xfrm>
            <a:off x="969963" y="2251075"/>
            <a:ext cx="865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则：</a:t>
            </a:r>
          </a:p>
        </p:txBody>
      </p:sp>
      <p:sp>
        <p:nvSpPr>
          <p:cNvPr id="108555" name="Text Box 14">
            <a:extLst>
              <a:ext uri="{FF2B5EF4-FFF2-40B4-BE49-F238E27FC236}">
                <a16:creationId xmlns:a16="http://schemas.microsoft.com/office/drawing/2014/main" id="{A0825FC2-6F12-4D0F-BE06-D1CB2CB3532D}"/>
              </a:ext>
            </a:extLst>
          </p:cNvPr>
          <p:cNvSpPr txBox="1">
            <a:spLocks noChangeArrowheads="1"/>
          </p:cNvSpPr>
          <p:nvPr/>
        </p:nvSpPr>
        <p:spPr bwMode="auto">
          <a:xfrm>
            <a:off x="3922713" y="2232025"/>
            <a:ext cx="1154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得到：</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A678F6DD-3F60-4FCF-A62F-8128C88A58FC}"/>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5.4.1</a:t>
            </a:r>
            <a:r>
              <a:rPr lang="zh-CN" altLang="en-US" sz="2800" b="1" dirty="0">
                <a:solidFill>
                  <a:srgbClr val="0000FF"/>
                </a:solidFill>
                <a:latin typeface="+mn-lt"/>
                <a:ea typeface="仿宋" panose="02010609060101010101" pitchFamily="49" charset="-122"/>
              </a:rPr>
              <a:t>   直接调频</a:t>
            </a:r>
          </a:p>
        </p:txBody>
      </p:sp>
      <p:sp>
        <p:nvSpPr>
          <p:cNvPr id="95237" name="Rectangle 3">
            <a:extLst>
              <a:ext uri="{FF2B5EF4-FFF2-40B4-BE49-F238E27FC236}">
                <a16:creationId xmlns:a16="http://schemas.microsoft.com/office/drawing/2014/main" id="{B4E82816-FC49-410F-8CF6-234D4AEB6A70}"/>
              </a:ext>
            </a:extLst>
          </p:cNvPr>
          <p:cNvSpPr>
            <a:spLocks noChangeArrowheads="1"/>
          </p:cNvSpPr>
          <p:nvPr/>
        </p:nvSpPr>
        <p:spPr bwMode="auto">
          <a:xfrm>
            <a:off x="0" y="539749"/>
            <a:ext cx="8786813" cy="3080589"/>
          </a:xfrm>
          <a:prstGeom prst="rect">
            <a:avLst/>
          </a:prstGeom>
          <a:noFill/>
          <a:ln w="9525">
            <a:noFill/>
            <a:miter lim="800000"/>
            <a:headEnd/>
            <a:tailEnd/>
          </a:ln>
        </p:spPr>
        <p:txBody>
          <a:bodyPr/>
          <a:lstStyle/>
          <a:p>
            <a:pPr marL="609600" indent="-609600">
              <a:spcBef>
                <a:spcPct val="20000"/>
              </a:spcBef>
              <a:defRPr/>
            </a:pPr>
            <a:r>
              <a:rPr lang="zh-CN" altLang="en-US" sz="2400" dirty="0">
                <a:solidFill>
                  <a:srgbClr val="660066"/>
                </a:solidFill>
                <a:latin typeface="+mn-lt"/>
                <a:ea typeface="仿宋" panose="02010609060101010101" pitchFamily="49" charset="-122"/>
              </a:rPr>
              <a:t>可见： </a:t>
            </a:r>
            <a:r>
              <a:rPr lang="zh-CN" altLang="en-US" sz="2000" dirty="0">
                <a:solidFill>
                  <a:srgbClr val="660066"/>
                </a:solidFill>
                <a:latin typeface="+mn-lt"/>
                <a:ea typeface="仿宋" panose="02010609060101010101" pitchFamily="49" charset="-122"/>
              </a:rPr>
              <a:t>①  </a:t>
            </a:r>
            <a:r>
              <a:rPr lang="zh-CN" altLang="en-US"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sym typeface="Symbol" pitchFamily="18" charset="2"/>
              </a:rPr>
              <a:t>f</a:t>
            </a:r>
            <a:r>
              <a:rPr lang="en-US" altLang="zh-CN" sz="2000" baseline="-25000" dirty="0">
                <a:solidFill>
                  <a:srgbClr val="660066"/>
                </a:solidFill>
                <a:latin typeface="+mn-lt"/>
                <a:ea typeface="仿宋" panose="02010609060101010101" pitchFamily="49" charset="-122"/>
                <a:sym typeface="Symbol" pitchFamily="18" charset="2"/>
              </a:rPr>
              <a:t>1</a:t>
            </a:r>
            <a:r>
              <a:rPr lang="zh-CN" altLang="en-US" sz="2000" dirty="0">
                <a:solidFill>
                  <a:srgbClr val="660066"/>
                </a:solidFill>
                <a:latin typeface="+mn-lt"/>
                <a:ea typeface="仿宋" panose="02010609060101010101" pitchFamily="49" charset="-122"/>
              </a:rPr>
              <a:t>是由调制信号产生的最大频偏，越大越好；</a:t>
            </a:r>
          </a:p>
          <a:p>
            <a:pPr marL="450850" indent="-450850">
              <a:spcBef>
                <a:spcPct val="20000"/>
              </a:spcBef>
              <a:defRPr/>
            </a:pPr>
            <a:r>
              <a:rPr lang="zh-CN" altLang="en-US" sz="2000" dirty="0">
                <a:solidFill>
                  <a:srgbClr val="660066"/>
                </a:solidFill>
                <a:latin typeface="+mn-lt"/>
                <a:ea typeface="仿宋" panose="02010609060101010101" pitchFamily="49" charset="-122"/>
                <a:sym typeface="Symbol" pitchFamily="18" charset="2"/>
              </a:rPr>
              <a:t>                ② </a:t>
            </a:r>
            <a:r>
              <a:rPr lang="en-US" altLang="zh-CN" sz="2000" i="1" dirty="0">
                <a:solidFill>
                  <a:srgbClr val="660066"/>
                </a:solidFill>
                <a:latin typeface="+mn-lt"/>
                <a:ea typeface="仿宋" panose="02010609060101010101" pitchFamily="49" charset="-122"/>
                <a:sym typeface="Symbol" pitchFamily="18" charset="2"/>
              </a:rPr>
              <a:t>f</a:t>
            </a:r>
            <a:r>
              <a:rPr lang="en-US" altLang="zh-CN" sz="2000" baseline="-25000" dirty="0">
                <a:solidFill>
                  <a:srgbClr val="660066"/>
                </a:solidFill>
                <a:latin typeface="+mn-lt"/>
                <a:ea typeface="仿宋" panose="02010609060101010101" pitchFamily="49" charset="-122"/>
                <a:sym typeface="Symbol" pitchFamily="18" charset="2"/>
              </a:rPr>
              <a:t>2</a:t>
            </a:r>
            <a:r>
              <a:rPr lang="zh-CN" altLang="en-US" sz="2000" dirty="0">
                <a:solidFill>
                  <a:srgbClr val="660066"/>
                </a:solidFill>
                <a:latin typeface="+mn-lt"/>
                <a:ea typeface="仿宋" panose="02010609060101010101" pitchFamily="49" charset="-122"/>
              </a:rPr>
              <a:t>是由调制信号二次谐波产生的最大频偏，越小越好；</a:t>
            </a:r>
          </a:p>
          <a:p>
            <a:pPr marL="450850" indent="-450850">
              <a:spcBef>
                <a:spcPct val="20000"/>
              </a:spcBef>
              <a:defRPr/>
            </a:pPr>
            <a:r>
              <a:rPr lang="zh-CN" altLang="en-US" sz="2000" dirty="0">
                <a:solidFill>
                  <a:srgbClr val="660066"/>
                </a:solidFill>
                <a:latin typeface="+mn-lt"/>
                <a:ea typeface="仿宋" panose="02010609060101010101" pitchFamily="49" charset="-122"/>
                <a:sym typeface="Symbol" pitchFamily="18" charset="2"/>
              </a:rPr>
              <a:t>        ③ </a:t>
            </a:r>
            <a:r>
              <a:rPr lang="en-US" altLang="zh-CN" sz="2000" i="1" dirty="0">
                <a:solidFill>
                  <a:srgbClr val="660066"/>
                </a:solidFill>
                <a:latin typeface="+mn-lt"/>
                <a:ea typeface="仿宋" panose="02010609060101010101" pitchFamily="49" charset="-122"/>
                <a:sym typeface="Symbol" pitchFamily="18" charset="2"/>
              </a:rPr>
              <a:t>f</a:t>
            </a:r>
            <a:r>
              <a:rPr lang="en-US" altLang="zh-CN" sz="2000" baseline="-25000" dirty="0">
                <a:solidFill>
                  <a:srgbClr val="660066"/>
                </a:solidFill>
                <a:latin typeface="+mn-lt"/>
                <a:ea typeface="仿宋" panose="02010609060101010101" pitchFamily="49" charset="-122"/>
                <a:sym typeface="Symbol" pitchFamily="18" charset="2"/>
              </a:rPr>
              <a:t>3</a:t>
            </a:r>
            <a:r>
              <a:rPr lang="zh-CN" altLang="en-US" sz="2000" dirty="0">
                <a:solidFill>
                  <a:srgbClr val="660066"/>
                </a:solidFill>
                <a:latin typeface="+mn-lt"/>
                <a:ea typeface="仿宋" panose="02010609060101010101" pitchFamily="49" charset="-122"/>
              </a:rPr>
              <a:t>是由调制信号三次谐波产生的最大频偏，越小越好；</a:t>
            </a:r>
          </a:p>
          <a:p>
            <a:pPr marL="450850" indent="-450850">
              <a:spcBef>
                <a:spcPct val="20000"/>
              </a:spcBef>
              <a:defRPr/>
            </a:pPr>
            <a:r>
              <a:rPr lang="zh-CN" altLang="en-US" sz="2000" dirty="0">
                <a:solidFill>
                  <a:srgbClr val="660066"/>
                </a:solidFill>
                <a:latin typeface="+mn-lt"/>
                <a:ea typeface="仿宋" panose="02010609060101010101" pitchFamily="49" charset="-122"/>
                <a:sym typeface="Symbol" pitchFamily="18" charset="2"/>
              </a:rPr>
              <a:t>        ④ </a:t>
            </a:r>
            <a:r>
              <a:rPr lang="en-US" altLang="zh-CN" sz="2000" i="1" dirty="0">
                <a:solidFill>
                  <a:srgbClr val="660066"/>
                </a:solidFill>
                <a:latin typeface="+mn-lt"/>
                <a:ea typeface="仿宋" panose="02010609060101010101" pitchFamily="49" charset="-122"/>
                <a:sym typeface="Symbol" pitchFamily="18" charset="2"/>
              </a:rPr>
              <a:t>f</a:t>
            </a:r>
            <a:r>
              <a:rPr lang="en-US" altLang="zh-CN" sz="2000" baseline="-25000" dirty="0">
                <a:solidFill>
                  <a:srgbClr val="660066"/>
                </a:solidFill>
                <a:latin typeface="+mn-lt"/>
                <a:ea typeface="仿宋" panose="02010609060101010101" pitchFamily="49" charset="-122"/>
                <a:sym typeface="Symbol" pitchFamily="18" charset="2"/>
              </a:rPr>
              <a:t>2</a:t>
            </a:r>
            <a:r>
              <a:rPr lang="zh-CN" altLang="en-US" sz="2000" dirty="0">
                <a:solidFill>
                  <a:srgbClr val="660066"/>
                </a:solidFill>
                <a:latin typeface="+mn-lt"/>
                <a:ea typeface="仿宋" panose="02010609060101010101" pitchFamily="49" charset="-122"/>
              </a:rPr>
              <a:t> 和</a:t>
            </a:r>
            <a:r>
              <a:rPr lang="zh-CN" altLang="en-US"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sym typeface="Symbol" pitchFamily="18" charset="2"/>
              </a:rPr>
              <a:t>f</a:t>
            </a:r>
            <a:r>
              <a:rPr lang="en-US" altLang="zh-CN" sz="2000" baseline="-25000" dirty="0">
                <a:solidFill>
                  <a:srgbClr val="660066"/>
                </a:solidFill>
                <a:latin typeface="+mn-lt"/>
                <a:ea typeface="仿宋" panose="02010609060101010101" pitchFamily="49" charset="-122"/>
                <a:sym typeface="Symbol" pitchFamily="18" charset="2"/>
              </a:rPr>
              <a:t>3</a:t>
            </a:r>
            <a:r>
              <a:rPr lang="zh-CN" altLang="en-US" sz="2000" dirty="0">
                <a:solidFill>
                  <a:srgbClr val="660066"/>
                </a:solidFill>
                <a:latin typeface="+mn-lt"/>
                <a:ea typeface="仿宋" panose="02010609060101010101" pitchFamily="49" charset="-122"/>
              </a:rPr>
              <a:t> 是非线性失真</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所以</a:t>
            </a:r>
            <a:r>
              <a:rPr lang="zh-CN" altLang="en-US"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sym typeface="Symbol" pitchFamily="18" charset="2"/>
              </a:rPr>
              <a:t>f</a:t>
            </a:r>
            <a:r>
              <a:rPr lang="en-US" altLang="zh-CN" sz="2000" baseline="-25000" dirty="0">
                <a:solidFill>
                  <a:srgbClr val="660066"/>
                </a:solidFill>
                <a:latin typeface="+mn-lt"/>
                <a:ea typeface="仿宋" panose="02010609060101010101" pitchFamily="49" charset="-122"/>
                <a:sym typeface="Symbol" pitchFamily="18" charset="2"/>
              </a:rPr>
              <a:t>2</a:t>
            </a:r>
            <a:r>
              <a:rPr lang="zh-CN" altLang="en-US" sz="2000" dirty="0">
                <a:solidFill>
                  <a:srgbClr val="660066"/>
                </a:solidFill>
                <a:latin typeface="+mn-lt"/>
                <a:ea typeface="仿宋" panose="02010609060101010101" pitchFamily="49" charset="-122"/>
              </a:rPr>
              <a:t> 和</a:t>
            </a:r>
            <a:r>
              <a:rPr lang="zh-CN" altLang="en-US"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sym typeface="Symbol" pitchFamily="18" charset="2"/>
              </a:rPr>
              <a:t>f</a:t>
            </a:r>
            <a:r>
              <a:rPr lang="en-US" altLang="zh-CN" sz="2000" baseline="-25000" dirty="0">
                <a:solidFill>
                  <a:srgbClr val="660066"/>
                </a:solidFill>
                <a:latin typeface="+mn-lt"/>
                <a:ea typeface="仿宋" panose="02010609060101010101" pitchFamily="49" charset="-122"/>
                <a:sym typeface="Symbol" pitchFamily="18" charset="2"/>
              </a:rPr>
              <a:t>3</a:t>
            </a:r>
            <a:r>
              <a:rPr lang="zh-CN" altLang="en-US" sz="2000" dirty="0">
                <a:solidFill>
                  <a:srgbClr val="660066"/>
                </a:solidFill>
                <a:latin typeface="+mn-lt"/>
                <a:ea typeface="仿宋" panose="02010609060101010101" pitchFamily="49" charset="-122"/>
              </a:rPr>
              <a:t>决定非线性失真的大小。</a:t>
            </a:r>
          </a:p>
          <a:p>
            <a:pPr marL="609600" indent="-609600">
              <a:spcBef>
                <a:spcPct val="20000"/>
              </a:spcBef>
              <a:defRPr/>
            </a:pPr>
            <a:endParaRPr lang="en-US" altLang="zh-CN" sz="800" dirty="0">
              <a:solidFill>
                <a:srgbClr val="660066"/>
              </a:solidFill>
              <a:latin typeface="+mn-lt"/>
              <a:ea typeface="仿宋" panose="02010609060101010101" pitchFamily="49" charset="-122"/>
            </a:endParaRPr>
          </a:p>
          <a:p>
            <a:pPr marL="609600" indent="-609600">
              <a:spcBef>
                <a:spcPct val="20000"/>
              </a:spcBef>
              <a:defRPr/>
            </a:pPr>
            <a:r>
              <a:rPr lang="zh-CN" altLang="en-US" sz="2000" dirty="0">
                <a:solidFill>
                  <a:srgbClr val="660066"/>
                </a:solidFill>
                <a:latin typeface="+mn-lt"/>
                <a:ea typeface="仿宋" panose="02010609060101010101" pitchFamily="49" charset="-122"/>
              </a:rPr>
              <a:t>二次谐波产生的非线性失真系数：</a:t>
            </a:r>
          </a:p>
          <a:p>
            <a:pPr marL="609600" indent="-609600">
              <a:spcBef>
                <a:spcPct val="20000"/>
              </a:spcBef>
              <a:defRPr/>
            </a:pPr>
            <a:endParaRPr lang="zh-CN" altLang="en-US" sz="2000" dirty="0">
              <a:solidFill>
                <a:srgbClr val="660066"/>
              </a:solidFill>
              <a:latin typeface="+mn-lt"/>
              <a:ea typeface="仿宋" panose="02010609060101010101" pitchFamily="49" charset="-122"/>
            </a:endParaRPr>
          </a:p>
          <a:p>
            <a:pPr marL="609600" indent="-609600">
              <a:spcBef>
                <a:spcPct val="20000"/>
              </a:spcBef>
              <a:defRPr/>
            </a:pPr>
            <a:r>
              <a:rPr lang="zh-CN" altLang="en-US" sz="2000" dirty="0">
                <a:solidFill>
                  <a:srgbClr val="660066"/>
                </a:solidFill>
                <a:latin typeface="+mn-lt"/>
                <a:ea typeface="仿宋" panose="02010609060101010101" pitchFamily="49" charset="-122"/>
              </a:rPr>
              <a:t>三次谐波产生的非线性失真系数：</a:t>
            </a:r>
          </a:p>
        </p:txBody>
      </p:sp>
      <p:graphicFrame>
        <p:nvGraphicFramePr>
          <p:cNvPr id="109572" name="Object 11">
            <a:extLst>
              <a:ext uri="{FF2B5EF4-FFF2-40B4-BE49-F238E27FC236}">
                <a16:creationId xmlns:a16="http://schemas.microsoft.com/office/drawing/2014/main" id="{038F7604-495A-4F09-9DDA-E9BBE855D69D}"/>
              </a:ext>
            </a:extLst>
          </p:cNvPr>
          <p:cNvGraphicFramePr>
            <a:graphicFrameLocks noChangeAspect="1"/>
          </p:cNvGraphicFramePr>
          <p:nvPr>
            <p:extLst>
              <p:ext uri="{D42A27DB-BD31-4B8C-83A1-F6EECF244321}">
                <p14:modId xmlns:p14="http://schemas.microsoft.com/office/powerpoint/2010/main" val="3359708583"/>
              </p:ext>
            </p:extLst>
          </p:nvPr>
        </p:nvGraphicFramePr>
        <p:xfrm>
          <a:off x="3782218" y="2100263"/>
          <a:ext cx="1579563" cy="1406525"/>
        </p:xfrm>
        <a:graphic>
          <a:graphicData uri="http://schemas.openxmlformats.org/presentationml/2006/ole">
            <mc:AlternateContent xmlns:mc="http://schemas.openxmlformats.org/markup-compatibility/2006">
              <mc:Choice xmlns:v="urn:schemas-microsoft-com:vml" Requires="v">
                <p:oleObj spid="_x0000_s185884" name="公式" r:id="rId3" imgW="1059165" imgH="944985" progId="Equation.3">
                  <p:embed/>
                </p:oleObj>
              </mc:Choice>
              <mc:Fallback>
                <p:oleObj name="公式" r:id="rId3" imgW="1059165" imgH="944985"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218" y="2100263"/>
                        <a:ext cx="1579563" cy="1406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3" name="Object 13">
            <a:extLst>
              <a:ext uri="{FF2B5EF4-FFF2-40B4-BE49-F238E27FC236}">
                <a16:creationId xmlns:a16="http://schemas.microsoft.com/office/drawing/2014/main" id="{C417A9EA-22B3-41DE-B838-A85DF0F1F437}"/>
              </a:ext>
            </a:extLst>
          </p:cNvPr>
          <p:cNvGraphicFramePr>
            <a:graphicFrameLocks noChangeAspect="1"/>
          </p:cNvGraphicFramePr>
          <p:nvPr>
            <p:extLst>
              <p:ext uri="{D42A27DB-BD31-4B8C-83A1-F6EECF244321}">
                <p14:modId xmlns:p14="http://schemas.microsoft.com/office/powerpoint/2010/main" val="4019363537"/>
              </p:ext>
            </p:extLst>
          </p:nvPr>
        </p:nvGraphicFramePr>
        <p:xfrm>
          <a:off x="3276600" y="3576638"/>
          <a:ext cx="2509838" cy="644525"/>
        </p:xfrm>
        <a:graphic>
          <a:graphicData uri="http://schemas.openxmlformats.org/presentationml/2006/ole">
            <mc:AlternateContent xmlns:mc="http://schemas.openxmlformats.org/markup-compatibility/2006">
              <mc:Choice xmlns:v="urn:schemas-microsoft-com:vml" Requires="v">
                <p:oleObj spid="_x0000_s185885" name="公式" r:id="rId5" imgW="1158122" imgH="281887" progId="Equation.3">
                  <p:embed/>
                </p:oleObj>
              </mc:Choice>
              <mc:Fallback>
                <p:oleObj name="公式" r:id="rId5" imgW="1158122" imgH="281887"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576638"/>
                        <a:ext cx="2509838" cy="644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9574" name="Text Box 14">
            <a:extLst>
              <a:ext uri="{FF2B5EF4-FFF2-40B4-BE49-F238E27FC236}">
                <a16:creationId xmlns:a16="http://schemas.microsoft.com/office/drawing/2014/main" id="{3FCB9DAA-D8DD-4D13-9B57-73062E0710FB}"/>
              </a:ext>
            </a:extLst>
          </p:cNvPr>
          <p:cNvSpPr txBox="1">
            <a:spLocks noChangeArrowheads="1"/>
          </p:cNvSpPr>
          <p:nvPr/>
        </p:nvSpPr>
        <p:spPr bwMode="auto">
          <a:xfrm>
            <a:off x="318293" y="3715545"/>
            <a:ext cx="3671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总的非线性失真系数为：</a:t>
            </a:r>
          </a:p>
        </p:txBody>
      </p:sp>
      <p:sp>
        <p:nvSpPr>
          <p:cNvPr id="109575" name="Text Box 6">
            <a:extLst>
              <a:ext uri="{FF2B5EF4-FFF2-40B4-BE49-F238E27FC236}">
                <a16:creationId xmlns:a16="http://schemas.microsoft.com/office/drawing/2014/main" id="{A6E88035-0B98-4526-B4F8-82439733AC3A}"/>
              </a:ext>
            </a:extLst>
          </p:cNvPr>
          <p:cNvSpPr txBox="1">
            <a:spLocks noChangeArrowheads="1"/>
          </p:cNvSpPr>
          <p:nvPr/>
        </p:nvSpPr>
        <p:spPr bwMode="auto">
          <a:xfrm>
            <a:off x="71438" y="4140200"/>
            <a:ext cx="8929687" cy="930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5000"/>
              </a:lnSpc>
              <a:spcBef>
                <a:spcPct val="0"/>
              </a:spcBef>
              <a:buFontTx/>
              <a:buNone/>
            </a:pPr>
            <a:r>
              <a:rPr kumimoji="0" lang="zh-CN" altLang="en-US" sz="2000" dirty="0">
                <a:solidFill>
                  <a:srgbClr val="660066"/>
                </a:solidFill>
                <a:latin typeface="+mn-lt"/>
                <a:ea typeface="仿宋" panose="02010609060101010101" pitchFamily="49" charset="-122"/>
              </a:rPr>
              <a:t> </a:t>
            </a:r>
            <a:r>
              <a:rPr kumimoji="0" lang="en-US" altLang="zh-CN" sz="2000" dirty="0">
                <a:solidFill>
                  <a:srgbClr val="660066"/>
                </a:solidFill>
                <a:latin typeface="+mn-lt"/>
                <a:ea typeface="仿宋" panose="02010609060101010101" pitchFamily="49" charset="-122"/>
              </a:rPr>
              <a:t>Δ</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0 </a:t>
            </a:r>
            <a:r>
              <a:rPr kumimoji="0" lang="en-US" altLang="zh-CN"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A</a:t>
            </a:r>
            <a:r>
              <a:rPr kumimoji="0" lang="en-US" altLang="zh-CN" sz="2000" baseline="-25000" dirty="0">
                <a:solidFill>
                  <a:srgbClr val="660066"/>
                </a:solidFill>
                <a:latin typeface="+mn-lt"/>
                <a:ea typeface="仿宋" panose="02010609060101010101" pitchFamily="49" charset="-122"/>
              </a:rPr>
              <a:t>0</a:t>
            </a:r>
            <a:r>
              <a:rPr kumimoji="0" lang="en-US" altLang="zh-CN" sz="2000" i="1" dirty="0">
                <a:solidFill>
                  <a:srgbClr val="660066"/>
                </a:solidFill>
                <a:latin typeface="+mn-lt"/>
                <a:ea typeface="仿宋" panose="02010609060101010101" pitchFamily="49" charset="-122"/>
              </a:rPr>
              <a:t>Kf</a:t>
            </a:r>
            <a:r>
              <a:rPr kumimoji="0" lang="en-US" altLang="zh-CN" sz="2000" baseline="-25000" dirty="0">
                <a:solidFill>
                  <a:srgbClr val="660066"/>
                </a:solidFill>
                <a:latin typeface="+mn-lt"/>
                <a:ea typeface="仿宋" panose="02010609060101010101" pitchFamily="49" charset="-122"/>
              </a:rPr>
              <a:t>0</a:t>
            </a:r>
            <a:r>
              <a:rPr kumimoji="0" lang="zh-CN" altLang="en-US" sz="2000" dirty="0">
                <a:solidFill>
                  <a:srgbClr val="660066"/>
                </a:solidFill>
                <a:latin typeface="+mn-lt"/>
                <a:ea typeface="仿宋" panose="02010609060101010101" pitchFamily="49" charset="-122"/>
              </a:rPr>
              <a:t>是调制信号载波频率的变化量，即振荡器绝对频率的稳定度。</a:t>
            </a:r>
            <a:endParaRPr kumimoji="0" lang="en-US" altLang="zh-CN" sz="2000" dirty="0">
              <a:solidFill>
                <a:srgbClr val="660066"/>
              </a:solidFill>
              <a:latin typeface="+mn-lt"/>
              <a:ea typeface="仿宋" panose="02010609060101010101" pitchFamily="49" charset="-122"/>
            </a:endParaRPr>
          </a:p>
          <a:p>
            <a:pPr eaLnBrk="1" hangingPunct="1">
              <a:lnSpc>
                <a:spcPct val="145000"/>
              </a:lnSpc>
              <a:spcBef>
                <a:spcPct val="0"/>
              </a:spcBef>
              <a:buFontTx/>
              <a:buNone/>
            </a:pPr>
            <a:r>
              <a:rPr kumimoji="0" lang="zh-CN" altLang="en-US" sz="2000" dirty="0">
                <a:solidFill>
                  <a:srgbClr val="660066"/>
                </a:solidFill>
                <a:latin typeface="+mn-lt"/>
                <a:ea typeface="仿宋" panose="02010609060101010101" pitchFamily="49" charset="-122"/>
              </a:rPr>
              <a:t>显然</a:t>
            </a:r>
            <a:r>
              <a:rPr kumimoji="0" lang="en-US" altLang="zh-CN" sz="2000" dirty="0">
                <a:solidFill>
                  <a:srgbClr val="660066"/>
                </a:solidFill>
                <a:latin typeface="+mn-lt"/>
                <a:ea typeface="仿宋" panose="02010609060101010101" pitchFamily="49" charset="-122"/>
              </a:rPr>
              <a:t>, Δ</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0</a:t>
            </a:r>
            <a:r>
              <a:rPr kumimoji="0" lang="zh-CN" altLang="en-US" sz="2000" dirty="0">
                <a:solidFill>
                  <a:srgbClr val="660066"/>
                </a:solidFill>
                <a:latin typeface="+mn-lt"/>
                <a:ea typeface="仿宋" panose="02010609060101010101" pitchFamily="49" charset="-122"/>
              </a:rPr>
              <a:t>和 </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0</a:t>
            </a:r>
            <a:r>
              <a:rPr kumimoji="0" lang="zh-CN" altLang="en-US" sz="2000" dirty="0">
                <a:solidFill>
                  <a:srgbClr val="660066"/>
                </a:solidFill>
                <a:latin typeface="+mn-lt"/>
                <a:ea typeface="仿宋" panose="02010609060101010101" pitchFamily="49" charset="-122"/>
              </a:rPr>
              <a:t>成正比，    </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0</a:t>
            </a:r>
            <a:r>
              <a:rPr kumimoji="0" lang="en-US" altLang="zh-CN" sz="2000" dirty="0">
                <a:solidFill>
                  <a:srgbClr val="660066"/>
                </a:solidFill>
                <a:latin typeface="+mn-lt"/>
                <a:ea typeface="仿宋" panose="02010609060101010101" pitchFamily="49" charset="-122"/>
              </a:rPr>
              <a:t> </a:t>
            </a:r>
            <a:r>
              <a:rPr kumimoji="0" lang="en-US" altLang="zh-CN" sz="2000" dirty="0">
                <a:solidFill>
                  <a:srgbClr val="660066"/>
                </a:solidFill>
                <a:latin typeface="+mn-lt"/>
                <a:ea typeface="仿宋" panose="02010609060101010101" pitchFamily="49" charset="-122"/>
                <a:sym typeface="Symbol" panose="05050102010706020507" pitchFamily="18" charset="2"/>
              </a:rPr>
              <a:t></a:t>
            </a:r>
            <a:r>
              <a:rPr kumimoji="0" lang="zh-CN" altLang="en-US" sz="2000" dirty="0">
                <a:solidFill>
                  <a:srgbClr val="660066"/>
                </a:solidFill>
                <a:latin typeface="+mn-lt"/>
                <a:ea typeface="仿宋" panose="02010609060101010101" pitchFamily="49" charset="-122"/>
              </a:rPr>
              <a:t> </a:t>
            </a:r>
            <a:r>
              <a:rPr kumimoji="0" lang="en-US" altLang="zh-CN" sz="2000" dirty="0">
                <a:solidFill>
                  <a:srgbClr val="660066"/>
                </a:solidFill>
                <a:latin typeface="+mn-lt"/>
                <a:ea typeface="仿宋" panose="02010609060101010101" pitchFamily="49" charset="-122"/>
                <a:sym typeface="Symbol" panose="05050102010706020507" pitchFamily="18" charset="2"/>
              </a:rPr>
              <a:t></a:t>
            </a:r>
            <a:r>
              <a:rPr kumimoji="0" lang="zh-CN" altLang="en-US" sz="2000" dirty="0">
                <a:solidFill>
                  <a:srgbClr val="660066"/>
                </a:solidFill>
                <a:latin typeface="+mn-lt"/>
                <a:ea typeface="仿宋" panose="02010609060101010101" pitchFamily="49" charset="-122"/>
              </a:rPr>
              <a:t> </a:t>
            </a:r>
            <a:r>
              <a:rPr kumimoji="0" lang="en-US" altLang="zh-CN" sz="2000" dirty="0">
                <a:solidFill>
                  <a:srgbClr val="660066"/>
                </a:solidFill>
                <a:latin typeface="+mn-lt"/>
                <a:ea typeface="仿宋" panose="02010609060101010101" pitchFamily="49" charset="-122"/>
              </a:rPr>
              <a:t>Δ</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0 </a:t>
            </a:r>
            <a:r>
              <a:rPr kumimoji="0" lang="en-US" altLang="zh-CN" sz="2000" dirty="0">
                <a:solidFill>
                  <a:srgbClr val="660066"/>
                </a:solidFill>
                <a:latin typeface="+mn-lt"/>
                <a:ea typeface="仿宋" panose="02010609060101010101" pitchFamily="49" charset="-122"/>
                <a:sym typeface="Symbol" panose="05050102010706020507" pitchFamily="18" charset="2"/>
              </a:rPr>
              <a:t></a:t>
            </a:r>
            <a:r>
              <a:rPr kumimoji="0" lang="en-US" altLang="zh-CN" sz="2000" dirty="0">
                <a:solidFill>
                  <a:srgbClr val="660066"/>
                </a:solidFill>
                <a:latin typeface="+mn-lt"/>
                <a:ea typeface="仿宋" panose="02010609060101010101" pitchFamily="49" charset="-122"/>
              </a:rPr>
              <a:t> </a:t>
            </a:r>
            <a:r>
              <a:rPr kumimoji="0" lang="en-US" altLang="zh-CN" sz="2000" dirty="0">
                <a:solidFill>
                  <a:srgbClr val="660066"/>
                </a:solidFill>
                <a:latin typeface="+mn-lt"/>
                <a:ea typeface="仿宋" panose="02010609060101010101" pitchFamily="49" charset="-122"/>
                <a:sym typeface="Symbol" panose="05050102010706020507" pitchFamily="18" charset="2"/>
              </a:rPr>
              <a:t></a:t>
            </a:r>
            <a:r>
              <a:rPr kumimoji="0" lang="zh-CN" altLang="en-US" sz="2000" dirty="0">
                <a:solidFill>
                  <a:srgbClr val="660066"/>
                </a:solidFill>
                <a:latin typeface="+mn-lt"/>
                <a:ea typeface="仿宋" panose="02010609060101010101" pitchFamily="49" charset="-122"/>
              </a:rPr>
              <a:t> </a:t>
            </a:r>
            <a:r>
              <a:rPr kumimoji="0" lang="zh-CN" altLang="en-US" sz="2000" dirty="0">
                <a:solidFill>
                  <a:srgbClr val="0000FF"/>
                </a:solidFill>
                <a:latin typeface="+mn-lt"/>
                <a:ea typeface="仿宋" panose="02010609060101010101" pitchFamily="49" charset="-122"/>
              </a:rPr>
              <a:t>稳定性低。</a:t>
            </a:r>
          </a:p>
        </p:txBody>
      </p:sp>
      <p:sp>
        <p:nvSpPr>
          <p:cNvPr id="109576" name="Text Box 7">
            <a:extLst>
              <a:ext uri="{FF2B5EF4-FFF2-40B4-BE49-F238E27FC236}">
                <a16:creationId xmlns:a16="http://schemas.microsoft.com/office/drawing/2014/main" id="{488BD58B-BA1A-4500-87E0-88D30B49F3B4}"/>
              </a:ext>
            </a:extLst>
          </p:cNvPr>
          <p:cNvSpPr txBox="1">
            <a:spLocks noChangeArrowheads="1"/>
          </p:cNvSpPr>
          <p:nvPr/>
        </p:nvSpPr>
        <p:spPr bwMode="auto">
          <a:xfrm>
            <a:off x="323850" y="5426075"/>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结电容的调制指数：</a:t>
            </a:r>
            <a:endParaRPr kumimoji="0" lang="zh-CN" altLang="en-US" sz="2400" b="0" dirty="0">
              <a:solidFill>
                <a:srgbClr val="660066"/>
              </a:solidFill>
              <a:latin typeface="+mn-lt"/>
              <a:ea typeface="仿宋" panose="02010609060101010101" pitchFamily="49" charset="-122"/>
            </a:endParaRPr>
          </a:p>
        </p:txBody>
      </p:sp>
      <p:sp>
        <p:nvSpPr>
          <p:cNvPr id="109577" name="Text Box 8">
            <a:extLst>
              <a:ext uri="{FF2B5EF4-FFF2-40B4-BE49-F238E27FC236}">
                <a16:creationId xmlns:a16="http://schemas.microsoft.com/office/drawing/2014/main" id="{9AA9EC0A-3AFC-4D3B-99AC-C56187CB20B9}"/>
              </a:ext>
            </a:extLst>
          </p:cNvPr>
          <p:cNvSpPr txBox="1">
            <a:spLocks noChangeArrowheads="1"/>
          </p:cNvSpPr>
          <p:nvPr/>
        </p:nvSpPr>
        <p:spPr bwMode="auto">
          <a:xfrm>
            <a:off x="539750" y="6186488"/>
            <a:ext cx="5976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不宜过大或者过小，一般取：</a:t>
            </a:r>
            <a:r>
              <a:rPr kumimoji="0" lang="en-US" altLang="zh-CN" sz="2400" i="1" dirty="0">
                <a:solidFill>
                  <a:srgbClr val="660066"/>
                </a:solidFill>
                <a:latin typeface="+mn-lt"/>
                <a:ea typeface="仿宋" panose="02010609060101010101" pitchFamily="49" charset="-122"/>
              </a:rPr>
              <a:t>m</a:t>
            </a:r>
            <a:r>
              <a:rPr kumimoji="0" lang="en-US" altLang="zh-CN" sz="2400" dirty="0">
                <a:solidFill>
                  <a:srgbClr val="660066"/>
                </a:solidFill>
                <a:latin typeface="+mn-lt"/>
                <a:ea typeface="仿宋" panose="02010609060101010101" pitchFamily="49" charset="-122"/>
              </a:rPr>
              <a:t>=0.1</a:t>
            </a:r>
            <a:r>
              <a:rPr kumimoji="0" lang="zh-CN" altLang="en-US" sz="24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rPr>
              <a:t>0.5</a:t>
            </a:r>
            <a:r>
              <a:rPr kumimoji="0" lang="zh-CN" altLang="en-US" sz="2400" dirty="0">
                <a:solidFill>
                  <a:srgbClr val="660066"/>
                </a:solidFill>
                <a:latin typeface="+mn-lt"/>
                <a:ea typeface="仿宋" panose="02010609060101010101" pitchFamily="49" charset="-122"/>
              </a:rPr>
              <a:t>。</a:t>
            </a:r>
            <a:endParaRPr kumimoji="0" lang="zh-CN" altLang="en-US" sz="2400" b="0" dirty="0">
              <a:solidFill>
                <a:srgbClr val="660066"/>
              </a:solidFill>
              <a:latin typeface="+mn-lt"/>
              <a:ea typeface="仿宋" panose="02010609060101010101" pitchFamily="49" charset="-122"/>
            </a:endParaRPr>
          </a:p>
        </p:txBody>
      </p:sp>
      <mc:AlternateContent xmlns:mc="http://schemas.openxmlformats.org/markup-compatibility/2006">
        <mc:Choice xmlns:a14="http://schemas.microsoft.com/office/drawing/2010/main" Requires="a14">
          <p:sp>
            <p:nvSpPr>
              <p:cNvPr id="109578" name="Object 5">
                <a:extLst>
                  <a:ext uri="{FF2B5EF4-FFF2-40B4-BE49-F238E27FC236}">
                    <a16:creationId xmlns:a16="http://schemas.microsoft.com/office/drawing/2014/main" id="{774BD9FE-BA52-4E0A-AACE-6CA81CE4B127}"/>
                  </a:ext>
                </a:extLst>
              </p:cNvPr>
              <p:cNvSpPr txBox="1"/>
              <p:nvPr/>
            </p:nvSpPr>
            <p:spPr bwMode="auto">
              <a:xfrm>
                <a:off x="3189288" y="5165725"/>
                <a:ext cx="1601787" cy="906463"/>
              </a:xfrm>
              <a:prstGeom prst="rect">
                <a:avLst/>
              </a:prstGeom>
              <a:solidFill>
                <a:schemeClr val="bg1"/>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kumimoji="0" lang="en-US" altLang="zh-CN" b="0" i="1" dirty="0">
                              <a:solidFill>
                                <a:srgbClr val="660066"/>
                              </a:solidFill>
                              <a:ea typeface="仿宋" panose="02010609060101010101" pitchFamily="49" charset="-122"/>
                            </a:rPr>
                            <m:t>V</m:t>
                          </m:r>
                          <m:r>
                            <m:rPr>
                              <m:nor/>
                            </m:rPr>
                            <a:rPr kumimoji="0" lang="en-US" altLang="zh-CN" b="0" baseline="-25000" dirty="0">
                              <a:solidFill>
                                <a:srgbClr val="660066"/>
                              </a:solidFill>
                              <a:ea typeface="仿宋" panose="02010609060101010101" pitchFamily="49" charset="-122"/>
                              <a:sym typeface="Symbol" panose="05050102010706020507" pitchFamily="18" charset="2"/>
                            </a:rPr>
                            <m:t></m:t>
                          </m:r>
                        </m:num>
                        <m:den>
                          <m:r>
                            <m:rPr>
                              <m:nor/>
                            </m:rPr>
                            <a:rPr lang="en-US" altLang="zh-CN" i="1" dirty="0">
                              <a:solidFill>
                                <a:srgbClr val="660066"/>
                              </a:solidFill>
                              <a:ea typeface="仿宋" panose="02010609060101010101" pitchFamily="49" charset="-122"/>
                            </a:rPr>
                            <m:t>V</m:t>
                          </m:r>
                          <m:r>
                            <m:rPr>
                              <m:nor/>
                            </m:rPr>
                            <a:rPr lang="en-US" altLang="zh-CN" baseline="-25000" dirty="0">
                              <a:solidFill>
                                <a:srgbClr val="660066"/>
                              </a:solidFill>
                              <a:ea typeface="仿宋" panose="02010609060101010101" pitchFamily="49" charset="-122"/>
                            </a:rPr>
                            <m:t>D</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0</m:t>
                              </m:r>
                            </m:sub>
                          </m:sSub>
                        </m:den>
                      </m:f>
                    </m:oMath>
                  </m:oMathPara>
                </a14:m>
                <a:endParaRPr lang="zh-CN" altLang="en-US" dirty="0"/>
              </a:p>
            </p:txBody>
          </p:sp>
        </mc:Choice>
        <mc:Fallback>
          <p:sp>
            <p:nvSpPr>
              <p:cNvPr id="109578" name="Object 5">
                <a:extLst>
                  <a:ext uri="{FF2B5EF4-FFF2-40B4-BE49-F238E27FC236}">
                    <a16:creationId xmlns:a16="http://schemas.microsoft.com/office/drawing/2014/main" id="{774BD9FE-BA52-4E0A-AACE-6CA81CE4B127}"/>
                  </a:ext>
                </a:extLst>
              </p:cNvPr>
              <p:cNvSpPr txBox="1">
                <a:spLocks noRot="1" noChangeAspect="1" noMove="1" noResize="1" noEditPoints="1" noAdjustHandles="1" noChangeArrowheads="1" noChangeShapeType="1" noTextEdit="1"/>
              </p:cNvSpPr>
              <p:nvPr/>
            </p:nvSpPr>
            <p:spPr bwMode="auto">
              <a:xfrm>
                <a:off x="3189288" y="5165725"/>
                <a:ext cx="1601787" cy="906463"/>
              </a:xfrm>
              <a:prstGeom prst="rect">
                <a:avLst/>
              </a:prstGeom>
              <a:blipFill>
                <a:blip r:embed="rId7"/>
                <a:stretch>
                  <a:fillRect/>
                </a:stretch>
              </a:blipFill>
              <a:ln>
                <a:noFill/>
              </a:ln>
            </p:spPr>
            <p:txBody>
              <a:bodyPr/>
              <a:lstStyle/>
              <a:p>
                <a:r>
                  <a:rPr lang="zh-CN" altLang="en-US">
                    <a:noFill/>
                  </a:rPr>
                  <a:t> </a:t>
                </a:r>
              </a:p>
            </p:txBody>
          </p:sp>
        </mc:Fallback>
      </mc:AlternateContent>
      <p:sp>
        <p:nvSpPr>
          <p:cNvPr id="109579" name="AutoShape 15">
            <a:extLst>
              <a:ext uri="{FF2B5EF4-FFF2-40B4-BE49-F238E27FC236}">
                <a16:creationId xmlns:a16="http://schemas.microsoft.com/office/drawing/2014/main" id="{40CC7CCA-1D7E-4B6E-83E6-F577430FC7E5}"/>
              </a:ext>
            </a:extLst>
          </p:cNvPr>
          <p:cNvSpPr>
            <a:spLocks noChangeArrowheads="1"/>
          </p:cNvSpPr>
          <p:nvPr/>
        </p:nvSpPr>
        <p:spPr bwMode="auto">
          <a:xfrm>
            <a:off x="4929188" y="5000625"/>
            <a:ext cx="2928937" cy="428625"/>
          </a:xfrm>
          <a:prstGeom prst="wedgeRoundRectCallout">
            <a:avLst>
              <a:gd name="adj1" fmla="val -81611"/>
              <a:gd name="adj2" fmla="val 13925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D</a:t>
            </a:r>
            <a:r>
              <a:rPr kumimoji="0" lang="zh-CN" altLang="en-US" sz="2000" dirty="0">
                <a:solidFill>
                  <a:srgbClr val="660066"/>
                </a:solidFill>
                <a:latin typeface="+mn-lt"/>
                <a:ea typeface="仿宋" panose="02010609060101010101" pitchFamily="49" charset="-122"/>
              </a:rPr>
              <a:t>为结的内建电位差</a:t>
            </a:r>
          </a:p>
        </p:txBody>
      </p:sp>
      <p:sp>
        <p:nvSpPr>
          <p:cNvPr id="109580" name="AutoShape 9">
            <a:extLst>
              <a:ext uri="{FF2B5EF4-FFF2-40B4-BE49-F238E27FC236}">
                <a16:creationId xmlns:a16="http://schemas.microsoft.com/office/drawing/2014/main" id="{3E2A938C-10B8-46B7-91D2-1F6D0C50D0FB}"/>
              </a:ext>
            </a:extLst>
          </p:cNvPr>
          <p:cNvSpPr>
            <a:spLocks noChangeArrowheads="1"/>
          </p:cNvSpPr>
          <p:nvPr/>
        </p:nvSpPr>
        <p:spPr bwMode="auto">
          <a:xfrm>
            <a:off x="6072188" y="5786438"/>
            <a:ext cx="2592387" cy="576262"/>
          </a:xfrm>
          <a:prstGeom prst="wedgeRoundRectCallout">
            <a:avLst>
              <a:gd name="adj1" fmla="val -106944"/>
              <a:gd name="adj2" fmla="val -49713"/>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0</a:t>
            </a:r>
            <a:r>
              <a:rPr kumimoji="0" lang="zh-CN" altLang="en-US" sz="2000" dirty="0">
                <a:solidFill>
                  <a:srgbClr val="660066"/>
                </a:solidFill>
                <a:latin typeface="+mn-lt"/>
                <a:ea typeface="仿宋" panose="02010609060101010101" pitchFamily="49" charset="-122"/>
              </a:rPr>
              <a:t>为直流偏压。</a:t>
            </a:r>
          </a:p>
        </p:txBody>
      </p:sp>
      <p:graphicFrame>
        <p:nvGraphicFramePr>
          <p:cNvPr id="109581" name="Object 4">
            <a:extLst>
              <a:ext uri="{FF2B5EF4-FFF2-40B4-BE49-F238E27FC236}">
                <a16:creationId xmlns:a16="http://schemas.microsoft.com/office/drawing/2014/main" id="{0431E254-CE23-4F48-881B-9BA8724CAA40}"/>
              </a:ext>
            </a:extLst>
          </p:cNvPr>
          <p:cNvGraphicFramePr>
            <a:graphicFrameLocks noChangeAspect="1"/>
          </p:cNvGraphicFramePr>
          <p:nvPr>
            <p:extLst>
              <p:ext uri="{D42A27DB-BD31-4B8C-83A1-F6EECF244321}">
                <p14:modId xmlns:p14="http://schemas.microsoft.com/office/powerpoint/2010/main" val="1036818445"/>
              </p:ext>
            </p:extLst>
          </p:nvPr>
        </p:nvGraphicFramePr>
        <p:xfrm>
          <a:off x="2928938" y="214313"/>
          <a:ext cx="6072187" cy="412750"/>
        </p:xfrm>
        <a:graphic>
          <a:graphicData uri="http://schemas.openxmlformats.org/presentationml/2006/ole">
            <mc:AlternateContent xmlns:mc="http://schemas.openxmlformats.org/markup-compatibility/2006">
              <mc:Choice xmlns:v="urn:schemas-microsoft-com:vml" Requires="v">
                <p:oleObj spid="_x0000_s185886" name="Equation" r:id="rId8" imgW="3345106" imgH="205740" progId="Equation.DSMT4">
                  <p:embed/>
                </p:oleObj>
              </mc:Choice>
              <mc:Fallback>
                <p:oleObj name="Equation" r:id="rId8" imgW="3345106" imgH="20574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8938" y="214313"/>
                        <a:ext cx="6072187" cy="412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10594" name="图片 2">
            <a:extLst>
              <a:ext uri="{FF2B5EF4-FFF2-40B4-BE49-F238E27FC236}">
                <a16:creationId xmlns:a16="http://schemas.microsoft.com/office/drawing/2014/main" id="{5BD339BC-3806-4FCC-A77A-F20EBADE3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171575"/>
            <a:ext cx="5400675"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Rectangle 2">
            <a:extLst>
              <a:ext uri="{FF2B5EF4-FFF2-40B4-BE49-F238E27FC236}">
                <a16:creationId xmlns:a16="http://schemas.microsoft.com/office/drawing/2014/main" id="{9E54927D-9D21-4207-8015-4A51F4C6F2A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5.4.1</a:t>
            </a:r>
            <a:r>
              <a:rPr lang="zh-CN" altLang="en-US" sz="2800" b="1" dirty="0">
                <a:solidFill>
                  <a:srgbClr val="0000FF"/>
                </a:solidFill>
                <a:latin typeface="+mn-lt"/>
                <a:ea typeface="仿宋" panose="02010609060101010101" pitchFamily="49" charset="-122"/>
              </a:rPr>
              <a:t>   直接调频</a:t>
            </a:r>
          </a:p>
        </p:txBody>
      </p:sp>
      <p:sp>
        <p:nvSpPr>
          <p:cNvPr id="110596" name="Text Box 3">
            <a:extLst>
              <a:ext uri="{FF2B5EF4-FFF2-40B4-BE49-F238E27FC236}">
                <a16:creationId xmlns:a16="http://schemas.microsoft.com/office/drawing/2014/main" id="{5F05268B-2928-4482-9D10-8AFC68A00B8C}"/>
              </a:ext>
            </a:extLst>
          </p:cNvPr>
          <p:cNvSpPr txBox="1">
            <a:spLocks noChangeArrowheads="1"/>
          </p:cNvSpPr>
          <p:nvPr/>
        </p:nvSpPr>
        <p:spPr bwMode="auto">
          <a:xfrm>
            <a:off x="0" y="714375"/>
            <a:ext cx="4103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例：变容二极管调频电路：</a:t>
            </a:r>
          </a:p>
        </p:txBody>
      </p:sp>
      <p:sp>
        <p:nvSpPr>
          <p:cNvPr id="110597" name="Text Box 4">
            <a:extLst>
              <a:ext uri="{FF2B5EF4-FFF2-40B4-BE49-F238E27FC236}">
                <a16:creationId xmlns:a16="http://schemas.microsoft.com/office/drawing/2014/main" id="{BB8A07BB-AD49-47DE-B805-A5A202980D66}"/>
              </a:ext>
            </a:extLst>
          </p:cNvPr>
          <p:cNvSpPr txBox="1">
            <a:spLocks noChangeArrowheads="1"/>
          </p:cNvSpPr>
          <p:nvPr/>
        </p:nvSpPr>
        <p:spPr bwMode="auto">
          <a:xfrm>
            <a:off x="0" y="1376363"/>
            <a:ext cx="34925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        中心频率</a:t>
            </a:r>
            <a:r>
              <a:rPr kumimoji="0" lang="en-US" altLang="zh-CN" sz="2400" dirty="0">
                <a:solidFill>
                  <a:srgbClr val="660066"/>
                </a:solidFill>
                <a:latin typeface="+mn-lt"/>
                <a:ea typeface="仿宋" panose="02010609060101010101" pitchFamily="49" charset="-122"/>
              </a:rPr>
              <a:t>90MHz</a:t>
            </a:r>
            <a:r>
              <a:rPr kumimoji="0" lang="zh-CN" altLang="en-US" sz="2400" dirty="0">
                <a:solidFill>
                  <a:srgbClr val="660066"/>
                </a:solidFill>
                <a:latin typeface="+mn-lt"/>
                <a:ea typeface="仿宋" panose="02010609060101010101" pitchFamily="49" charset="-122"/>
              </a:rPr>
              <a:t>，</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 整个电路是部分接入的电感三端式振荡电路。</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振荡管接成共基极组态</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变容二极管</a:t>
            </a:r>
            <a:r>
              <a:rPr kumimoji="0" lang="en-US" altLang="zh-CN" sz="2400" i="1" dirty="0">
                <a:solidFill>
                  <a:srgbClr val="660066"/>
                </a:solidFill>
                <a:latin typeface="+mn-lt"/>
                <a:ea typeface="仿宋" panose="02010609060101010101" pitchFamily="49" charset="-122"/>
              </a:rPr>
              <a:t>D</a:t>
            </a:r>
            <a:r>
              <a:rPr kumimoji="0" lang="zh-CN" altLang="en-US" sz="2400" dirty="0">
                <a:solidFill>
                  <a:srgbClr val="660066"/>
                </a:solidFill>
                <a:latin typeface="+mn-lt"/>
                <a:ea typeface="仿宋" panose="02010609060101010101" pitchFamily="49" charset="-122"/>
              </a:rPr>
              <a:t>的结电容受调制变化，振荡频率取决于</a:t>
            </a:r>
            <a:r>
              <a:rPr kumimoji="0" lang="en-US" altLang="zh-CN" sz="2400" i="1" dirty="0">
                <a:solidFill>
                  <a:srgbClr val="660066"/>
                </a:solidFill>
                <a:latin typeface="+mn-lt"/>
                <a:ea typeface="仿宋" panose="02010609060101010101" pitchFamily="49" charset="-122"/>
              </a:rPr>
              <a:t>L</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和</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j</a:t>
            </a:r>
            <a:r>
              <a:rPr kumimoji="0" lang="zh-CN" altLang="en-US" sz="2400" dirty="0">
                <a:solidFill>
                  <a:srgbClr val="660066"/>
                </a:solidFill>
                <a:latin typeface="+mn-lt"/>
                <a:ea typeface="仿宋" panose="02010609060101010101" pitchFamily="49" charset="-122"/>
              </a:rPr>
              <a:t>的值。</a:t>
            </a:r>
          </a:p>
        </p:txBody>
      </p:sp>
      <p:sp>
        <p:nvSpPr>
          <p:cNvPr id="110598" name="Text Box 4">
            <a:extLst>
              <a:ext uri="{FF2B5EF4-FFF2-40B4-BE49-F238E27FC236}">
                <a16:creationId xmlns:a16="http://schemas.microsoft.com/office/drawing/2014/main" id="{E7168CBF-44CC-489F-BDF3-4246255CE691}"/>
              </a:ext>
            </a:extLst>
          </p:cNvPr>
          <p:cNvSpPr txBox="1">
            <a:spLocks noChangeArrowheads="1"/>
          </p:cNvSpPr>
          <p:nvPr/>
        </p:nvSpPr>
        <p:spPr bwMode="auto">
          <a:xfrm rot="5400000">
            <a:off x="5222876" y="3570287"/>
            <a:ext cx="7858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3600">
                <a:solidFill>
                  <a:srgbClr val="FF0000"/>
                </a:solidFill>
                <a:latin typeface="+mn-lt"/>
                <a:ea typeface="仿宋" panose="02010609060101010101" pitchFamily="49" charset="-122"/>
                <a:sym typeface="Symbol" panose="05050102010706020507" pitchFamily="18" charset="2"/>
              </a:rPr>
              <a:t></a:t>
            </a:r>
            <a:endParaRPr kumimoji="0" lang="zh-CN" altLang="en-US" sz="3600">
              <a:solidFill>
                <a:srgbClr val="FF0000"/>
              </a:solidFill>
              <a:latin typeface="+mn-lt"/>
              <a:ea typeface="仿宋" panose="02010609060101010101" pitchFamily="49" charset="-122"/>
            </a:endParaRPr>
          </a:p>
        </p:txBody>
      </p:sp>
      <p:sp>
        <p:nvSpPr>
          <p:cNvPr id="110599" name="Text Box 3">
            <a:extLst>
              <a:ext uri="{FF2B5EF4-FFF2-40B4-BE49-F238E27FC236}">
                <a16:creationId xmlns:a16="http://schemas.microsoft.com/office/drawing/2014/main" id="{4C8E1590-4615-41B9-AB7A-D1B7A9DC89D5}"/>
              </a:ext>
            </a:extLst>
          </p:cNvPr>
          <p:cNvSpPr txBox="1">
            <a:spLocks noChangeArrowheads="1"/>
          </p:cNvSpPr>
          <p:nvPr/>
        </p:nvSpPr>
        <p:spPr bwMode="auto">
          <a:xfrm>
            <a:off x="6227763" y="5876925"/>
            <a:ext cx="2447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kumimoji="0" lang="en-US" altLang="zh-CN" sz="2400" dirty="0">
                <a:solidFill>
                  <a:srgbClr val="FF0000"/>
                </a:solidFill>
                <a:latin typeface="+mn-lt"/>
                <a:ea typeface="仿宋" panose="02010609060101010101" pitchFamily="49" charset="-122"/>
              </a:rPr>
              <a:t>P211            </a:t>
            </a:r>
            <a:r>
              <a:rPr kumimoji="0" lang="en-US" altLang="zh-CN" sz="2400" dirty="0">
                <a:solidFill>
                  <a:schemeClr val="accent6"/>
                </a:solidFill>
                <a:latin typeface="+mn-lt"/>
                <a:ea typeface="仿宋" panose="02010609060101010101" pitchFamily="49" charset="-122"/>
              </a:rPr>
              <a:t>P219</a:t>
            </a:r>
            <a:endParaRPr kumimoji="0" lang="zh-CN" altLang="en-US" sz="2400" dirty="0">
              <a:solidFill>
                <a:schemeClr val="accent6"/>
              </a:solidFill>
              <a:latin typeface="+mn-lt"/>
              <a:ea typeface="仿宋" panose="02010609060101010101" pitchFamily="49"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85E205B-50F0-4BDB-9CCC-E1ECC02B3D9C}"/>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5.4.1</a:t>
            </a:r>
            <a:r>
              <a:rPr lang="zh-CN" altLang="en-US" sz="2800" b="1" dirty="0">
                <a:solidFill>
                  <a:srgbClr val="0000FF"/>
                </a:solidFill>
                <a:latin typeface="+mn-lt"/>
                <a:ea typeface="仿宋" panose="02010609060101010101" pitchFamily="49" charset="-122"/>
              </a:rPr>
              <a:t>   直接调频</a:t>
            </a:r>
          </a:p>
        </p:txBody>
      </p:sp>
      <p:sp>
        <p:nvSpPr>
          <p:cNvPr id="111619" name="Text Box 3">
            <a:extLst>
              <a:ext uri="{FF2B5EF4-FFF2-40B4-BE49-F238E27FC236}">
                <a16:creationId xmlns:a16="http://schemas.microsoft.com/office/drawing/2014/main" id="{0DA4B684-BABA-4E82-A861-8BF6E2963A42}"/>
              </a:ext>
            </a:extLst>
          </p:cNvPr>
          <p:cNvSpPr txBox="1">
            <a:spLocks noChangeArrowheads="1"/>
          </p:cNvSpPr>
          <p:nvPr/>
        </p:nvSpPr>
        <p:spPr bwMode="auto">
          <a:xfrm>
            <a:off x="0" y="571500"/>
            <a:ext cx="641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实例：调频电台的变容管调频电路：</a:t>
            </a:r>
          </a:p>
        </p:txBody>
      </p:sp>
      <p:sp>
        <p:nvSpPr>
          <p:cNvPr id="111620" name="Text Box 5">
            <a:extLst>
              <a:ext uri="{FF2B5EF4-FFF2-40B4-BE49-F238E27FC236}">
                <a16:creationId xmlns:a16="http://schemas.microsoft.com/office/drawing/2014/main" id="{9B9C923D-9511-48C3-96F9-C2FD4AD930D4}"/>
              </a:ext>
            </a:extLst>
          </p:cNvPr>
          <p:cNvSpPr txBox="1">
            <a:spLocks noChangeArrowheads="1"/>
          </p:cNvSpPr>
          <p:nvPr/>
        </p:nvSpPr>
        <p:spPr bwMode="auto">
          <a:xfrm>
            <a:off x="250825" y="5013325"/>
            <a:ext cx="8064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dirty="0">
                <a:solidFill>
                  <a:srgbClr val="660066"/>
                </a:solidFill>
                <a:latin typeface="+mn-lt"/>
                <a:ea typeface="仿宋" panose="02010609060101010101" pitchFamily="49" charset="-122"/>
              </a:rPr>
              <a:t>12μH</a:t>
            </a:r>
            <a:r>
              <a:rPr kumimoji="0" lang="zh-CN" altLang="en-US" sz="2400" dirty="0">
                <a:solidFill>
                  <a:srgbClr val="660066"/>
                </a:solidFill>
                <a:latin typeface="+mn-lt"/>
                <a:ea typeface="仿宋" panose="02010609060101010101" pitchFamily="49" charset="-122"/>
              </a:rPr>
              <a:t>为高频扼流圈，</a:t>
            </a:r>
            <a:r>
              <a:rPr kumimoji="0" lang="en-US" altLang="zh-CN" sz="2400" dirty="0">
                <a:solidFill>
                  <a:srgbClr val="660066"/>
                </a:solidFill>
                <a:latin typeface="+mn-lt"/>
                <a:ea typeface="仿宋" panose="02010609060101010101" pitchFamily="49" charset="-122"/>
              </a:rPr>
              <a:t>1000pF</a:t>
            </a:r>
            <a:r>
              <a:rPr kumimoji="0" lang="zh-CN" altLang="en-US" sz="2400" dirty="0">
                <a:solidFill>
                  <a:srgbClr val="660066"/>
                </a:solidFill>
                <a:latin typeface="+mn-lt"/>
                <a:ea typeface="仿宋" panose="02010609060101010101" pitchFamily="49" charset="-122"/>
              </a:rPr>
              <a:t>为高频滤波电容，振荡回路由</a:t>
            </a:r>
            <a:r>
              <a:rPr kumimoji="0" lang="en-US" altLang="zh-CN" sz="2400" dirty="0">
                <a:solidFill>
                  <a:srgbClr val="660066"/>
                </a:solidFill>
                <a:latin typeface="+mn-lt"/>
                <a:ea typeface="仿宋" panose="02010609060101010101" pitchFamily="49" charset="-122"/>
              </a:rPr>
              <a:t>10p</a:t>
            </a:r>
            <a:r>
              <a:rPr kumimoji="0" lang="zh-CN" altLang="en-US" sz="24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rPr>
              <a:t>15p</a:t>
            </a:r>
            <a:r>
              <a:rPr kumimoji="0" lang="zh-CN" altLang="en-US" sz="24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rPr>
              <a:t>33p</a:t>
            </a:r>
            <a:r>
              <a:rPr kumimoji="0" lang="zh-CN" altLang="en-US" sz="2400" dirty="0">
                <a:solidFill>
                  <a:srgbClr val="660066"/>
                </a:solidFill>
                <a:latin typeface="+mn-lt"/>
                <a:ea typeface="仿宋" panose="02010609060101010101" pitchFamily="49" charset="-122"/>
              </a:rPr>
              <a:t>和可调</a:t>
            </a:r>
            <a:r>
              <a:rPr kumimoji="0" lang="en-US" altLang="zh-CN" sz="2400" i="1" dirty="0">
                <a:solidFill>
                  <a:srgbClr val="660066"/>
                </a:solidFill>
                <a:latin typeface="+mn-lt"/>
                <a:ea typeface="仿宋" panose="02010609060101010101" pitchFamily="49" charset="-122"/>
              </a:rPr>
              <a:t>L</a:t>
            </a:r>
            <a:r>
              <a:rPr kumimoji="0" lang="zh-CN" altLang="en-US" sz="2400" dirty="0">
                <a:solidFill>
                  <a:srgbClr val="660066"/>
                </a:solidFill>
                <a:latin typeface="+mn-lt"/>
                <a:ea typeface="仿宋" panose="02010609060101010101" pitchFamily="49" charset="-122"/>
              </a:rPr>
              <a:t>及变容二极管</a:t>
            </a:r>
            <a:r>
              <a:rPr kumimoji="0" lang="en-US" altLang="zh-CN" sz="2400" dirty="0">
                <a:solidFill>
                  <a:srgbClr val="660066"/>
                </a:solidFill>
                <a:latin typeface="+mn-lt"/>
                <a:ea typeface="仿宋" panose="02010609060101010101" pitchFamily="49" charset="-122"/>
              </a:rPr>
              <a:t>D</a:t>
            </a:r>
            <a:r>
              <a:rPr kumimoji="0" lang="zh-CN" altLang="en-US" sz="2400" dirty="0">
                <a:solidFill>
                  <a:srgbClr val="660066"/>
                </a:solidFill>
                <a:latin typeface="+mn-lt"/>
                <a:ea typeface="仿宋" panose="02010609060101010101" pitchFamily="49" charset="-122"/>
              </a:rPr>
              <a:t>组成电容三端电路。</a:t>
            </a:r>
            <a:endParaRPr kumimoji="0" lang="en-US" altLang="zh-CN" sz="2400" dirty="0">
              <a:solidFill>
                <a:srgbClr val="660066"/>
              </a:solidFill>
              <a:latin typeface="+mn-lt"/>
              <a:ea typeface="仿宋" panose="02010609060101010101" pitchFamily="49" charset="-122"/>
            </a:endParaRPr>
          </a:p>
        </p:txBody>
      </p:sp>
      <p:pic>
        <p:nvPicPr>
          <p:cNvPr id="111621" name="图片 6" descr="Image1.jpg">
            <a:extLst>
              <a:ext uri="{FF2B5EF4-FFF2-40B4-BE49-F238E27FC236}">
                <a16:creationId xmlns:a16="http://schemas.microsoft.com/office/drawing/2014/main" id="{51B44E9D-6DCB-400E-AECC-ACED23FB07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000125"/>
            <a:ext cx="7358062"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Text Box 3">
            <a:extLst>
              <a:ext uri="{FF2B5EF4-FFF2-40B4-BE49-F238E27FC236}">
                <a16:creationId xmlns:a16="http://schemas.microsoft.com/office/drawing/2014/main" id="{1278A70B-D7AE-42AE-B5A7-1C3CF2447194}"/>
              </a:ext>
            </a:extLst>
          </p:cNvPr>
          <p:cNvSpPr txBox="1">
            <a:spLocks noChangeArrowheads="1"/>
          </p:cNvSpPr>
          <p:nvPr/>
        </p:nvSpPr>
        <p:spPr bwMode="auto">
          <a:xfrm>
            <a:off x="785813" y="4000500"/>
            <a:ext cx="4103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FF0000"/>
                </a:solidFill>
                <a:latin typeface="+mn-lt"/>
                <a:ea typeface="仿宋" panose="02010609060101010101" pitchFamily="49" charset="-122"/>
              </a:rPr>
              <a:t>李棠之 </a:t>
            </a:r>
            <a:r>
              <a:rPr kumimoji="0" lang="en-US" altLang="zh-CN" sz="2400">
                <a:solidFill>
                  <a:srgbClr val="FF0000"/>
                </a:solidFill>
                <a:latin typeface="+mn-lt"/>
                <a:ea typeface="仿宋" panose="02010609060101010101" pitchFamily="49" charset="-122"/>
              </a:rPr>
              <a:t>P149 </a:t>
            </a:r>
            <a:r>
              <a:rPr kumimoji="0" lang="zh-CN" altLang="en-US" sz="2400">
                <a:solidFill>
                  <a:srgbClr val="FF0000"/>
                </a:solidFill>
                <a:latin typeface="+mn-lt"/>
                <a:ea typeface="仿宋" panose="02010609060101010101" pitchFamily="49" charset="-122"/>
              </a:rPr>
              <a:t>图</a:t>
            </a:r>
            <a:r>
              <a:rPr kumimoji="0" lang="en-US" altLang="zh-CN" sz="2400">
                <a:solidFill>
                  <a:srgbClr val="FF0000"/>
                </a:solidFill>
                <a:latin typeface="+mn-lt"/>
                <a:ea typeface="仿宋" panose="02010609060101010101" pitchFamily="49" charset="-122"/>
              </a:rPr>
              <a:t>5-4-11</a:t>
            </a:r>
            <a:endParaRPr kumimoji="0" lang="zh-CN" altLang="en-US" sz="2400">
              <a:solidFill>
                <a:srgbClr val="FF0000"/>
              </a:solidFill>
              <a:latin typeface="+mn-lt"/>
              <a:ea typeface="仿宋" panose="02010609060101010101" pitchFamily="49"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B4A3C32E-A09C-43D9-9941-4B8C27F81231}"/>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5.4.1</a:t>
            </a:r>
            <a:r>
              <a:rPr lang="zh-CN" altLang="en-US" sz="2800" b="1" dirty="0">
                <a:solidFill>
                  <a:srgbClr val="0000FF"/>
                </a:solidFill>
                <a:latin typeface="+mn-lt"/>
                <a:ea typeface="仿宋" panose="02010609060101010101" pitchFamily="49" charset="-122"/>
              </a:rPr>
              <a:t>   直接调频</a:t>
            </a:r>
          </a:p>
        </p:txBody>
      </p:sp>
      <p:sp>
        <p:nvSpPr>
          <p:cNvPr id="112643" name="Text Box 3">
            <a:extLst>
              <a:ext uri="{FF2B5EF4-FFF2-40B4-BE49-F238E27FC236}">
                <a16:creationId xmlns:a16="http://schemas.microsoft.com/office/drawing/2014/main" id="{A646F91D-AC01-4CCC-B51D-185F8B2EFBE2}"/>
              </a:ext>
            </a:extLst>
          </p:cNvPr>
          <p:cNvSpPr txBox="1">
            <a:spLocks noChangeArrowheads="1"/>
          </p:cNvSpPr>
          <p:nvPr/>
        </p:nvSpPr>
        <p:spPr bwMode="auto">
          <a:xfrm>
            <a:off x="3275013" y="214313"/>
            <a:ext cx="504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两个变容二极管</a:t>
            </a:r>
            <a:r>
              <a:rPr kumimoji="0" lang="en-US" altLang="zh-CN" sz="2400" i="1" dirty="0">
                <a:solidFill>
                  <a:srgbClr val="660066"/>
                </a:solidFill>
                <a:latin typeface="+mn-lt"/>
                <a:ea typeface="仿宋" panose="02010609060101010101" pitchFamily="49" charset="-122"/>
              </a:rPr>
              <a:t>D</a:t>
            </a:r>
            <a:r>
              <a:rPr kumimoji="0" lang="zh-CN" altLang="en-US" sz="2400" dirty="0">
                <a:solidFill>
                  <a:srgbClr val="660066"/>
                </a:solidFill>
                <a:latin typeface="+mn-lt"/>
                <a:ea typeface="仿宋" panose="02010609060101010101" pitchFamily="49" charset="-122"/>
              </a:rPr>
              <a:t>是反向串联组态，</a:t>
            </a:r>
          </a:p>
        </p:txBody>
      </p:sp>
      <p:sp>
        <p:nvSpPr>
          <p:cNvPr id="112644" name="Text Box 4">
            <a:extLst>
              <a:ext uri="{FF2B5EF4-FFF2-40B4-BE49-F238E27FC236}">
                <a16:creationId xmlns:a16="http://schemas.microsoft.com/office/drawing/2014/main" id="{68876B11-A0F2-4E5D-AB4C-7F5AF675B9B2}"/>
              </a:ext>
            </a:extLst>
          </p:cNvPr>
          <p:cNvSpPr txBox="1">
            <a:spLocks noChangeArrowheads="1"/>
          </p:cNvSpPr>
          <p:nvPr/>
        </p:nvSpPr>
        <p:spPr bwMode="auto">
          <a:xfrm>
            <a:off x="3143250" y="642938"/>
            <a:ext cx="5868988"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直流偏置同时加到两个管子的正端；调制信号经</a:t>
            </a:r>
            <a:r>
              <a:rPr kumimoji="0" lang="en-US" altLang="zh-CN" sz="2400" dirty="0">
                <a:solidFill>
                  <a:srgbClr val="660066"/>
                </a:solidFill>
                <a:latin typeface="+mn-lt"/>
                <a:ea typeface="仿宋" panose="02010609060101010101" pitchFamily="49" charset="-122"/>
              </a:rPr>
              <a:t>12μH</a:t>
            </a:r>
            <a:r>
              <a:rPr kumimoji="0" lang="zh-CN" altLang="en-US" sz="2400" dirty="0">
                <a:solidFill>
                  <a:srgbClr val="660066"/>
                </a:solidFill>
                <a:latin typeface="+mn-lt"/>
                <a:ea typeface="仿宋" panose="02010609060101010101" pitchFamily="49" charset="-122"/>
              </a:rPr>
              <a:t>（低频感抗很小）加到二管的负端，故</a:t>
            </a:r>
            <a:r>
              <a:rPr kumimoji="0" lang="zh-CN" altLang="en-US" sz="2400" dirty="0">
                <a:solidFill>
                  <a:srgbClr val="0000FF"/>
                </a:solidFill>
                <a:latin typeface="+mn-lt"/>
                <a:ea typeface="仿宋" panose="02010609060101010101" pitchFamily="49" charset="-122"/>
              </a:rPr>
              <a:t>对直流偏置及调制信号</a:t>
            </a:r>
            <a:r>
              <a:rPr kumimoji="0" lang="zh-CN" altLang="en-US" sz="2400" dirty="0">
                <a:solidFill>
                  <a:srgbClr val="660066"/>
                </a:solidFill>
                <a:latin typeface="+mn-lt"/>
                <a:ea typeface="仿宋" panose="02010609060101010101" pitchFamily="49" charset="-122"/>
              </a:rPr>
              <a:t>而言，二管是并联的。</a:t>
            </a:r>
          </a:p>
        </p:txBody>
      </p:sp>
      <p:pic>
        <p:nvPicPr>
          <p:cNvPr id="112645" name="Picture 5">
            <a:extLst>
              <a:ext uri="{FF2B5EF4-FFF2-40B4-BE49-F238E27FC236}">
                <a16:creationId xmlns:a16="http://schemas.microsoft.com/office/drawing/2014/main" id="{A5B5A39B-32F8-41F0-8C08-E3231EDD3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642938"/>
            <a:ext cx="29908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1" name="Text Box 7">
            <a:extLst>
              <a:ext uri="{FF2B5EF4-FFF2-40B4-BE49-F238E27FC236}">
                <a16:creationId xmlns:a16="http://schemas.microsoft.com/office/drawing/2014/main" id="{9A374F8B-E659-4711-A7BD-DF23363352DA}"/>
              </a:ext>
            </a:extLst>
          </p:cNvPr>
          <p:cNvSpPr txBox="1">
            <a:spLocks noChangeArrowheads="1"/>
          </p:cNvSpPr>
          <p:nvPr/>
        </p:nvSpPr>
        <p:spPr bwMode="auto">
          <a:xfrm>
            <a:off x="359569" y="3486150"/>
            <a:ext cx="8424862" cy="10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kumimoji="0" lang="zh-CN" altLang="en-US" sz="2400" dirty="0">
                <a:solidFill>
                  <a:schemeClr val="bg1"/>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L</a:t>
            </a:r>
            <a:r>
              <a:rPr kumimoji="0" lang="zh-CN" altLang="en-US" sz="2400" dirty="0">
                <a:solidFill>
                  <a:srgbClr val="660066"/>
                </a:solidFill>
                <a:latin typeface="+mn-lt"/>
                <a:ea typeface="仿宋" panose="02010609060101010101" pitchFamily="49" charset="-122"/>
              </a:rPr>
              <a:t>对高频的感抗很大，视为开路，相对高频而言，两管是串联的。总变容二极管电容</a:t>
            </a:r>
            <a:r>
              <a:rPr kumimoji="0" lang="en-US" altLang="zh-CN" sz="2400" i="1" dirty="0">
                <a:solidFill>
                  <a:srgbClr val="0000FF"/>
                </a:solidFill>
                <a:latin typeface="+mn-lt"/>
                <a:ea typeface="仿宋" panose="02010609060101010101" pitchFamily="49" charset="-122"/>
              </a:rPr>
              <a:t>C</a:t>
            </a:r>
            <a:r>
              <a:rPr kumimoji="0" lang="en-US" altLang="zh-CN" sz="2400" baseline="-25000" dirty="0">
                <a:solidFill>
                  <a:srgbClr val="0000FF"/>
                </a:solidFill>
                <a:latin typeface="+mn-lt"/>
                <a:ea typeface="仿宋" panose="02010609060101010101" pitchFamily="49" charset="-122"/>
              </a:rPr>
              <a:t>j</a:t>
            </a:r>
            <a:r>
              <a:rPr kumimoji="0" lang="en-US" altLang="zh-CN" sz="2400" dirty="0">
                <a:solidFill>
                  <a:srgbClr val="0000FF"/>
                </a:solidFill>
                <a:latin typeface="+mn-lt"/>
                <a:ea typeface="仿宋" panose="02010609060101010101" pitchFamily="49" charset="-122"/>
              </a:rPr>
              <a:t>’= </a:t>
            </a:r>
            <a:r>
              <a:rPr kumimoji="0" lang="en-US" altLang="zh-CN" sz="2400" i="1" dirty="0">
                <a:solidFill>
                  <a:srgbClr val="0000FF"/>
                </a:solidFill>
                <a:latin typeface="+mn-lt"/>
                <a:ea typeface="仿宋" panose="02010609060101010101" pitchFamily="49" charset="-122"/>
              </a:rPr>
              <a:t>C</a:t>
            </a:r>
            <a:r>
              <a:rPr kumimoji="0" lang="en-US" altLang="zh-CN" sz="2400" baseline="-25000" dirty="0">
                <a:solidFill>
                  <a:srgbClr val="0000FF"/>
                </a:solidFill>
                <a:latin typeface="+mn-lt"/>
                <a:ea typeface="仿宋" panose="02010609060101010101" pitchFamily="49" charset="-122"/>
              </a:rPr>
              <a:t>j </a:t>
            </a:r>
            <a:r>
              <a:rPr kumimoji="0" lang="en-US" altLang="zh-CN" sz="2400" dirty="0">
                <a:solidFill>
                  <a:srgbClr val="0000FF"/>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在电路中是部分接入。</a:t>
            </a:r>
          </a:p>
        </p:txBody>
      </p:sp>
      <p:sp>
        <p:nvSpPr>
          <p:cNvPr id="112647" name="Text Box 3">
            <a:extLst>
              <a:ext uri="{FF2B5EF4-FFF2-40B4-BE49-F238E27FC236}">
                <a16:creationId xmlns:a16="http://schemas.microsoft.com/office/drawing/2014/main" id="{5FF64F58-2661-4AD7-B5B3-14D81264ABBE}"/>
              </a:ext>
            </a:extLst>
          </p:cNvPr>
          <p:cNvSpPr txBox="1">
            <a:spLocks noChangeArrowheads="1"/>
          </p:cNvSpPr>
          <p:nvPr/>
        </p:nvSpPr>
        <p:spPr bwMode="auto">
          <a:xfrm>
            <a:off x="317500" y="4395788"/>
            <a:ext cx="8715375"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kumimoji="0" lang="zh-CN" altLang="en-US" sz="2400" dirty="0">
                <a:solidFill>
                  <a:srgbClr val="0000FF"/>
                </a:solidFill>
                <a:latin typeface="+mn-lt"/>
                <a:ea typeface="仿宋" panose="02010609060101010101" pitchFamily="49" charset="-122"/>
              </a:rPr>
              <a:t>变容二极管高频串联的优点：</a:t>
            </a:r>
          </a:p>
          <a:p>
            <a:pPr eaLnBrk="1" hangingPunct="1">
              <a:lnSpc>
                <a:spcPct val="140000"/>
              </a:lnSpc>
              <a:spcBef>
                <a:spcPct val="0"/>
              </a:spcBef>
              <a:buFontTx/>
              <a:buNone/>
            </a:pPr>
            <a:r>
              <a:rPr kumimoji="0" lang="zh-CN" altLang="en-US" sz="2400" dirty="0">
                <a:solidFill>
                  <a:schemeClr val="bg1"/>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对高频而言，加到每个二极管的高频电压降低一半，高频电压对电容的影响减小了。在高频信号的任意半周内，</a:t>
            </a:r>
            <a:r>
              <a:rPr kumimoji="0" lang="zh-CN" altLang="en-US" sz="2000" i="1" dirty="0">
                <a:solidFill>
                  <a:srgbClr val="0000FF"/>
                </a:solidFill>
                <a:latin typeface="+mn-lt"/>
                <a:ea typeface="仿宋" panose="02010609060101010101" pitchFamily="49" charset="-122"/>
              </a:rPr>
              <a:t>一个变容管的寄生电容增大，另一个则变小，二者抵消，</a:t>
            </a:r>
            <a:r>
              <a:rPr kumimoji="0" lang="zh-CN" altLang="en-US" sz="2000" dirty="0">
                <a:solidFill>
                  <a:srgbClr val="660066"/>
                </a:solidFill>
                <a:latin typeface="+mn-lt"/>
                <a:ea typeface="仿宋" panose="02010609060101010101" pitchFamily="49" charset="-122"/>
              </a:rPr>
              <a:t>能减小寄生调制。改变变容管的偏置及调节电感</a:t>
            </a:r>
            <a:r>
              <a:rPr kumimoji="0" lang="en-US" altLang="zh-CN" sz="2000" i="1" dirty="0">
                <a:solidFill>
                  <a:srgbClr val="660066"/>
                </a:solidFill>
                <a:latin typeface="+mn-lt"/>
                <a:ea typeface="仿宋" panose="02010609060101010101" pitchFamily="49" charset="-122"/>
              </a:rPr>
              <a:t>L</a:t>
            </a:r>
            <a:r>
              <a:rPr kumimoji="0" lang="zh-CN" altLang="en-US" sz="2000" dirty="0">
                <a:solidFill>
                  <a:srgbClr val="660066"/>
                </a:solidFill>
                <a:latin typeface="+mn-lt"/>
                <a:ea typeface="仿宋" panose="02010609060101010101" pitchFamily="49" charset="-122"/>
              </a:rPr>
              <a:t>，可使此电路工作于</a:t>
            </a:r>
            <a:r>
              <a:rPr kumimoji="0" lang="en-US" altLang="zh-CN" sz="2000" dirty="0">
                <a:solidFill>
                  <a:srgbClr val="660066"/>
                </a:solidFill>
                <a:latin typeface="+mn-lt"/>
                <a:ea typeface="仿宋" panose="02010609060101010101" pitchFamily="49" charset="-122"/>
              </a:rPr>
              <a:t>50MHz</a:t>
            </a:r>
            <a:r>
              <a:rPr kumimoji="0" lang="zh-CN" altLang="en-US" sz="2000" dirty="0">
                <a:solidFill>
                  <a:srgbClr val="660066"/>
                </a:solidFill>
                <a:latin typeface="+mn-lt"/>
                <a:ea typeface="仿宋" panose="02010609060101010101" pitchFamily="49" charset="-122"/>
              </a:rPr>
              <a:t>～</a:t>
            </a:r>
            <a:r>
              <a:rPr kumimoji="0" lang="en-US" altLang="zh-CN" sz="2000" dirty="0">
                <a:solidFill>
                  <a:srgbClr val="660066"/>
                </a:solidFill>
                <a:latin typeface="+mn-lt"/>
                <a:ea typeface="仿宋" panose="02010609060101010101" pitchFamily="49" charset="-122"/>
              </a:rPr>
              <a:t>100MHz</a:t>
            </a:r>
            <a:r>
              <a:rPr kumimoji="0" lang="zh-CN" altLang="en-US" sz="2000" dirty="0">
                <a:solidFill>
                  <a:srgbClr val="660066"/>
                </a:solidFill>
                <a:latin typeface="+mn-lt"/>
                <a:ea typeface="仿宋" panose="02010609060101010101" pitchFamily="49" charset="-122"/>
              </a:rPr>
              <a:t>频段。</a:t>
            </a:r>
            <a:endParaRPr kumimoji="0" lang="zh-CN" altLang="en-US" sz="2000" b="0" dirty="0">
              <a:solidFill>
                <a:srgbClr val="660066"/>
              </a:solidFill>
              <a:latin typeface="+mn-lt"/>
              <a:ea typeface="仿宋" panose="02010609060101010101" pitchFamily="49" charset="-122"/>
            </a:endParaRPr>
          </a:p>
        </p:txBody>
      </p:sp>
      <p:cxnSp>
        <p:nvCxnSpPr>
          <p:cNvPr id="112648" name="直接箭头连接符 10">
            <a:extLst>
              <a:ext uri="{FF2B5EF4-FFF2-40B4-BE49-F238E27FC236}">
                <a16:creationId xmlns:a16="http://schemas.microsoft.com/office/drawing/2014/main" id="{FDF75396-08A3-4EFF-B406-149D709F5086}"/>
              </a:ext>
            </a:extLst>
          </p:cNvPr>
          <p:cNvCxnSpPr>
            <a:cxnSpLocks noChangeShapeType="1"/>
          </p:cNvCxnSpPr>
          <p:nvPr/>
        </p:nvCxnSpPr>
        <p:spPr bwMode="auto">
          <a:xfrm rot="10800000">
            <a:off x="285750" y="1643063"/>
            <a:ext cx="2928938" cy="1357312"/>
          </a:xfrm>
          <a:prstGeom prst="straightConnector1">
            <a:avLst/>
          </a:prstGeom>
          <a:noFill/>
          <a:ln w="38100" algn="ctr">
            <a:solidFill>
              <a:srgbClr val="FF0000"/>
            </a:solidFill>
            <a:round/>
            <a:headEnd/>
            <a:tailEnd type="stealth" w="med" len="lg"/>
          </a:ln>
          <a:extLst>
            <a:ext uri="{909E8E84-426E-40DD-AFC4-6F175D3DCCD1}">
              <a14:hiddenFill xmlns:a14="http://schemas.microsoft.com/office/drawing/2010/main">
                <a:noFill/>
              </a14:hiddenFill>
            </a:ext>
          </a:extLst>
        </p:spPr>
      </p:cxnSp>
      <p:sp>
        <p:nvSpPr>
          <p:cNvPr id="14" name="Rectangle 2">
            <a:extLst>
              <a:ext uri="{FF2B5EF4-FFF2-40B4-BE49-F238E27FC236}">
                <a16:creationId xmlns:a16="http://schemas.microsoft.com/office/drawing/2014/main" id="{2BDEB841-998B-4A88-A053-75C0AB136118}"/>
              </a:ext>
            </a:extLst>
          </p:cNvPr>
          <p:cNvSpPr txBox="1">
            <a:spLocks noChangeArrowheads="1"/>
          </p:cNvSpPr>
          <p:nvPr/>
        </p:nvSpPr>
        <p:spPr bwMode="auto">
          <a:xfrm>
            <a:off x="3143250" y="2571750"/>
            <a:ext cx="5857875" cy="857250"/>
          </a:xfrm>
          <a:prstGeom prst="rect">
            <a:avLst/>
          </a:prstGeom>
          <a:noFill/>
          <a:ln w="9525">
            <a:solidFill>
              <a:srgbClr val="99FFCC"/>
            </a:solidFill>
            <a:miter lim="800000"/>
            <a:headEnd/>
            <a:tailEnd/>
          </a:ln>
        </p:spPr>
        <p:txBody>
          <a:bodyPr anchor="ctr"/>
          <a:lstStyle/>
          <a:p>
            <a:pPr eaLnBrk="1" hangingPunct="1">
              <a:defRPr/>
            </a:pPr>
            <a:r>
              <a:rPr lang="zh-CN" altLang="en-US" sz="2400" kern="0" dirty="0">
                <a:solidFill>
                  <a:srgbClr val="C00000"/>
                </a:solidFill>
                <a:latin typeface="+mn-lt"/>
                <a:ea typeface="仿宋" panose="02010609060101010101" pitchFamily="49" charset="-122"/>
                <a:cs typeface="+mj-cs"/>
              </a:rPr>
              <a:t>参考前页图，直流偏置及调制信号通过</a:t>
            </a:r>
            <a:r>
              <a:rPr lang="en-US" altLang="zh-CN" sz="2400" kern="0" dirty="0">
                <a:solidFill>
                  <a:srgbClr val="C00000"/>
                </a:solidFill>
                <a:latin typeface="+mn-lt"/>
                <a:ea typeface="仿宋" panose="02010609060101010101" pitchFamily="49" charset="-122"/>
                <a:cs typeface="+mj-cs"/>
              </a:rPr>
              <a:t>12</a:t>
            </a:r>
            <a:r>
              <a:rPr kumimoji="0" lang="en-US" altLang="zh-CN" sz="2400" dirty="0">
                <a:solidFill>
                  <a:srgbClr val="C00000"/>
                </a:solidFill>
                <a:latin typeface="+mn-lt"/>
                <a:ea typeface="仿宋" panose="02010609060101010101" pitchFamily="49" charset="-122"/>
              </a:rPr>
              <a:t>μH</a:t>
            </a:r>
            <a:r>
              <a:rPr lang="zh-CN" altLang="en-US" sz="2400" kern="0" dirty="0">
                <a:solidFill>
                  <a:srgbClr val="C00000"/>
                </a:solidFill>
                <a:latin typeface="+mn-lt"/>
                <a:ea typeface="仿宋" panose="02010609060101010101" pitchFamily="49" charset="-122"/>
                <a:cs typeface="+mj-cs"/>
              </a:rPr>
              <a:t>加到了这个地方（二管的共同负端）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79313C5-1975-4B7A-BCE4-14E3B384D867}"/>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14339" name="Rectangle 3">
            <a:extLst>
              <a:ext uri="{FF2B5EF4-FFF2-40B4-BE49-F238E27FC236}">
                <a16:creationId xmlns:a16="http://schemas.microsoft.com/office/drawing/2014/main" id="{1CDE5484-7B82-4B25-9FDE-4454EEDDCC8C}"/>
              </a:ext>
            </a:extLst>
          </p:cNvPr>
          <p:cNvSpPr>
            <a:spLocks noChangeArrowheads="1"/>
          </p:cNvSpPr>
          <p:nvPr/>
        </p:nvSpPr>
        <p:spPr bwMode="auto">
          <a:xfrm>
            <a:off x="71438" y="3359150"/>
            <a:ext cx="896505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chemeClr val="tx2"/>
                </a:solidFill>
                <a:latin typeface="+mn-lt"/>
                <a:ea typeface="仿宋" panose="02010609060101010101" pitchFamily="49" charset="-122"/>
              </a:rPr>
              <a:t>当</a:t>
            </a:r>
            <a:r>
              <a:rPr lang="en-US" altLang="zh-CN" sz="2400" i="1" dirty="0">
                <a:solidFill>
                  <a:schemeClr val="tx2"/>
                </a:solidFill>
                <a:latin typeface="+mn-lt"/>
                <a:ea typeface="仿宋" panose="02010609060101010101" pitchFamily="49" charset="-122"/>
              </a:rPr>
              <a:t>m</a:t>
            </a:r>
            <a:r>
              <a:rPr lang="en-US" altLang="zh-CN" sz="2400" dirty="0">
                <a:solidFill>
                  <a:schemeClr val="tx2"/>
                </a:solidFill>
                <a:latin typeface="+mn-lt"/>
                <a:ea typeface="仿宋" panose="02010609060101010101" pitchFamily="49" charset="-122"/>
              </a:rPr>
              <a:t>=1</a:t>
            </a:r>
            <a:r>
              <a:rPr lang="zh-CN" altLang="en-US" sz="2400" dirty="0">
                <a:solidFill>
                  <a:schemeClr val="tx2"/>
                </a:solidFill>
                <a:latin typeface="+mn-lt"/>
                <a:ea typeface="仿宋" panose="02010609060101010101" pitchFamily="49" charset="-122"/>
              </a:rPr>
              <a:t>时：边带功率是载波功率的</a:t>
            </a:r>
            <a:r>
              <a:rPr lang="en-US" altLang="zh-CN" sz="2400" dirty="0">
                <a:solidFill>
                  <a:schemeClr val="tx2"/>
                </a:solidFill>
                <a:latin typeface="+mn-lt"/>
                <a:ea typeface="仿宋" panose="02010609060101010101" pitchFamily="49" charset="-122"/>
              </a:rPr>
              <a:t>1/2   </a:t>
            </a:r>
            <a:r>
              <a:rPr lang="zh-CN" altLang="en-US" sz="2400" dirty="0">
                <a:solidFill>
                  <a:schemeClr val="tx2"/>
                </a:solidFill>
                <a:latin typeface="+mn-lt"/>
                <a:ea typeface="仿宋" panose="02010609060101010101" pitchFamily="49" charset="-122"/>
              </a:rPr>
              <a:t>，是平均功率的</a:t>
            </a:r>
            <a:r>
              <a:rPr lang="en-US" altLang="zh-CN" sz="2400" dirty="0">
                <a:solidFill>
                  <a:schemeClr val="tx2"/>
                </a:solidFill>
                <a:latin typeface="+mn-lt"/>
                <a:ea typeface="仿宋" panose="02010609060101010101" pitchFamily="49" charset="-122"/>
              </a:rPr>
              <a:t>1/3</a:t>
            </a:r>
            <a:r>
              <a:rPr lang="zh-CN" altLang="en-US" sz="2400" dirty="0">
                <a:solidFill>
                  <a:schemeClr val="tx2"/>
                </a:solidFill>
                <a:latin typeface="+mn-lt"/>
                <a:ea typeface="仿宋" panose="02010609060101010101" pitchFamily="49" charset="-122"/>
              </a:rPr>
              <a:t>；</a:t>
            </a:r>
          </a:p>
          <a:p>
            <a:pPr>
              <a:buFontTx/>
              <a:buNone/>
            </a:pPr>
            <a:r>
              <a:rPr lang="zh-CN" altLang="en-US" sz="2400" dirty="0">
                <a:solidFill>
                  <a:schemeClr val="tx2"/>
                </a:solidFill>
                <a:latin typeface="+mn-lt"/>
                <a:ea typeface="仿宋" panose="02010609060101010101" pitchFamily="49" charset="-122"/>
              </a:rPr>
              <a:t>当</a:t>
            </a:r>
            <a:r>
              <a:rPr lang="en-US" altLang="zh-CN" sz="2400" i="1" dirty="0">
                <a:solidFill>
                  <a:schemeClr val="tx2"/>
                </a:solidFill>
                <a:latin typeface="+mn-lt"/>
                <a:ea typeface="仿宋" panose="02010609060101010101" pitchFamily="49" charset="-122"/>
              </a:rPr>
              <a:t>m</a:t>
            </a:r>
            <a:r>
              <a:rPr lang="zh-CN" altLang="en-US" sz="2400" dirty="0">
                <a:solidFill>
                  <a:schemeClr val="tx2"/>
                </a:solidFill>
                <a:latin typeface="+mn-lt"/>
                <a:ea typeface="仿宋" panose="02010609060101010101" pitchFamily="49" charset="-122"/>
              </a:rPr>
              <a:t>值下降时：上述比值迅速下降；</a:t>
            </a:r>
          </a:p>
          <a:p>
            <a:pPr>
              <a:buFontTx/>
              <a:buNone/>
            </a:pPr>
            <a:r>
              <a:rPr lang="zh-CN" altLang="en-US" sz="2400" dirty="0">
                <a:solidFill>
                  <a:schemeClr val="tx2"/>
                </a:solidFill>
                <a:latin typeface="+mn-lt"/>
                <a:ea typeface="仿宋" panose="02010609060101010101" pitchFamily="49" charset="-122"/>
              </a:rPr>
              <a:t>当</a:t>
            </a:r>
            <a:r>
              <a:rPr lang="en-US" altLang="zh-CN" sz="2400" i="1" dirty="0">
                <a:solidFill>
                  <a:schemeClr val="tx2"/>
                </a:solidFill>
                <a:latin typeface="+mn-lt"/>
                <a:ea typeface="仿宋" panose="02010609060101010101" pitchFamily="49" charset="-122"/>
              </a:rPr>
              <a:t>m</a:t>
            </a:r>
            <a:r>
              <a:rPr lang="en-US" altLang="zh-CN" sz="2400" dirty="0">
                <a:solidFill>
                  <a:schemeClr val="tx2"/>
                </a:solidFill>
                <a:latin typeface="+mn-lt"/>
                <a:ea typeface="仿宋" panose="02010609060101010101" pitchFamily="49" charset="-122"/>
              </a:rPr>
              <a:t>=0.3</a:t>
            </a:r>
            <a:r>
              <a:rPr lang="zh-CN" altLang="en-US" sz="2400" dirty="0">
                <a:solidFill>
                  <a:schemeClr val="tx2"/>
                </a:solidFill>
                <a:latin typeface="+mn-lt"/>
                <a:ea typeface="仿宋" panose="02010609060101010101" pitchFamily="49" charset="-122"/>
              </a:rPr>
              <a:t>时：</a:t>
            </a:r>
          </a:p>
          <a:p>
            <a:pPr>
              <a:buFontTx/>
              <a:buNone/>
            </a:pPr>
            <a:r>
              <a:rPr lang="zh-CN" altLang="en-US" sz="2400" dirty="0">
                <a:solidFill>
                  <a:schemeClr val="tx2"/>
                </a:solidFill>
                <a:latin typeface="+mn-lt"/>
                <a:ea typeface="仿宋" panose="02010609060101010101" pitchFamily="49" charset="-122"/>
              </a:rPr>
              <a:t>     边带功率是载波功率的</a:t>
            </a:r>
            <a:r>
              <a:rPr lang="en-US" altLang="zh-CN" sz="2400" dirty="0">
                <a:solidFill>
                  <a:schemeClr val="tx2"/>
                </a:solidFill>
                <a:latin typeface="+mn-lt"/>
                <a:ea typeface="仿宋" panose="02010609060101010101" pitchFamily="49" charset="-122"/>
              </a:rPr>
              <a:t>5</a:t>
            </a:r>
            <a:r>
              <a:rPr lang="zh-CN" altLang="en-US" sz="2400" dirty="0">
                <a:solidFill>
                  <a:schemeClr val="tx2"/>
                </a:solidFill>
                <a:latin typeface="+mn-lt"/>
                <a:ea typeface="仿宋" panose="02010609060101010101" pitchFamily="49" charset="-122"/>
              </a:rPr>
              <a:t>％ 以下；</a:t>
            </a:r>
          </a:p>
          <a:p>
            <a:pPr>
              <a:buFontTx/>
              <a:buNone/>
            </a:pPr>
            <a:r>
              <a:rPr lang="zh-CN" altLang="en-US" sz="2400" dirty="0">
                <a:solidFill>
                  <a:schemeClr val="tx2"/>
                </a:solidFill>
                <a:latin typeface="+mn-lt"/>
                <a:ea typeface="仿宋" panose="02010609060101010101" pitchFamily="49" charset="-122"/>
              </a:rPr>
              <a:t>    在普通</a:t>
            </a:r>
            <a:r>
              <a:rPr lang="en-US" altLang="zh-CN" sz="2400" dirty="0">
                <a:solidFill>
                  <a:schemeClr val="tx2"/>
                </a:solidFill>
                <a:latin typeface="+mn-lt"/>
                <a:ea typeface="仿宋" panose="02010609060101010101" pitchFamily="49" charset="-122"/>
              </a:rPr>
              <a:t>AM</a:t>
            </a:r>
            <a:r>
              <a:rPr lang="zh-CN" altLang="en-US" sz="2400" dirty="0">
                <a:solidFill>
                  <a:schemeClr val="tx2"/>
                </a:solidFill>
                <a:latin typeface="+mn-lt"/>
                <a:ea typeface="仿宋" panose="02010609060101010101" pitchFamily="49" charset="-122"/>
              </a:rPr>
              <a:t>发射机中，载波和边带一起发送，能量利用率极低，但是设备简单，接收方便。</a:t>
            </a:r>
            <a:endParaRPr lang="zh-CN" altLang="en-US" sz="2400" b="0" dirty="0">
              <a:solidFill>
                <a:schemeClr val="tx2"/>
              </a:solidFill>
              <a:latin typeface="+mn-lt"/>
              <a:ea typeface="仿宋" panose="02010609060101010101" pitchFamily="49" charset="-122"/>
            </a:endParaRPr>
          </a:p>
        </p:txBody>
      </p:sp>
      <p:sp>
        <p:nvSpPr>
          <p:cNvPr id="6" name="Rectangle 2">
            <a:extLst>
              <a:ext uri="{FF2B5EF4-FFF2-40B4-BE49-F238E27FC236}">
                <a16:creationId xmlns:a16="http://schemas.microsoft.com/office/drawing/2014/main" id="{64CBD749-8920-470E-BC93-CA411D69BD86}"/>
              </a:ext>
            </a:extLst>
          </p:cNvPr>
          <p:cNvSpPr txBox="1">
            <a:spLocks noChangeArrowheads="1"/>
          </p:cNvSpPr>
          <p:nvPr/>
        </p:nvSpPr>
        <p:spPr bwMode="auto">
          <a:xfrm>
            <a:off x="395288" y="2471738"/>
            <a:ext cx="2555875" cy="381000"/>
          </a:xfrm>
          <a:prstGeom prst="rect">
            <a:avLst/>
          </a:prstGeom>
          <a:noFill/>
          <a:ln w="9525">
            <a:noFill/>
            <a:miter lim="800000"/>
            <a:headEnd/>
            <a:tailEnd/>
          </a:ln>
        </p:spPr>
        <p:txBody>
          <a:bodyPr anchor="ctr"/>
          <a:lstStyle/>
          <a:p>
            <a:pPr eaLnBrk="1" hangingPunct="1">
              <a:defRPr/>
            </a:pPr>
            <a:r>
              <a:rPr lang="zh-CN" altLang="en-US" sz="2400" kern="0" dirty="0">
                <a:solidFill>
                  <a:srgbClr val="660066"/>
                </a:solidFill>
                <a:latin typeface="+mn-lt"/>
                <a:ea typeface="仿宋" panose="02010609060101010101" pitchFamily="49" charset="-122"/>
                <a:cs typeface="+mj-cs"/>
              </a:rPr>
              <a:t>由平均功率</a:t>
            </a:r>
            <a:r>
              <a:rPr lang="en-US" altLang="zh-CN" sz="2400" kern="0" dirty="0">
                <a:solidFill>
                  <a:srgbClr val="660066"/>
                </a:solidFill>
                <a:latin typeface="+mn-lt"/>
                <a:ea typeface="仿宋" panose="02010609060101010101" pitchFamily="49" charset="-122"/>
                <a:cs typeface="+mj-cs"/>
              </a:rPr>
              <a:t>:</a:t>
            </a:r>
            <a:endParaRPr lang="zh-CN" altLang="en-US" sz="2400" kern="0" dirty="0">
              <a:solidFill>
                <a:srgbClr val="660066"/>
              </a:solidFill>
              <a:latin typeface="+mn-lt"/>
              <a:ea typeface="仿宋" panose="02010609060101010101" pitchFamily="49" charset="-122"/>
              <a:cs typeface="+mj-cs"/>
            </a:endParaRPr>
          </a:p>
        </p:txBody>
      </p:sp>
      <p:sp>
        <p:nvSpPr>
          <p:cNvPr id="14341" name="Text Box 16">
            <a:extLst>
              <a:ext uri="{FF2B5EF4-FFF2-40B4-BE49-F238E27FC236}">
                <a16:creationId xmlns:a16="http://schemas.microsoft.com/office/drawing/2014/main" id="{A9220F11-6E98-4EF5-8BCD-650CF946B5E5}"/>
              </a:ext>
            </a:extLst>
          </p:cNvPr>
          <p:cNvSpPr txBox="1">
            <a:spLocks noChangeArrowheads="1"/>
          </p:cNvSpPr>
          <p:nvPr/>
        </p:nvSpPr>
        <p:spPr bwMode="auto">
          <a:xfrm>
            <a:off x="142875" y="714375"/>
            <a:ext cx="357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latin typeface="+mn-lt"/>
                <a:ea typeface="仿宋" panose="02010609060101010101" pitchFamily="49" charset="-122"/>
              </a:rPr>
              <a:t>④ 两个边带功率之和</a:t>
            </a:r>
          </a:p>
        </p:txBody>
      </p:sp>
      <p:sp>
        <p:nvSpPr>
          <p:cNvPr id="9" name="Rectangle 2">
            <a:extLst>
              <a:ext uri="{FF2B5EF4-FFF2-40B4-BE49-F238E27FC236}">
                <a16:creationId xmlns:a16="http://schemas.microsoft.com/office/drawing/2014/main" id="{0C7E59F8-A1D4-44E5-BD6A-1217BB1747D8}"/>
              </a:ext>
            </a:extLst>
          </p:cNvPr>
          <p:cNvSpPr txBox="1">
            <a:spLocks noChangeArrowheads="1"/>
          </p:cNvSpPr>
          <p:nvPr/>
        </p:nvSpPr>
        <p:spPr bwMode="auto">
          <a:xfrm>
            <a:off x="71438" y="5949950"/>
            <a:ext cx="896505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00CC00"/>
                </a:solidFill>
                <a:latin typeface="+mn-lt"/>
                <a:ea typeface="仿宋" panose="02010609060101010101" pitchFamily="49" charset="-122"/>
              </a:rPr>
              <a:t>P142 </a:t>
            </a:r>
            <a:r>
              <a:rPr lang="en-US" altLang="zh-CN" sz="2800" kern="0" dirty="0">
                <a:solidFill>
                  <a:srgbClr val="FF0000"/>
                </a:solidFill>
                <a:latin typeface="+mn-lt"/>
                <a:ea typeface="仿宋" panose="02010609060101010101" pitchFamily="49" charset="-122"/>
              </a:rPr>
              <a:t> P146 </a:t>
            </a:r>
            <a:r>
              <a:rPr lang="en-US" altLang="zh-CN" sz="2800" kern="0" dirty="0">
                <a:latin typeface="+mn-lt"/>
                <a:ea typeface="仿宋" panose="02010609060101010101" pitchFamily="49" charset="-122"/>
              </a:rPr>
              <a:t> </a:t>
            </a:r>
            <a:r>
              <a:rPr lang="en-US" altLang="zh-CN" sz="2800" kern="0" dirty="0">
                <a:solidFill>
                  <a:srgbClr val="0000FF"/>
                </a:solidFill>
                <a:latin typeface="+mn-lt"/>
                <a:ea typeface="仿宋" panose="02010609060101010101" pitchFamily="49" charset="-122"/>
              </a:rPr>
              <a:t>P153 </a:t>
            </a:r>
            <a:r>
              <a:rPr lang="en-US" altLang="zh-CN" sz="2800" kern="0" dirty="0">
                <a:latin typeface="+mn-lt"/>
                <a:ea typeface="仿宋" panose="02010609060101010101" pitchFamily="49" charset="-122"/>
              </a:rPr>
              <a:t> </a:t>
            </a:r>
            <a:r>
              <a:rPr lang="zh-CN" altLang="en-US" sz="2800" kern="0" dirty="0">
                <a:latin typeface="+mn-lt"/>
                <a:ea typeface="仿宋" panose="02010609060101010101" pitchFamily="49" charset="-122"/>
              </a:rPr>
              <a:t>例</a:t>
            </a:r>
            <a:r>
              <a:rPr lang="en-US" altLang="zh-CN" sz="2800" kern="0" dirty="0">
                <a:latin typeface="+mn-lt"/>
                <a:ea typeface="仿宋" panose="02010609060101010101" pitchFamily="49" charset="-122"/>
              </a:rPr>
              <a:t>6-1 </a:t>
            </a:r>
            <a:r>
              <a:rPr lang="zh-CN" altLang="en-US" sz="2800" kern="0" dirty="0">
                <a:latin typeface="+mn-lt"/>
                <a:ea typeface="仿宋" panose="02010609060101010101" pitchFamily="49" charset="-122"/>
              </a:rPr>
              <a:t>计算调幅信号的功率及带宽  ！！</a:t>
            </a:r>
          </a:p>
        </p:txBody>
      </p:sp>
      <p:graphicFrame>
        <p:nvGraphicFramePr>
          <p:cNvPr id="14343" name="对象 10">
            <a:extLst>
              <a:ext uri="{FF2B5EF4-FFF2-40B4-BE49-F238E27FC236}">
                <a16:creationId xmlns:a16="http://schemas.microsoft.com/office/drawing/2014/main" id="{FFD71D78-5C13-4CAD-B6C4-5F86E3E59C2C}"/>
              </a:ext>
            </a:extLst>
          </p:cNvPr>
          <p:cNvGraphicFramePr>
            <a:graphicFrameLocks noChangeAspect="1"/>
          </p:cNvGraphicFramePr>
          <p:nvPr>
            <p:extLst>
              <p:ext uri="{D42A27DB-BD31-4B8C-83A1-F6EECF244321}">
                <p14:modId xmlns:p14="http://schemas.microsoft.com/office/powerpoint/2010/main" val="759802733"/>
              </p:ext>
            </p:extLst>
          </p:nvPr>
        </p:nvGraphicFramePr>
        <p:xfrm>
          <a:off x="3184525" y="677863"/>
          <a:ext cx="3576638" cy="836612"/>
        </p:xfrm>
        <a:graphic>
          <a:graphicData uri="http://schemas.openxmlformats.org/presentationml/2006/ole">
            <mc:AlternateContent xmlns:mc="http://schemas.openxmlformats.org/markup-compatibility/2006">
              <mc:Choice xmlns:v="urn:schemas-microsoft-com:vml" Requires="v">
                <p:oleObj spid="_x0000_s15135" name="公式" r:id="rId3" imgW="1905000" imgH="444500" progId="Equation.3">
                  <p:embed/>
                </p:oleObj>
              </mc:Choice>
              <mc:Fallback>
                <p:oleObj name="公式" r:id="rId3" imgW="1905000" imgH="444500" progId="Equation.3">
                  <p:embed/>
                  <p:pic>
                    <p:nvPicPr>
                      <p:cNvPr id="0"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525" y="677863"/>
                        <a:ext cx="3576638" cy="8366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2">
            <a:extLst>
              <a:ext uri="{FF2B5EF4-FFF2-40B4-BE49-F238E27FC236}">
                <a16:creationId xmlns:a16="http://schemas.microsoft.com/office/drawing/2014/main" id="{286B997F-A0C8-41DB-808B-5DBCB71906AA}"/>
              </a:ext>
            </a:extLst>
          </p:cNvPr>
          <p:cNvSpPr txBox="1">
            <a:spLocks noChangeArrowheads="1"/>
          </p:cNvSpPr>
          <p:nvPr/>
        </p:nvSpPr>
        <p:spPr bwMode="auto">
          <a:xfrm>
            <a:off x="290513" y="1584325"/>
            <a:ext cx="6470650" cy="381000"/>
          </a:xfrm>
          <a:prstGeom prst="rect">
            <a:avLst/>
          </a:prstGeom>
          <a:noFill/>
          <a:ln w="9525">
            <a:noFill/>
            <a:miter lim="800000"/>
            <a:headEnd/>
            <a:tailEnd/>
          </a:ln>
        </p:spPr>
        <p:txBody>
          <a:bodyPr anchor="ctr"/>
          <a:lstStyle/>
          <a:p>
            <a:pPr eaLnBrk="1" hangingPunct="1">
              <a:defRPr/>
            </a:pPr>
            <a:r>
              <a:rPr lang="zh-CN" altLang="en-US" sz="2400" kern="0" dirty="0">
                <a:solidFill>
                  <a:srgbClr val="660066"/>
                </a:solidFill>
                <a:latin typeface="+mn-lt"/>
                <a:ea typeface="仿宋" panose="02010609060101010101" pitchFamily="49" charset="-122"/>
                <a:cs typeface="+mj-cs"/>
              </a:rPr>
              <a:t>所以，由上式，边带功率</a:t>
            </a:r>
            <a:r>
              <a:rPr lang="en-US" altLang="zh-CN" sz="2400" kern="0" dirty="0">
                <a:solidFill>
                  <a:srgbClr val="660066"/>
                </a:solidFill>
                <a:latin typeface="+mn-lt"/>
                <a:ea typeface="仿宋" panose="02010609060101010101" pitchFamily="49" charset="-122"/>
                <a:cs typeface="+mj-cs"/>
              </a:rPr>
              <a:t>/</a:t>
            </a:r>
            <a:r>
              <a:rPr lang="zh-CN" altLang="en-US" sz="2400" kern="0" dirty="0">
                <a:solidFill>
                  <a:srgbClr val="660066"/>
                </a:solidFill>
                <a:latin typeface="+mn-lt"/>
                <a:ea typeface="仿宋" panose="02010609060101010101" pitchFamily="49" charset="-122"/>
                <a:cs typeface="+mj-cs"/>
              </a:rPr>
              <a:t>载波功率为</a:t>
            </a:r>
            <a:r>
              <a:rPr lang="en-US" altLang="zh-CN" i="1" kern="0" dirty="0">
                <a:solidFill>
                  <a:srgbClr val="0000FF"/>
                </a:solidFill>
                <a:latin typeface="+mn-lt"/>
                <a:ea typeface="仿宋" panose="02010609060101010101" pitchFamily="49" charset="-122"/>
                <a:cs typeface="+mj-cs"/>
              </a:rPr>
              <a:t>m</a:t>
            </a:r>
            <a:r>
              <a:rPr lang="en-US" altLang="zh-CN" kern="0" baseline="30000" dirty="0">
                <a:solidFill>
                  <a:srgbClr val="0000FF"/>
                </a:solidFill>
                <a:latin typeface="+mn-lt"/>
                <a:ea typeface="仿宋" panose="02010609060101010101" pitchFamily="49" charset="-122"/>
                <a:cs typeface="+mj-cs"/>
              </a:rPr>
              <a:t>2</a:t>
            </a:r>
            <a:r>
              <a:rPr lang="en-US" altLang="zh-CN" kern="0" dirty="0">
                <a:solidFill>
                  <a:srgbClr val="0000FF"/>
                </a:solidFill>
                <a:latin typeface="+mn-lt"/>
                <a:ea typeface="仿宋" panose="02010609060101010101" pitchFamily="49" charset="-122"/>
                <a:cs typeface="+mj-cs"/>
              </a:rPr>
              <a:t>/2</a:t>
            </a:r>
            <a:endParaRPr lang="zh-CN" altLang="en-US" kern="0" dirty="0">
              <a:solidFill>
                <a:srgbClr val="0000FF"/>
              </a:solidFill>
              <a:latin typeface="+mn-lt"/>
              <a:ea typeface="仿宋" panose="02010609060101010101" pitchFamily="49" charset="-122"/>
              <a:cs typeface="+mj-cs"/>
            </a:endParaRPr>
          </a:p>
        </p:txBody>
      </p:sp>
      <p:graphicFrame>
        <p:nvGraphicFramePr>
          <p:cNvPr id="14345" name="对象 12">
            <a:extLst>
              <a:ext uri="{FF2B5EF4-FFF2-40B4-BE49-F238E27FC236}">
                <a16:creationId xmlns:a16="http://schemas.microsoft.com/office/drawing/2014/main" id="{283E5350-BC73-4C7A-BE65-BCEC17D4F80C}"/>
              </a:ext>
            </a:extLst>
          </p:cNvPr>
          <p:cNvGraphicFramePr>
            <a:graphicFrameLocks noChangeAspect="1"/>
          </p:cNvGraphicFramePr>
          <p:nvPr>
            <p:extLst>
              <p:ext uri="{D42A27DB-BD31-4B8C-83A1-F6EECF244321}">
                <p14:modId xmlns:p14="http://schemas.microsoft.com/office/powerpoint/2010/main" val="177147288"/>
              </p:ext>
            </p:extLst>
          </p:nvPr>
        </p:nvGraphicFramePr>
        <p:xfrm>
          <a:off x="2339975" y="2168525"/>
          <a:ext cx="3783013" cy="1035050"/>
        </p:xfrm>
        <a:graphic>
          <a:graphicData uri="http://schemas.openxmlformats.org/presentationml/2006/ole">
            <mc:AlternateContent xmlns:mc="http://schemas.openxmlformats.org/markup-compatibility/2006">
              <mc:Choice xmlns:v="urn:schemas-microsoft-com:vml" Requires="v">
                <p:oleObj spid="_x0000_s15136" name="公式" r:id="rId5" imgW="2578100" imgH="533400" progId="Equation.3">
                  <p:embed/>
                </p:oleObj>
              </mc:Choice>
              <mc:Fallback>
                <p:oleObj name="公式" r:id="rId5" imgW="2578100" imgH="533400" progId="Equation.3">
                  <p:embed/>
                  <p:pic>
                    <p:nvPicPr>
                      <p:cNvPr id="0" name="对象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2168525"/>
                        <a:ext cx="3783013" cy="1035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6" name="Text Box 5">
            <a:extLst>
              <a:ext uri="{FF2B5EF4-FFF2-40B4-BE49-F238E27FC236}">
                <a16:creationId xmlns:a16="http://schemas.microsoft.com/office/drawing/2014/main" id="{58CC6527-35A7-4B9C-AA6D-356D94EF703D}"/>
              </a:ext>
            </a:extLst>
          </p:cNvPr>
          <p:cNvSpPr txBox="1">
            <a:spLocks noChangeArrowheads="1"/>
          </p:cNvSpPr>
          <p:nvPr/>
        </p:nvSpPr>
        <p:spPr bwMode="auto">
          <a:xfrm>
            <a:off x="6818313" y="869950"/>
            <a:ext cx="2016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FF0000"/>
                </a:solidFill>
                <a:latin typeface="+mn-lt"/>
                <a:ea typeface="仿宋" panose="02010609060101010101" pitchFamily="49" charset="-122"/>
              </a:rPr>
              <a:t>（</a:t>
            </a:r>
            <a:r>
              <a:rPr lang="en-US" altLang="zh-CN" sz="2400" dirty="0">
                <a:solidFill>
                  <a:srgbClr val="FF0000"/>
                </a:solidFill>
                <a:latin typeface="+mn-lt"/>
                <a:ea typeface="仿宋" panose="02010609060101010101" pitchFamily="49" charset="-122"/>
              </a:rPr>
              <a:t>6-8</a:t>
            </a:r>
            <a:r>
              <a:rPr lang="zh-CN" altLang="en-US" sz="2400" dirty="0">
                <a:solidFill>
                  <a:srgbClr val="FF0000"/>
                </a:solidFill>
                <a:latin typeface="+mn-lt"/>
                <a:ea typeface="仿宋" panose="02010609060101010101" pitchFamily="49" charset="-122"/>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4A6B19-911D-4D0E-81D3-3D8FD16F5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160" y="2479041"/>
            <a:ext cx="4247553" cy="2115681"/>
          </a:xfrm>
          <a:prstGeom prst="rect">
            <a:avLst/>
          </a:prstGeom>
        </p:spPr>
      </p:pic>
      <p:sp>
        <p:nvSpPr>
          <p:cNvPr id="113667" name="Rectangle 2">
            <a:extLst>
              <a:ext uri="{FF2B5EF4-FFF2-40B4-BE49-F238E27FC236}">
                <a16:creationId xmlns:a16="http://schemas.microsoft.com/office/drawing/2014/main" id="{E73B48E8-12C4-49C4-9143-9E39C211BF4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5.4.1</a:t>
            </a:r>
            <a:r>
              <a:rPr lang="zh-CN" altLang="en-US" sz="2800" b="1" dirty="0">
                <a:solidFill>
                  <a:srgbClr val="0000FF"/>
                </a:solidFill>
                <a:latin typeface="+mn-lt"/>
                <a:ea typeface="仿宋" panose="02010609060101010101" pitchFamily="49" charset="-122"/>
              </a:rPr>
              <a:t>   直接调频</a:t>
            </a:r>
          </a:p>
        </p:txBody>
      </p:sp>
      <p:sp>
        <p:nvSpPr>
          <p:cNvPr id="113669" name="Text Box 6">
            <a:extLst>
              <a:ext uri="{FF2B5EF4-FFF2-40B4-BE49-F238E27FC236}">
                <a16:creationId xmlns:a16="http://schemas.microsoft.com/office/drawing/2014/main" id="{48F0B70F-9789-4CA8-AACA-861E5124948D}"/>
              </a:ext>
            </a:extLst>
          </p:cNvPr>
          <p:cNvSpPr txBox="1">
            <a:spLocks noChangeArrowheads="1"/>
          </p:cNvSpPr>
          <p:nvPr/>
        </p:nvSpPr>
        <p:spPr bwMode="auto">
          <a:xfrm>
            <a:off x="142875" y="609600"/>
            <a:ext cx="8605838"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FontTx/>
              <a:buNone/>
            </a:pPr>
            <a:r>
              <a:rPr kumimoji="0" lang="en-US" altLang="zh-CN" sz="2400" dirty="0">
                <a:solidFill>
                  <a:srgbClr val="660066"/>
                </a:solidFill>
                <a:latin typeface="+mn-lt"/>
                <a:ea typeface="仿宋" panose="02010609060101010101" pitchFamily="49" charset="-122"/>
              </a:rPr>
              <a:t>2. </a:t>
            </a:r>
            <a:r>
              <a:rPr kumimoji="0" lang="zh-CN" altLang="en-US"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晶体振荡器直接调频      </a:t>
            </a:r>
            <a:r>
              <a:rPr kumimoji="0" lang="en-US" altLang="zh-CN" sz="2400" dirty="0">
                <a:solidFill>
                  <a:srgbClr val="FF0000"/>
                </a:solidFill>
                <a:latin typeface="+mn-lt"/>
                <a:ea typeface="仿宋" panose="02010609060101010101" pitchFamily="49" charset="-122"/>
              </a:rPr>
              <a:t>P211  </a:t>
            </a:r>
            <a:r>
              <a:rPr kumimoji="0" lang="en-US" altLang="zh-CN" sz="2400" dirty="0">
                <a:solidFill>
                  <a:srgbClr val="660066"/>
                </a:solidFill>
                <a:latin typeface="+mn-lt"/>
                <a:ea typeface="仿宋" panose="02010609060101010101" pitchFamily="49" charset="-122"/>
              </a:rPr>
              <a:t>    P220</a:t>
            </a:r>
            <a:endParaRPr kumimoji="0" lang="zh-CN" altLang="en-US" sz="2400" dirty="0">
              <a:solidFill>
                <a:srgbClr val="660066"/>
              </a:solidFill>
              <a:latin typeface="+mn-lt"/>
              <a:ea typeface="仿宋" panose="02010609060101010101" pitchFamily="49" charset="-122"/>
            </a:endParaRPr>
          </a:p>
          <a:p>
            <a:pPr eaLnBrk="1" hangingPunct="1">
              <a:lnSpc>
                <a:spcPct val="135000"/>
              </a:lnSpc>
              <a:spcBef>
                <a:spcPct val="0"/>
              </a:spcBef>
              <a:buFontTx/>
              <a:buNone/>
            </a:pPr>
            <a:r>
              <a:rPr kumimoji="0" lang="zh-CN" altLang="en-US" sz="2000" dirty="0">
                <a:solidFill>
                  <a:srgbClr val="660066"/>
                </a:solidFill>
                <a:latin typeface="+mn-lt"/>
                <a:ea typeface="仿宋" panose="02010609060101010101" pitchFamily="49" charset="-122"/>
              </a:rPr>
              <a:t>        变容二极管调频电路中心频率的稳定度比较低，所以必须加稳频措施，如</a:t>
            </a:r>
            <a:r>
              <a:rPr kumimoji="0" lang="en-US" altLang="zh-CN" sz="2000" dirty="0">
                <a:solidFill>
                  <a:srgbClr val="660066"/>
                </a:solidFill>
                <a:latin typeface="+mn-lt"/>
                <a:ea typeface="仿宋" panose="02010609060101010101" pitchFamily="49" charset="-122"/>
              </a:rPr>
              <a:t>AFC</a:t>
            </a:r>
            <a:r>
              <a:rPr kumimoji="0" lang="zh-CN" altLang="en-US" sz="2000" dirty="0">
                <a:solidFill>
                  <a:srgbClr val="660066"/>
                </a:solidFill>
                <a:latin typeface="+mn-lt"/>
                <a:ea typeface="仿宋" panose="02010609060101010101" pitchFamily="49" charset="-122"/>
              </a:rPr>
              <a:t>、锁相环等。简单的稳频方法是直接对晶体振荡器进行调频。</a:t>
            </a:r>
          </a:p>
          <a:p>
            <a:pPr eaLnBrk="1" hangingPunct="1">
              <a:lnSpc>
                <a:spcPct val="135000"/>
              </a:lnSpc>
              <a:spcBef>
                <a:spcPct val="0"/>
              </a:spcBef>
              <a:buFontTx/>
              <a:buNone/>
            </a:pPr>
            <a:r>
              <a:rPr kumimoji="0" lang="zh-CN" altLang="en-US" sz="2000" dirty="0">
                <a:solidFill>
                  <a:srgbClr val="660066"/>
                </a:solidFill>
                <a:latin typeface="+mn-lt"/>
                <a:ea typeface="仿宋" panose="02010609060101010101" pitchFamily="49" charset="-122"/>
              </a:rPr>
              <a:t>皮尔斯电路的频率稳定度高于西勒电路。</a:t>
            </a:r>
          </a:p>
        </p:txBody>
      </p:sp>
      <p:sp>
        <p:nvSpPr>
          <p:cNvPr id="113670" name="矩形 3">
            <a:extLst>
              <a:ext uri="{FF2B5EF4-FFF2-40B4-BE49-F238E27FC236}">
                <a16:creationId xmlns:a16="http://schemas.microsoft.com/office/drawing/2014/main" id="{C5E3FA7E-2CC5-4F9D-AEC7-80C651689516}"/>
              </a:ext>
            </a:extLst>
          </p:cNvPr>
          <p:cNvSpPr>
            <a:spLocks noChangeArrowheads="1"/>
          </p:cNvSpPr>
          <p:nvPr/>
        </p:nvSpPr>
        <p:spPr bwMode="auto">
          <a:xfrm>
            <a:off x="5862072" y="4052621"/>
            <a:ext cx="223224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defRPr/>
            </a:pPr>
            <a:r>
              <a:rPr kumimoji="0" lang="en-US" altLang="zh-CN" sz="2400" dirty="0">
                <a:solidFill>
                  <a:srgbClr val="00CC00"/>
                </a:solidFill>
                <a:latin typeface="+mn-lt"/>
                <a:ea typeface="仿宋" panose="02010609060101010101" pitchFamily="49" charset="-122"/>
              </a:rPr>
              <a:t>P206</a:t>
            </a:r>
            <a:r>
              <a:rPr kumimoji="0" lang="en-US" altLang="zh-CN" sz="2400" dirty="0">
                <a:solidFill>
                  <a:schemeClr val="accent6"/>
                </a:solidFill>
                <a:latin typeface="+mn-lt"/>
                <a:ea typeface="仿宋" panose="02010609060101010101" pitchFamily="49" charset="-122"/>
              </a:rPr>
              <a:t>    </a:t>
            </a:r>
            <a:r>
              <a:rPr kumimoji="0" lang="en-US" altLang="zh-CN" sz="2400" dirty="0">
                <a:solidFill>
                  <a:srgbClr val="FF0000"/>
                </a:solidFill>
                <a:latin typeface="+mn-lt"/>
                <a:ea typeface="仿宋" panose="02010609060101010101" pitchFamily="49" charset="-122"/>
              </a:rPr>
              <a:t>P211</a:t>
            </a:r>
            <a:endParaRPr lang="zh-CN" altLang="en-US" sz="2000" dirty="0">
              <a:solidFill>
                <a:srgbClr val="FF0000"/>
              </a:solidFill>
              <a:latin typeface="+mn-lt"/>
              <a:ea typeface="仿宋" panose="02010609060101010101" pitchFamily="49" charset="-122"/>
            </a:endParaRPr>
          </a:p>
        </p:txBody>
      </p:sp>
      <p:pic>
        <p:nvPicPr>
          <p:cNvPr id="4" name="图片 3">
            <a:extLst>
              <a:ext uri="{FF2B5EF4-FFF2-40B4-BE49-F238E27FC236}">
                <a16:creationId xmlns:a16="http://schemas.microsoft.com/office/drawing/2014/main" id="{250B33FA-CDF9-4D05-B354-0C4293010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3092945"/>
            <a:ext cx="2448271" cy="2439480"/>
          </a:xfrm>
          <a:prstGeom prst="rect">
            <a:avLst/>
          </a:prstGeom>
        </p:spPr>
      </p:pic>
      <p:sp>
        <p:nvSpPr>
          <p:cNvPr id="5" name="Text Box 5">
            <a:extLst>
              <a:ext uri="{FF2B5EF4-FFF2-40B4-BE49-F238E27FC236}">
                <a16:creationId xmlns:a16="http://schemas.microsoft.com/office/drawing/2014/main" id="{EF5B80FD-DBE3-4616-AF88-5D2E1B6EBAC8}"/>
              </a:ext>
            </a:extLst>
          </p:cNvPr>
          <p:cNvSpPr txBox="1">
            <a:spLocks noChangeArrowheads="1"/>
          </p:cNvSpPr>
          <p:nvPr/>
        </p:nvSpPr>
        <p:spPr bwMode="auto">
          <a:xfrm>
            <a:off x="114603" y="2596504"/>
            <a:ext cx="4107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交流等效的克拉泼电路如下：</a:t>
            </a:r>
          </a:p>
        </p:txBody>
      </p:sp>
      <p:sp>
        <p:nvSpPr>
          <p:cNvPr id="6" name="Text Box 5">
            <a:extLst>
              <a:ext uri="{FF2B5EF4-FFF2-40B4-BE49-F238E27FC236}">
                <a16:creationId xmlns:a16="http://schemas.microsoft.com/office/drawing/2014/main" id="{55B7F60F-4409-4FF1-B781-F7662BEC2033}"/>
              </a:ext>
            </a:extLst>
          </p:cNvPr>
          <p:cNvSpPr txBox="1">
            <a:spLocks noChangeArrowheads="1"/>
          </p:cNvSpPr>
          <p:nvPr/>
        </p:nvSpPr>
        <p:spPr bwMode="auto">
          <a:xfrm>
            <a:off x="838180" y="5624911"/>
            <a:ext cx="67681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谐振频率由</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j</a:t>
            </a:r>
            <a:r>
              <a:rPr kumimoji="0" lang="en-US" altLang="zh-CN"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L</a:t>
            </a:r>
            <a:r>
              <a:rPr kumimoji="0" lang="en-US" altLang="zh-CN" sz="2400" baseline="-25000" dirty="0">
                <a:solidFill>
                  <a:srgbClr val="660066"/>
                </a:solidFill>
                <a:latin typeface="+mn-lt"/>
                <a:ea typeface="仿宋" panose="02010609060101010101" pitchFamily="49" charset="-122"/>
              </a:rPr>
              <a:t>1</a:t>
            </a:r>
            <a:r>
              <a:rPr kumimoji="0" lang="en-US" altLang="zh-CN"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L</a:t>
            </a:r>
            <a:r>
              <a:rPr kumimoji="0" lang="en-US" altLang="zh-CN" sz="2400" baseline="-25000" dirty="0">
                <a:solidFill>
                  <a:srgbClr val="660066"/>
                </a:solidFill>
                <a:latin typeface="+mn-lt"/>
                <a:ea typeface="仿宋" panose="02010609060101010101" pitchFamily="49" charset="-122"/>
              </a:rPr>
              <a:t>Y1</a:t>
            </a:r>
            <a:r>
              <a:rPr kumimoji="0" lang="zh-CN" altLang="en-US" sz="2400" dirty="0">
                <a:solidFill>
                  <a:srgbClr val="660066"/>
                </a:solidFill>
                <a:latin typeface="+mn-lt"/>
                <a:ea typeface="仿宋" panose="02010609060101010101" pitchFamily="49" charset="-122"/>
              </a:rPr>
              <a:t>确定</a:t>
            </a:r>
            <a:br>
              <a:rPr kumimoji="0" lang="en-US" altLang="zh-CN" sz="2400" dirty="0">
                <a:solidFill>
                  <a:srgbClr val="660066"/>
                </a:solidFill>
                <a:latin typeface="+mn-lt"/>
                <a:ea typeface="仿宋" panose="02010609060101010101" pitchFamily="49" charset="-122"/>
              </a:rPr>
            </a:br>
            <a:r>
              <a:rPr kumimoji="0" lang="zh-CN" altLang="en-US" sz="2400" dirty="0">
                <a:solidFill>
                  <a:srgbClr val="660066"/>
                </a:solidFill>
                <a:latin typeface="+mn-lt"/>
                <a:ea typeface="仿宋" panose="02010609060101010101" pitchFamily="49" charset="-122"/>
              </a:rPr>
              <a:t>电感的</a:t>
            </a:r>
            <a:r>
              <a:rPr kumimoji="0" lang="en-US" altLang="zh-CN" sz="2400" i="1" dirty="0">
                <a:solidFill>
                  <a:srgbClr val="660066"/>
                </a:solidFill>
                <a:latin typeface="+mn-lt"/>
                <a:ea typeface="仿宋" panose="02010609060101010101" pitchFamily="49" charset="-122"/>
              </a:rPr>
              <a:t>L</a:t>
            </a:r>
            <a:r>
              <a:rPr kumimoji="0" lang="en-US" altLang="zh-CN" sz="2400" baseline="-250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作用：一是微调频率；二是扩大频偏</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E3FA86DB-BE69-4012-84B8-FEEC4F4BD1F3}"/>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5.4.1</a:t>
            </a:r>
            <a:r>
              <a:rPr lang="zh-CN" altLang="en-US" sz="2800" b="1" dirty="0">
                <a:solidFill>
                  <a:srgbClr val="0000FF"/>
                </a:solidFill>
                <a:latin typeface="+mn-lt"/>
                <a:ea typeface="仿宋" panose="02010609060101010101" pitchFamily="49" charset="-122"/>
              </a:rPr>
              <a:t>   直接调频</a:t>
            </a:r>
          </a:p>
        </p:txBody>
      </p:sp>
      <p:grpSp>
        <p:nvGrpSpPr>
          <p:cNvPr id="115715" name="组合 7">
            <a:extLst>
              <a:ext uri="{FF2B5EF4-FFF2-40B4-BE49-F238E27FC236}">
                <a16:creationId xmlns:a16="http://schemas.microsoft.com/office/drawing/2014/main" id="{78BE9890-C3BE-462D-9381-CAD20D2CB64A}"/>
              </a:ext>
            </a:extLst>
          </p:cNvPr>
          <p:cNvGrpSpPr>
            <a:grpSpLocks/>
          </p:cNvGrpSpPr>
          <p:nvPr/>
        </p:nvGrpSpPr>
        <p:grpSpPr bwMode="auto">
          <a:xfrm>
            <a:off x="827088" y="928688"/>
            <a:ext cx="6173787" cy="3071812"/>
            <a:chOff x="827088" y="1619262"/>
            <a:chExt cx="6831012" cy="3524250"/>
          </a:xfrm>
        </p:grpSpPr>
        <p:pic>
          <p:nvPicPr>
            <p:cNvPr id="115720" name="Picture 3">
              <a:extLst>
                <a:ext uri="{FF2B5EF4-FFF2-40B4-BE49-F238E27FC236}">
                  <a16:creationId xmlns:a16="http://schemas.microsoft.com/office/drawing/2014/main" id="{115733CF-9C8E-4A19-9821-B508DE44C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619262"/>
              <a:ext cx="6831012"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1" name="AutoShape 4">
              <a:extLst>
                <a:ext uri="{FF2B5EF4-FFF2-40B4-BE49-F238E27FC236}">
                  <a16:creationId xmlns:a16="http://schemas.microsoft.com/office/drawing/2014/main" id="{A738A9B2-4726-4007-A3C2-3BF8FB3C5C89}"/>
                </a:ext>
              </a:extLst>
            </p:cNvPr>
            <p:cNvSpPr>
              <a:spLocks/>
            </p:cNvSpPr>
            <p:nvPr/>
          </p:nvSpPr>
          <p:spPr bwMode="auto">
            <a:xfrm>
              <a:off x="2484438" y="1846263"/>
              <a:ext cx="304800" cy="1676400"/>
            </a:xfrm>
            <a:prstGeom prst="rightBrace">
              <a:avLst>
                <a:gd name="adj1" fmla="val 4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b="0">
                <a:solidFill>
                  <a:schemeClr val="bg1"/>
                </a:solidFill>
                <a:latin typeface="+mn-lt"/>
                <a:ea typeface="仿宋" panose="02010609060101010101" pitchFamily="49" charset="-122"/>
              </a:endParaRPr>
            </a:p>
          </p:txBody>
        </p:sp>
        <p:sp>
          <p:nvSpPr>
            <p:cNvPr id="115722" name="AutoShape 5">
              <a:extLst>
                <a:ext uri="{FF2B5EF4-FFF2-40B4-BE49-F238E27FC236}">
                  <a16:creationId xmlns:a16="http://schemas.microsoft.com/office/drawing/2014/main" id="{F0CD5F7F-5642-4D8F-9AAC-C59A7ECD031A}"/>
                </a:ext>
              </a:extLst>
            </p:cNvPr>
            <p:cNvSpPr>
              <a:spLocks/>
            </p:cNvSpPr>
            <p:nvPr/>
          </p:nvSpPr>
          <p:spPr bwMode="auto">
            <a:xfrm>
              <a:off x="2484438" y="3646488"/>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en-US" sz="2400" b="0">
                <a:solidFill>
                  <a:schemeClr val="bg1"/>
                </a:solidFill>
                <a:latin typeface="+mn-lt"/>
                <a:ea typeface="仿宋" panose="02010609060101010101" pitchFamily="49" charset="-122"/>
              </a:endParaRPr>
            </a:p>
          </p:txBody>
        </p:sp>
      </p:grpSp>
      <p:sp>
        <p:nvSpPr>
          <p:cNvPr id="115716" name="Text Box 6">
            <a:extLst>
              <a:ext uri="{FF2B5EF4-FFF2-40B4-BE49-F238E27FC236}">
                <a16:creationId xmlns:a16="http://schemas.microsoft.com/office/drawing/2014/main" id="{C31F31FD-C9ED-46CF-B30D-C6604F26B73D}"/>
              </a:ext>
            </a:extLst>
          </p:cNvPr>
          <p:cNvSpPr txBox="1">
            <a:spLocks noChangeArrowheads="1"/>
          </p:cNvSpPr>
          <p:nvPr/>
        </p:nvSpPr>
        <p:spPr bwMode="auto">
          <a:xfrm>
            <a:off x="179388" y="500063"/>
            <a:ext cx="7321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上述电路中的晶体串联电感：</a:t>
            </a:r>
          </a:p>
        </p:txBody>
      </p:sp>
      <p:sp>
        <p:nvSpPr>
          <p:cNvPr id="115717" name="Text Box 7">
            <a:extLst>
              <a:ext uri="{FF2B5EF4-FFF2-40B4-BE49-F238E27FC236}">
                <a16:creationId xmlns:a16="http://schemas.microsoft.com/office/drawing/2014/main" id="{BBC1D6DA-C98E-4672-B0A4-BBBB8F02C9F1}"/>
              </a:ext>
            </a:extLst>
          </p:cNvPr>
          <p:cNvSpPr txBox="1">
            <a:spLocks noChangeArrowheads="1"/>
          </p:cNvSpPr>
          <p:nvPr/>
        </p:nvSpPr>
        <p:spPr bwMode="auto">
          <a:xfrm>
            <a:off x="71438" y="5635625"/>
            <a:ext cx="8605837" cy="103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buFontTx/>
              <a:buNone/>
            </a:pPr>
            <a:r>
              <a:rPr kumimoji="0" lang="zh-CN" altLang="en-US" sz="2400" dirty="0">
                <a:solidFill>
                  <a:srgbClr val="660066"/>
                </a:solidFill>
                <a:latin typeface="+mn-lt"/>
                <a:ea typeface="仿宋" panose="02010609060101010101" pitchFamily="49" charset="-122"/>
              </a:rPr>
              <a:t>可见，感性范围加大了。相对频偏可达</a:t>
            </a:r>
            <a:r>
              <a:rPr kumimoji="0" lang="en-US" altLang="zh-CN" sz="2400" dirty="0">
                <a:solidFill>
                  <a:srgbClr val="660066"/>
                </a:solidFill>
                <a:latin typeface="+mn-lt"/>
                <a:ea typeface="仿宋" panose="02010609060101010101" pitchFamily="49" charset="-122"/>
              </a:rPr>
              <a:t>0.1</a:t>
            </a:r>
            <a:r>
              <a:rPr kumimoji="0" lang="zh-CN" altLang="en-US" sz="2400" dirty="0">
                <a:solidFill>
                  <a:srgbClr val="660066"/>
                </a:solidFill>
                <a:latin typeface="+mn-lt"/>
                <a:ea typeface="仿宋" panose="02010609060101010101" pitchFamily="49" charset="-122"/>
              </a:rPr>
              <a:t>％左右，</a:t>
            </a:r>
            <a:endParaRPr kumimoji="0" lang="en-US" altLang="zh-CN" sz="2400" dirty="0">
              <a:solidFill>
                <a:srgbClr val="660066"/>
              </a:solidFill>
              <a:latin typeface="+mn-lt"/>
              <a:ea typeface="仿宋" panose="02010609060101010101" pitchFamily="49" charset="-122"/>
            </a:endParaRPr>
          </a:p>
          <a:p>
            <a:pPr eaLnBrk="1" hangingPunct="1">
              <a:lnSpc>
                <a:spcPct val="135000"/>
              </a:lnSpc>
              <a:spcBef>
                <a:spcPts val="0"/>
              </a:spcBef>
              <a:buFontTx/>
              <a:buNone/>
            </a:pPr>
            <a:r>
              <a:rPr kumimoji="0" lang="zh-CN" altLang="en-US" sz="2400" dirty="0">
                <a:solidFill>
                  <a:srgbClr val="660066"/>
                </a:solidFill>
                <a:latin typeface="+mn-lt"/>
                <a:ea typeface="仿宋" panose="02010609060101010101" pitchFamily="49" charset="-122"/>
              </a:rPr>
              <a:t>但同时使振荡频率的稳定度下降了。</a:t>
            </a:r>
          </a:p>
        </p:txBody>
      </p:sp>
      <p:sp>
        <p:nvSpPr>
          <p:cNvPr id="147462" name="Text Box 7">
            <a:extLst>
              <a:ext uri="{FF2B5EF4-FFF2-40B4-BE49-F238E27FC236}">
                <a16:creationId xmlns:a16="http://schemas.microsoft.com/office/drawing/2014/main" id="{3109BEC7-5411-4C81-A8D4-2095BBFB0CBA}"/>
              </a:ext>
            </a:extLst>
          </p:cNvPr>
          <p:cNvSpPr txBox="1">
            <a:spLocks noChangeArrowheads="1"/>
          </p:cNvSpPr>
          <p:nvPr/>
        </p:nvSpPr>
        <p:spPr bwMode="auto">
          <a:xfrm>
            <a:off x="71437" y="4040664"/>
            <a:ext cx="9001125" cy="1531894"/>
          </a:xfrm>
          <a:prstGeom prst="rect">
            <a:avLst/>
          </a:prstGeom>
          <a:noFill/>
          <a:ln w="9525">
            <a:noFill/>
            <a:miter lim="800000"/>
            <a:headEnd/>
            <a:tailEnd/>
          </a:ln>
        </p:spPr>
        <p:txBody>
          <a:bodyPr>
            <a:spAutoFit/>
          </a:bodyPr>
          <a:lstStyle/>
          <a:p>
            <a:pPr eaLnBrk="1" hangingPunct="1">
              <a:lnSpc>
                <a:spcPct val="135000"/>
              </a:lnSpc>
              <a:spcBef>
                <a:spcPct val="50000"/>
              </a:spcBef>
              <a:defRPr/>
            </a:pPr>
            <a:r>
              <a:rPr kumimoji="0" lang="zh-CN" altLang="en-US" sz="2400" dirty="0">
                <a:solidFill>
                  <a:srgbClr val="660066"/>
                </a:solidFill>
                <a:latin typeface="+mn-lt"/>
                <a:ea typeface="仿宋" panose="02010609060101010101" pitchFamily="49" charset="-122"/>
              </a:rPr>
              <a:t>晶体串联电感</a:t>
            </a:r>
            <a:r>
              <a:rPr kumimoji="0" lang="en-US" altLang="zh-CN" sz="2400" i="1" dirty="0">
                <a:solidFill>
                  <a:srgbClr val="660066"/>
                </a:solidFill>
                <a:latin typeface="+mn-lt"/>
                <a:ea typeface="仿宋" panose="02010609060101010101" pitchFamily="49" charset="-122"/>
              </a:rPr>
              <a:t>L </a:t>
            </a:r>
            <a:r>
              <a:rPr kumimoji="0" lang="zh-CN" altLang="en-US" sz="2400" dirty="0">
                <a:solidFill>
                  <a:srgbClr val="660066"/>
                </a:solidFill>
                <a:latin typeface="+mn-lt"/>
                <a:ea typeface="仿宋" panose="02010609060101010101" pitchFamily="49" charset="-122"/>
              </a:rPr>
              <a:t>后   的总电抗：</a:t>
            </a:r>
            <a:r>
              <a:rPr kumimoji="0" lang="en-US" altLang="zh-CN" sz="2400" i="1" dirty="0">
                <a:solidFill>
                  <a:srgbClr val="660066"/>
                </a:solidFill>
                <a:latin typeface="+mn-lt"/>
                <a:ea typeface="仿宋" panose="02010609060101010101" pitchFamily="49" charset="-122"/>
              </a:rPr>
              <a:t>X</a:t>
            </a:r>
            <a:r>
              <a:rPr kumimoji="0" lang="en-US" altLang="zh-CN"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X</a:t>
            </a:r>
            <a:r>
              <a:rPr kumimoji="0" lang="en-US" altLang="zh-CN" sz="2400" baseline="-25000" dirty="0">
                <a:solidFill>
                  <a:srgbClr val="660066"/>
                </a:solidFill>
                <a:latin typeface="+mn-lt"/>
                <a:ea typeface="仿宋" panose="02010609060101010101" pitchFamily="49" charset="-122"/>
              </a:rPr>
              <a:t>j</a:t>
            </a:r>
            <a:r>
              <a:rPr kumimoji="0" lang="en-US" altLang="zh-CN"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X</a:t>
            </a:r>
            <a:r>
              <a:rPr kumimoji="0" lang="en-US" altLang="zh-CN" sz="2400" baseline="-25000" dirty="0">
                <a:solidFill>
                  <a:srgbClr val="660066"/>
                </a:solidFill>
                <a:latin typeface="+mn-lt"/>
                <a:ea typeface="仿宋" panose="02010609060101010101" pitchFamily="49" charset="-122"/>
              </a:rPr>
              <a:t>L</a:t>
            </a:r>
          </a:p>
          <a:p>
            <a:pPr eaLnBrk="1" hangingPunct="1">
              <a:lnSpc>
                <a:spcPct val="135000"/>
              </a:lnSpc>
              <a:spcBef>
                <a:spcPts val="0"/>
              </a:spcBef>
              <a:defRPr/>
            </a:pPr>
            <a:r>
              <a:rPr kumimoji="0" lang="zh-CN" altLang="en-US" sz="2400" dirty="0">
                <a:solidFill>
                  <a:srgbClr val="660066"/>
                </a:solidFill>
                <a:latin typeface="+mn-lt"/>
                <a:ea typeface="仿宋" panose="02010609060101010101" pitchFamily="49" charset="-122"/>
              </a:rPr>
              <a:t>即图中黑色线</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红色线</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蓝色线</a:t>
            </a:r>
            <a:endParaRPr kumimoji="0" lang="en-US" altLang="zh-CN" sz="2400" dirty="0">
              <a:solidFill>
                <a:srgbClr val="660066"/>
              </a:solidFill>
              <a:latin typeface="+mn-lt"/>
              <a:ea typeface="仿宋" panose="02010609060101010101" pitchFamily="49" charset="-122"/>
            </a:endParaRPr>
          </a:p>
          <a:p>
            <a:pPr eaLnBrk="1" hangingPunct="1">
              <a:lnSpc>
                <a:spcPct val="135000"/>
              </a:lnSpc>
              <a:spcBef>
                <a:spcPts val="0"/>
              </a:spcBef>
              <a:defRPr/>
            </a:pPr>
            <a:r>
              <a:rPr kumimoji="0" lang="zh-CN" altLang="en-US" sz="2400" dirty="0">
                <a:solidFill>
                  <a:srgbClr val="660066"/>
                </a:solidFill>
                <a:latin typeface="+mn-lt"/>
                <a:ea typeface="仿宋" panose="02010609060101010101" pitchFamily="49" charset="-122"/>
              </a:rPr>
              <a:t>频率范围由：</a:t>
            </a:r>
            <a:r>
              <a:rPr kumimoji="0" lang="en-US" altLang="zh-CN" sz="2400" i="1" dirty="0">
                <a:solidFill>
                  <a:srgbClr val="FF0000"/>
                </a:solidFill>
                <a:latin typeface="+mn-lt"/>
                <a:ea typeface="仿宋" panose="02010609060101010101" pitchFamily="49" charset="-122"/>
              </a:rPr>
              <a:t>f</a:t>
            </a:r>
            <a:r>
              <a:rPr kumimoji="0" lang="en-US" altLang="zh-CN" sz="2400" baseline="-25000" dirty="0">
                <a:solidFill>
                  <a:srgbClr val="FF0000"/>
                </a:solidFill>
                <a:latin typeface="+mn-lt"/>
                <a:ea typeface="仿宋" panose="02010609060101010101" pitchFamily="49" charset="-122"/>
              </a:rPr>
              <a:t>q</a:t>
            </a:r>
            <a:r>
              <a:rPr kumimoji="0" lang="en-US" altLang="zh-CN" sz="2400" dirty="0">
                <a:solidFill>
                  <a:srgbClr val="FF0000"/>
                </a:solidFill>
                <a:latin typeface="+mn-lt"/>
                <a:ea typeface="仿宋" panose="02010609060101010101" pitchFamily="49" charset="-122"/>
              </a:rPr>
              <a:t>~</a:t>
            </a:r>
            <a:r>
              <a:rPr kumimoji="0" lang="en-US" altLang="zh-CN" sz="2400" i="1" dirty="0">
                <a:solidFill>
                  <a:srgbClr val="FF0000"/>
                </a:solidFill>
                <a:latin typeface="+mn-lt"/>
                <a:ea typeface="仿宋" panose="02010609060101010101" pitchFamily="49" charset="-122"/>
              </a:rPr>
              <a:t>f</a:t>
            </a:r>
            <a:r>
              <a:rPr kumimoji="0" lang="en-US" altLang="zh-CN" sz="2400" baseline="-25000" dirty="0">
                <a:solidFill>
                  <a:srgbClr val="FF0000"/>
                </a:solidFill>
                <a:latin typeface="+mn-lt"/>
                <a:ea typeface="仿宋" panose="02010609060101010101" pitchFamily="49" charset="-122"/>
              </a:rPr>
              <a:t>p</a:t>
            </a:r>
            <a:r>
              <a:rPr kumimoji="0" lang="en-US" altLang="zh-CN" sz="2400" dirty="0">
                <a:solidFill>
                  <a:srgbClr val="FF0000"/>
                </a:solidFill>
                <a:latin typeface="+mn-lt"/>
                <a:ea typeface="仿宋" panose="02010609060101010101" pitchFamily="49" charset="-122"/>
              </a:rPr>
              <a:t> </a:t>
            </a:r>
            <a:r>
              <a:rPr kumimoji="0" lang="en-US" altLang="zh-CN" sz="2400" dirty="0">
                <a:solidFill>
                  <a:srgbClr val="FF0000"/>
                </a:solidFill>
                <a:latin typeface="+mn-lt"/>
                <a:ea typeface="仿宋" panose="02010609060101010101" pitchFamily="49" charset="-122"/>
                <a:sym typeface="Symbol"/>
              </a:rPr>
              <a:t></a:t>
            </a:r>
            <a:r>
              <a:rPr kumimoji="0" lang="en-US" altLang="zh-CN" sz="2400" i="1" dirty="0">
                <a:solidFill>
                  <a:srgbClr val="FF0000"/>
                </a:solidFill>
                <a:latin typeface="+mn-lt"/>
                <a:ea typeface="仿宋" panose="02010609060101010101" pitchFamily="49" charset="-122"/>
              </a:rPr>
              <a:t> </a:t>
            </a:r>
            <a:r>
              <a:rPr kumimoji="0" lang="en-US" altLang="zh-CN" sz="2400" i="1" dirty="0" err="1">
                <a:solidFill>
                  <a:srgbClr val="FF0000"/>
                </a:solidFill>
                <a:latin typeface="+mn-lt"/>
                <a:ea typeface="仿宋" panose="02010609060101010101" pitchFamily="49" charset="-122"/>
              </a:rPr>
              <a:t>f’</a:t>
            </a:r>
            <a:r>
              <a:rPr kumimoji="0" lang="en-US" altLang="zh-CN" sz="2400" baseline="-25000" dirty="0" err="1">
                <a:solidFill>
                  <a:srgbClr val="FF0000"/>
                </a:solidFill>
                <a:latin typeface="+mn-lt"/>
                <a:ea typeface="仿宋" panose="02010609060101010101" pitchFamily="49" charset="-122"/>
              </a:rPr>
              <a:t>q</a:t>
            </a:r>
            <a:r>
              <a:rPr kumimoji="0" lang="en-US" altLang="zh-CN" sz="2400" dirty="0">
                <a:solidFill>
                  <a:srgbClr val="FF0000"/>
                </a:solidFill>
                <a:latin typeface="+mn-lt"/>
                <a:ea typeface="仿宋" panose="02010609060101010101" pitchFamily="49" charset="-122"/>
              </a:rPr>
              <a:t>~ </a:t>
            </a:r>
            <a:r>
              <a:rPr kumimoji="0" lang="en-US" altLang="zh-CN" sz="2400" i="1" dirty="0" err="1">
                <a:solidFill>
                  <a:srgbClr val="FF0000"/>
                </a:solidFill>
                <a:latin typeface="+mn-lt"/>
                <a:ea typeface="仿宋" panose="02010609060101010101" pitchFamily="49" charset="-122"/>
              </a:rPr>
              <a:t>f</a:t>
            </a:r>
            <a:r>
              <a:rPr kumimoji="0" lang="en-US" altLang="zh-CN" sz="2400" baseline="-25000" dirty="0" err="1">
                <a:solidFill>
                  <a:srgbClr val="FF0000"/>
                </a:solidFill>
                <a:latin typeface="+mn-lt"/>
                <a:ea typeface="仿宋" panose="02010609060101010101" pitchFamily="49" charset="-122"/>
              </a:rPr>
              <a:t>p</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CC3300"/>
                </a:solidFill>
                <a:latin typeface="+mn-lt"/>
                <a:ea typeface="仿宋" panose="02010609060101010101" pitchFamily="49" charset="-122"/>
              </a:rPr>
              <a:t>则频偏由</a:t>
            </a:r>
            <a:r>
              <a:rPr kumimoji="0" lang="zh-CN" altLang="en-US" sz="2400" dirty="0">
                <a:solidFill>
                  <a:srgbClr val="CC3300"/>
                </a:solidFill>
                <a:latin typeface="+mn-lt"/>
                <a:ea typeface="仿宋" panose="02010609060101010101" pitchFamily="49" charset="-122"/>
                <a:sym typeface="Symbol"/>
              </a:rPr>
              <a:t></a:t>
            </a:r>
            <a:r>
              <a:rPr kumimoji="0" lang="en-US" altLang="zh-CN" sz="2400" i="1" dirty="0">
                <a:solidFill>
                  <a:srgbClr val="CC3300"/>
                </a:solidFill>
                <a:latin typeface="+mn-lt"/>
                <a:ea typeface="仿宋" panose="02010609060101010101" pitchFamily="49" charset="-122"/>
                <a:sym typeface="Symbol"/>
              </a:rPr>
              <a:t>f</a:t>
            </a:r>
            <a:r>
              <a:rPr kumimoji="0" lang="en-US" altLang="zh-CN" sz="2400" dirty="0">
                <a:solidFill>
                  <a:srgbClr val="CC3300"/>
                </a:solidFill>
                <a:latin typeface="+mn-lt"/>
                <a:ea typeface="仿宋" panose="02010609060101010101" pitchFamily="49" charset="-122"/>
                <a:sym typeface="Symbol"/>
              </a:rPr>
              <a:t>=(</a:t>
            </a:r>
            <a:r>
              <a:rPr kumimoji="0" lang="en-US" altLang="zh-CN" sz="2400" i="1" dirty="0">
                <a:solidFill>
                  <a:srgbClr val="CC3300"/>
                </a:solidFill>
                <a:latin typeface="+mn-lt"/>
                <a:ea typeface="仿宋" panose="02010609060101010101" pitchFamily="49" charset="-122"/>
              </a:rPr>
              <a:t>f</a:t>
            </a:r>
            <a:r>
              <a:rPr kumimoji="0" lang="en-US" altLang="zh-CN" sz="2400" baseline="-25000" dirty="0">
                <a:solidFill>
                  <a:srgbClr val="CC3300"/>
                </a:solidFill>
                <a:latin typeface="+mn-lt"/>
                <a:ea typeface="仿宋" panose="02010609060101010101" pitchFamily="49" charset="-122"/>
              </a:rPr>
              <a:t>p</a:t>
            </a:r>
            <a:r>
              <a:rPr kumimoji="0" lang="en-US" altLang="zh-CN" sz="2400" dirty="0">
                <a:solidFill>
                  <a:srgbClr val="CC3300"/>
                </a:solidFill>
                <a:latin typeface="+mn-lt"/>
                <a:ea typeface="仿宋" panose="02010609060101010101" pitchFamily="49" charset="-122"/>
              </a:rPr>
              <a:t>~</a:t>
            </a:r>
            <a:r>
              <a:rPr kumimoji="0" lang="en-US" altLang="zh-CN" sz="2400" i="1" dirty="0">
                <a:solidFill>
                  <a:srgbClr val="CC3300"/>
                </a:solidFill>
                <a:latin typeface="+mn-lt"/>
                <a:ea typeface="仿宋" panose="02010609060101010101" pitchFamily="49" charset="-122"/>
              </a:rPr>
              <a:t>f</a:t>
            </a:r>
            <a:r>
              <a:rPr kumimoji="0" lang="en-US" altLang="zh-CN" sz="2400" baseline="-25000" dirty="0">
                <a:solidFill>
                  <a:srgbClr val="CC3300"/>
                </a:solidFill>
                <a:latin typeface="+mn-lt"/>
                <a:ea typeface="仿宋" panose="02010609060101010101" pitchFamily="49" charset="-122"/>
              </a:rPr>
              <a:t>q</a:t>
            </a:r>
            <a:r>
              <a:rPr kumimoji="0" lang="en-US" altLang="zh-CN" sz="2400" dirty="0">
                <a:solidFill>
                  <a:srgbClr val="CC3300"/>
                </a:solidFill>
                <a:latin typeface="+mn-lt"/>
                <a:ea typeface="仿宋" panose="02010609060101010101" pitchFamily="49" charset="-122"/>
                <a:sym typeface="Symbol"/>
              </a:rPr>
              <a:t>)/2 </a:t>
            </a:r>
            <a:r>
              <a:rPr kumimoji="0" lang="zh-CN" altLang="en-US" sz="2400" dirty="0">
                <a:solidFill>
                  <a:srgbClr val="CC3300"/>
                </a:solidFill>
                <a:latin typeface="+mn-lt"/>
                <a:ea typeface="仿宋" panose="02010609060101010101" pitchFamily="49" charset="-122"/>
                <a:sym typeface="Symbol"/>
              </a:rPr>
              <a:t></a:t>
            </a:r>
            <a:r>
              <a:rPr kumimoji="0" lang="en-US" altLang="zh-CN" sz="2400" i="1" dirty="0">
                <a:solidFill>
                  <a:srgbClr val="CC3300"/>
                </a:solidFill>
                <a:latin typeface="+mn-lt"/>
                <a:ea typeface="仿宋" panose="02010609060101010101" pitchFamily="49" charset="-122"/>
                <a:sym typeface="Symbol"/>
              </a:rPr>
              <a:t>f</a:t>
            </a:r>
            <a:r>
              <a:rPr kumimoji="0" lang="en-US" altLang="zh-CN" sz="2400" dirty="0">
                <a:solidFill>
                  <a:srgbClr val="CC3300"/>
                </a:solidFill>
                <a:latin typeface="+mn-lt"/>
                <a:ea typeface="仿宋" panose="02010609060101010101" pitchFamily="49" charset="-122"/>
                <a:sym typeface="Symbol"/>
              </a:rPr>
              <a:t>=(</a:t>
            </a:r>
            <a:r>
              <a:rPr kumimoji="0" lang="en-US" altLang="zh-CN" sz="2400" i="1" dirty="0">
                <a:solidFill>
                  <a:srgbClr val="CC3300"/>
                </a:solidFill>
                <a:latin typeface="+mn-lt"/>
                <a:ea typeface="仿宋" panose="02010609060101010101" pitchFamily="49" charset="-122"/>
              </a:rPr>
              <a:t>f</a:t>
            </a:r>
            <a:r>
              <a:rPr kumimoji="0" lang="en-US" altLang="zh-CN" sz="2400" baseline="-25000" dirty="0">
                <a:solidFill>
                  <a:srgbClr val="CC3300"/>
                </a:solidFill>
                <a:latin typeface="+mn-lt"/>
                <a:ea typeface="仿宋" panose="02010609060101010101" pitchFamily="49" charset="-122"/>
              </a:rPr>
              <a:t>p</a:t>
            </a:r>
            <a:r>
              <a:rPr kumimoji="0" lang="en-US" altLang="zh-CN" sz="2400" dirty="0">
                <a:solidFill>
                  <a:srgbClr val="CC3300"/>
                </a:solidFill>
                <a:latin typeface="+mn-lt"/>
                <a:ea typeface="仿宋" panose="02010609060101010101" pitchFamily="49" charset="-122"/>
              </a:rPr>
              <a:t>~</a:t>
            </a:r>
            <a:r>
              <a:rPr kumimoji="0" lang="en-US" altLang="zh-CN" sz="2400" i="1" dirty="0">
                <a:solidFill>
                  <a:srgbClr val="CC3300"/>
                </a:solidFill>
                <a:latin typeface="+mn-lt"/>
                <a:ea typeface="仿宋" panose="02010609060101010101" pitchFamily="49" charset="-122"/>
              </a:rPr>
              <a:t>f’</a:t>
            </a:r>
            <a:r>
              <a:rPr kumimoji="0" lang="en-US" altLang="zh-CN" sz="2400" baseline="-25000" dirty="0">
                <a:solidFill>
                  <a:srgbClr val="CC3300"/>
                </a:solidFill>
                <a:latin typeface="+mn-lt"/>
                <a:ea typeface="仿宋" panose="02010609060101010101" pitchFamily="49" charset="-122"/>
              </a:rPr>
              <a:t>q</a:t>
            </a:r>
            <a:r>
              <a:rPr kumimoji="0" lang="en-US" altLang="zh-CN" sz="2400" dirty="0">
                <a:solidFill>
                  <a:srgbClr val="CC3300"/>
                </a:solidFill>
                <a:latin typeface="+mn-lt"/>
                <a:ea typeface="仿宋" panose="02010609060101010101" pitchFamily="49" charset="-122"/>
                <a:sym typeface="Symbol"/>
              </a:rPr>
              <a:t>)/2 </a:t>
            </a:r>
            <a:endParaRPr kumimoji="0" lang="zh-CN" altLang="en-US" sz="2400" dirty="0">
              <a:solidFill>
                <a:srgbClr val="CC3300"/>
              </a:solidFill>
              <a:latin typeface="+mn-lt"/>
              <a:ea typeface="仿宋" panose="02010609060101010101" pitchFamily="49" charset="-122"/>
            </a:endParaRPr>
          </a:p>
        </p:txBody>
      </p:sp>
      <p:sp>
        <p:nvSpPr>
          <p:cNvPr id="115719" name="Text Box 3">
            <a:extLst>
              <a:ext uri="{FF2B5EF4-FFF2-40B4-BE49-F238E27FC236}">
                <a16:creationId xmlns:a16="http://schemas.microsoft.com/office/drawing/2014/main" id="{02EFC769-69EB-467A-8A2D-C82492638302}"/>
              </a:ext>
            </a:extLst>
          </p:cNvPr>
          <p:cNvSpPr txBox="1">
            <a:spLocks noChangeArrowheads="1"/>
          </p:cNvSpPr>
          <p:nvPr/>
        </p:nvSpPr>
        <p:spPr bwMode="auto">
          <a:xfrm>
            <a:off x="1979613" y="3500438"/>
            <a:ext cx="2306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a:solidFill>
                  <a:srgbClr val="FF0000"/>
                </a:solidFill>
                <a:latin typeface="+mn-lt"/>
                <a:ea typeface="仿宋" panose="02010609060101010101" pitchFamily="49" charset="-122"/>
              </a:rPr>
              <a:t>旧 </a:t>
            </a:r>
            <a:r>
              <a:rPr kumimoji="0" lang="en-US" altLang="zh-CN" sz="2000">
                <a:solidFill>
                  <a:srgbClr val="FF0000"/>
                </a:solidFill>
                <a:latin typeface="+mn-lt"/>
                <a:ea typeface="仿宋" panose="02010609060101010101" pitchFamily="49" charset="-122"/>
              </a:rPr>
              <a:t>P336 </a:t>
            </a:r>
            <a:r>
              <a:rPr kumimoji="0" lang="zh-CN" altLang="en-US" sz="2000">
                <a:solidFill>
                  <a:srgbClr val="FF0000"/>
                </a:solidFill>
                <a:latin typeface="+mn-lt"/>
                <a:ea typeface="仿宋" panose="02010609060101010101" pitchFamily="49" charset="-122"/>
              </a:rPr>
              <a:t>图</a:t>
            </a:r>
            <a:r>
              <a:rPr kumimoji="0" lang="en-US" altLang="zh-CN" sz="2000">
                <a:solidFill>
                  <a:srgbClr val="FF0000"/>
                </a:solidFill>
                <a:latin typeface="+mn-lt"/>
                <a:ea typeface="仿宋" panose="02010609060101010101" pitchFamily="49" charset="-122"/>
              </a:rPr>
              <a:t>7-19</a:t>
            </a:r>
            <a:endParaRPr kumimoji="0" lang="zh-CN" altLang="en-US" sz="2000">
              <a:solidFill>
                <a:srgbClr val="FF0000"/>
              </a:solidFill>
              <a:latin typeface="+mn-lt"/>
              <a:ea typeface="仿宋" panose="02010609060101010101" pitchFamily="49"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0E84BA73-A157-436E-913A-567CDEF519B2}"/>
              </a:ext>
            </a:extLst>
          </p:cNvPr>
          <p:cNvSpPr>
            <a:spLocks noGrp="1" noChangeArrowheads="1"/>
          </p:cNvSpPr>
          <p:nvPr>
            <p:ph type="title" idx="4294967295"/>
          </p:nvPr>
        </p:nvSpPr>
        <p:spPr>
          <a:xfrm>
            <a:off x="228600" y="228600"/>
            <a:ext cx="7223125" cy="381000"/>
          </a:xfrm>
        </p:spPr>
        <p:txBody>
          <a:bodyPr/>
          <a:lstStyle/>
          <a:p>
            <a:pPr algn="l" eaLnBrk="1" hangingPunct="1">
              <a:defRPr/>
            </a:pPr>
            <a:r>
              <a:rPr lang="en-US" altLang="zh-CN" sz="2800" b="1" dirty="0">
                <a:solidFill>
                  <a:srgbClr val="0000FF"/>
                </a:solidFill>
                <a:latin typeface="+mn-lt"/>
                <a:ea typeface="仿宋" panose="02010609060101010101" pitchFamily="49" charset="-122"/>
              </a:rPr>
              <a:t>5.4.2</a:t>
            </a:r>
            <a:r>
              <a:rPr lang="zh-CN" altLang="en-US" sz="2800" b="1" dirty="0">
                <a:solidFill>
                  <a:srgbClr val="0000FF"/>
                </a:solidFill>
                <a:latin typeface="+mn-lt"/>
                <a:ea typeface="仿宋" panose="02010609060101010101" pitchFamily="49" charset="-122"/>
              </a:rPr>
              <a:t>   间接调频            </a:t>
            </a:r>
            <a:r>
              <a:rPr lang="en-US" altLang="zh-CN" sz="2800" b="1" dirty="0">
                <a:solidFill>
                  <a:srgbClr val="0000FF"/>
                </a:solidFill>
                <a:latin typeface="+mn-lt"/>
                <a:ea typeface="仿宋" panose="02010609060101010101" pitchFamily="49" charset="-122"/>
              </a:rPr>
              <a:t>(</a:t>
            </a:r>
            <a:r>
              <a:rPr lang="en-US" altLang="zh-CN" sz="2800" b="1" dirty="0">
                <a:solidFill>
                  <a:srgbClr val="FF0000"/>
                </a:solidFill>
                <a:latin typeface="+mn-lt"/>
                <a:ea typeface="仿宋" panose="02010609060101010101" pitchFamily="49" charset="-122"/>
              </a:rPr>
              <a:t>P211</a:t>
            </a:r>
            <a:r>
              <a:rPr lang="en-US" altLang="zh-CN" sz="2800" b="1" dirty="0">
                <a:solidFill>
                  <a:srgbClr val="0000FF"/>
                </a:solidFill>
                <a:latin typeface="+mn-lt"/>
                <a:ea typeface="仿宋" panose="02010609060101010101" pitchFamily="49" charset="-122"/>
              </a:rPr>
              <a:t>     P220)</a:t>
            </a:r>
            <a:endParaRPr lang="zh-CN" altLang="en-US" sz="2800" b="1" dirty="0">
              <a:solidFill>
                <a:srgbClr val="0000FF"/>
              </a:solidFill>
              <a:latin typeface="+mn-lt"/>
              <a:ea typeface="仿宋" panose="02010609060101010101" pitchFamily="49" charset="-122"/>
            </a:endParaRPr>
          </a:p>
        </p:txBody>
      </p:sp>
      <p:sp>
        <p:nvSpPr>
          <p:cNvPr id="154627" name="Rectangle 4">
            <a:extLst>
              <a:ext uri="{FF2B5EF4-FFF2-40B4-BE49-F238E27FC236}">
                <a16:creationId xmlns:a16="http://schemas.microsoft.com/office/drawing/2014/main" id="{C4881C23-F62F-45D0-AA06-A671D5A28F79}"/>
              </a:ext>
            </a:extLst>
          </p:cNvPr>
          <p:cNvSpPr>
            <a:spLocks noChangeArrowheads="1"/>
          </p:cNvSpPr>
          <p:nvPr/>
        </p:nvSpPr>
        <p:spPr bwMode="auto">
          <a:xfrm>
            <a:off x="142875" y="908050"/>
            <a:ext cx="8678863" cy="4537075"/>
          </a:xfrm>
          <a:prstGeom prst="rect">
            <a:avLst/>
          </a:prstGeom>
          <a:noFill/>
          <a:ln w="9525">
            <a:noFill/>
            <a:miter lim="800000"/>
            <a:headEnd/>
            <a:tailEnd/>
          </a:ln>
        </p:spPr>
        <p:txBody>
          <a:bodyPr/>
          <a:lstStyle/>
          <a:p>
            <a:pPr>
              <a:lnSpc>
                <a:spcPct val="140000"/>
              </a:lnSpc>
              <a:spcBef>
                <a:spcPct val="20000"/>
              </a:spcBef>
              <a:defRPr/>
            </a:pPr>
            <a:r>
              <a:rPr lang="zh-CN" altLang="en-US" sz="2400" dirty="0">
                <a:solidFill>
                  <a:srgbClr val="660066"/>
                </a:solidFill>
                <a:latin typeface="+mn-lt"/>
                <a:ea typeface="仿宋" panose="02010609060101010101" pitchFamily="49" charset="-122"/>
              </a:rPr>
              <a:t>    间接调频是调制信号经过积分后调相，而得</a:t>
            </a:r>
            <a:r>
              <a:rPr lang="en-US" altLang="zh-CN" sz="2400" dirty="0">
                <a:solidFill>
                  <a:srgbClr val="660066"/>
                </a:solidFill>
                <a:latin typeface="+mn-lt"/>
                <a:ea typeface="仿宋" panose="02010609060101010101" pitchFamily="49" charset="-122"/>
              </a:rPr>
              <a:t>FM</a:t>
            </a:r>
            <a:r>
              <a:rPr lang="zh-CN" altLang="en-US" sz="2400" dirty="0">
                <a:solidFill>
                  <a:srgbClr val="660066"/>
                </a:solidFill>
                <a:latin typeface="+mn-lt"/>
                <a:ea typeface="仿宋" panose="02010609060101010101" pitchFamily="49" charset="-122"/>
              </a:rPr>
              <a:t>波。由于不是在主振级进行调制，所以主振级的频率稳定度高。所以调相是间接调频的关键电路。</a:t>
            </a:r>
            <a:endParaRPr lang="en-US" altLang="zh-CN" sz="2400" dirty="0">
              <a:solidFill>
                <a:srgbClr val="660066"/>
              </a:solidFill>
              <a:latin typeface="+mn-lt"/>
              <a:ea typeface="仿宋" panose="02010609060101010101" pitchFamily="49" charset="-122"/>
            </a:endParaRPr>
          </a:p>
          <a:p>
            <a:pPr>
              <a:lnSpc>
                <a:spcPct val="140000"/>
              </a:lnSpc>
              <a:spcBef>
                <a:spcPct val="20000"/>
              </a:spcBef>
              <a:defRPr/>
            </a:pPr>
            <a:endParaRPr lang="zh-CN" altLang="en-US" sz="2400" dirty="0">
              <a:solidFill>
                <a:srgbClr val="660066"/>
              </a:solidFill>
              <a:latin typeface="+mn-lt"/>
              <a:ea typeface="仿宋" panose="02010609060101010101" pitchFamily="49" charset="-122"/>
            </a:endParaRPr>
          </a:p>
          <a:p>
            <a:pPr marL="342900" indent="-342900">
              <a:lnSpc>
                <a:spcPct val="140000"/>
              </a:lnSpc>
              <a:spcBef>
                <a:spcPct val="20000"/>
              </a:spcBef>
              <a:defRPr/>
            </a:pPr>
            <a:r>
              <a:rPr lang="zh-CN" altLang="en-US" sz="2400" dirty="0">
                <a:solidFill>
                  <a:srgbClr val="660066"/>
                </a:solidFill>
                <a:latin typeface="+mn-lt"/>
                <a:ea typeface="仿宋" panose="02010609060101010101" pitchFamily="49" charset="-122"/>
              </a:rPr>
              <a:t>调相方法：</a:t>
            </a:r>
            <a:endParaRPr lang="en-US" altLang="zh-CN" sz="2400" dirty="0">
              <a:solidFill>
                <a:srgbClr val="660066"/>
              </a:solidFill>
              <a:latin typeface="+mn-lt"/>
              <a:ea typeface="仿宋" panose="02010609060101010101" pitchFamily="49" charset="-122"/>
            </a:endParaRPr>
          </a:p>
          <a:p>
            <a:pPr marL="342900" indent="-342900">
              <a:lnSpc>
                <a:spcPct val="140000"/>
              </a:lnSpc>
              <a:spcBef>
                <a:spcPct val="20000"/>
              </a:spcBef>
              <a:defRPr/>
            </a:pPr>
            <a:r>
              <a:rPr lang="zh-CN" altLang="en-US" sz="2400" dirty="0">
                <a:solidFill>
                  <a:srgbClr val="660066"/>
                </a:solidFill>
                <a:latin typeface="+mn-lt"/>
                <a:ea typeface="仿宋" panose="02010609060101010101" pitchFamily="49" charset="-122"/>
              </a:rPr>
              <a:t>①使放大器回路的谐振频率受调制电压的控制而变化，当载频信号通过此回路时，相位发生变化；  </a:t>
            </a:r>
            <a:r>
              <a:rPr lang="en-US" altLang="zh-CN" sz="2400" dirty="0">
                <a:solidFill>
                  <a:srgbClr val="CC3300"/>
                </a:solidFill>
                <a:latin typeface="+mn-lt"/>
                <a:ea typeface="仿宋" panose="02010609060101010101" pitchFamily="49" charset="-122"/>
                <a:hlinkClick r:id="rId2" action="ppaction://hlinksldjump">
                  <a:extLst>
                    <a:ext uri="{A12FA001-AC4F-418D-AE19-62706E023703}">
                      <ahyp:hlinkClr xmlns:ahyp="http://schemas.microsoft.com/office/drawing/2018/hyperlinkcolor" val="tx"/>
                    </a:ext>
                  </a:extLst>
                </a:hlinkClick>
              </a:rPr>
              <a:t>2.2.1  </a:t>
            </a:r>
            <a:r>
              <a:rPr lang="zh-CN" altLang="en-US" sz="2400" dirty="0">
                <a:solidFill>
                  <a:srgbClr val="CC3300"/>
                </a:solidFill>
                <a:latin typeface="+mn-lt"/>
                <a:ea typeface="仿宋" panose="02010609060101010101" pitchFamily="49" charset="-122"/>
                <a:hlinkClick r:id="rId2" action="ppaction://hlinksldjump">
                  <a:extLst>
                    <a:ext uri="{A12FA001-AC4F-418D-AE19-62706E023703}">
                      <ahyp:hlinkClr xmlns:ahyp="http://schemas.microsoft.com/office/drawing/2018/hyperlinkcolor" val="tx"/>
                    </a:ext>
                  </a:extLst>
                </a:hlinkClick>
              </a:rPr>
              <a:t>并联谐振特性</a:t>
            </a:r>
            <a:endParaRPr lang="zh-CN" altLang="en-US" sz="2400" dirty="0">
              <a:solidFill>
                <a:srgbClr val="CC3300"/>
              </a:solidFill>
              <a:latin typeface="+mn-lt"/>
              <a:ea typeface="仿宋" panose="02010609060101010101" pitchFamily="49" charset="-122"/>
            </a:endParaRPr>
          </a:p>
          <a:p>
            <a:pPr marL="342900" indent="-342900">
              <a:lnSpc>
                <a:spcPct val="140000"/>
              </a:lnSpc>
              <a:spcBef>
                <a:spcPct val="20000"/>
              </a:spcBef>
              <a:defRPr/>
            </a:pPr>
            <a:r>
              <a:rPr lang="zh-CN" altLang="en-US" sz="2400" dirty="0">
                <a:solidFill>
                  <a:srgbClr val="660066"/>
                </a:solidFill>
                <a:latin typeface="+mn-lt"/>
                <a:ea typeface="仿宋" panose="02010609060101010101" pitchFamily="49" charset="-122"/>
              </a:rPr>
              <a:t>②改变相移网络的参数。</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953E3E-E2A6-4657-B583-39FDD4023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006" y="661478"/>
            <a:ext cx="4033278" cy="2384987"/>
          </a:xfrm>
          <a:prstGeom prst="rect">
            <a:avLst/>
          </a:prstGeom>
        </p:spPr>
      </p:pic>
      <p:pic>
        <p:nvPicPr>
          <p:cNvPr id="5" name="图片 4">
            <a:extLst>
              <a:ext uri="{FF2B5EF4-FFF2-40B4-BE49-F238E27FC236}">
                <a16:creationId xmlns:a16="http://schemas.microsoft.com/office/drawing/2014/main" id="{ED76C05C-0192-462A-85DF-A4B27B02B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5" y="2970093"/>
            <a:ext cx="7228303" cy="2539429"/>
          </a:xfrm>
          <a:prstGeom prst="rect">
            <a:avLst/>
          </a:prstGeom>
        </p:spPr>
      </p:pic>
      <p:sp>
        <p:nvSpPr>
          <p:cNvPr id="119811" name="Rectangle 2">
            <a:extLst>
              <a:ext uri="{FF2B5EF4-FFF2-40B4-BE49-F238E27FC236}">
                <a16:creationId xmlns:a16="http://schemas.microsoft.com/office/drawing/2014/main" id="{F79A94D5-FD08-43D0-87B8-D8C1CB9587D1}"/>
              </a:ext>
            </a:extLst>
          </p:cNvPr>
          <p:cNvSpPr>
            <a:spLocks noGrp="1" noChangeArrowheads="1"/>
          </p:cNvSpPr>
          <p:nvPr>
            <p:ph type="title" idx="4294967295"/>
          </p:nvPr>
        </p:nvSpPr>
        <p:spPr>
          <a:xfrm>
            <a:off x="228600" y="228600"/>
            <a:ext cx="8294688" cy="488950"/>
          </a:xfrm>
        </p:spPr>
        <p:txBody>
          <a:bodyPr/>
          <a:lstStyle/>
          <a:p>
            <a:pPr algn="l" eaLnBrk="1" hangingPunct="1">
              <a:defRPr/>
            </a:pPr>
            <a:r>
              <a:rPr lang="en-US" altLang="zh-CN" sz="2800" b="1" dirty="0">
                <a:solidFill>
                  <a:srgbClr val="0000FF"/>
                </a:solidFill>
                <a:latin typeface="+mn-lt"/>
                <a:ea typeface="仿宋" panose="02010609060101010101" pitchFamily="49" charset="-122"/>
              </a:rPr>
              <a:t>5.4.2</a:t>
            </a:r>
            <a:r>
              <a:rPr lang="zh-CN" altLang="en-US" sz="2800" b="1" dirty="0">
                <a:solidFill>
                  <a:srgbClr val="0000FF"/>
                </a:solidFill>
                <a:latin typeface="+mn-lt"/>
                <a:ea typeface="仿宋" panose="02010609060101010101" pitchFamily="49" charset="-122"/>
              </a:rPr>
              <a:t>   间接调频的关键</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调相 </a:t>
            </a:r>
            <a:r>
              <a:rPr lang="en-US" altLang="zh-CN" sz="2800" b="1" dirty="0">
                <a:solidFill>
                  <a:srgbClr val="0000FF"/>
                </a:solidFill>
                <a:latin typeface="+mn-lt"/>
                <a:ea typeface="仿宋" panose="02010609060101010101" pitchFamily="49" charset="-122"/>
              </a:rPr>
              <a:t>(</a:t>
            </a:r>
            <a:r>
              <a:rPr lang="en-US" altLang="zh-CN" sz="2800" b="1" dirty="0">
                <a:solidFill>
                  <a:srgbClr val="00CC00"/>
                </a:solidFill>
                <a:latin typeface="+mn-lt"/>
                <a:ea typeface="仿宋" panose="02010609060101010101" pitchFamily="49" charset="-122"/>
              </a:rPr>
              <a:t>P206</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P211 </a:t>
            </a:r>
            <a:r>
              <a:rPr lang="en-US" altLang="zh-CN" sz="2800" b="1" dirty="0">
                <a:solidFill>
                  <a:srgbClr val="0000FF"/>
                </a:solidFill>
                <a:latin typeface="+mn-lt"/>
                <a:ea typeface="仿宋" panose="02010609060101010101" pitchFamily="49" charset="-122"/>
              </a:rPr>
              <a:t>    P220)</a:t>
            </a:r>
            <a:endParaRPr lang="zh-CN" altLang="en-US" sz="2800" b="1" dirty="0">
              <a:solidFill>
                <a:srgbClr val="0000FF"/>
              </a:solidFill>
              <a:latin typeface="+mn-lt"/>
              <a:ea typeface="仿宋" panose="02010609060101010101" pitchFamily="49" charset="-122"/>
            </a:endParaRPr>
          </a:p>
        </p:txBody>
      </p:sp>
      <p:sp>
        <p:nvSpPr>
          <p:cNvPr id="118788" name="Text Box 4">
            <a:extLst>
              <a:ext uri="{FF2B5EF4-FFF2-40B4-BE49-F238E27FC236}">
                <a16:creationId xmlns:a16="http://schemas.microsoft.com/office/drawing/2014/main" id="{06AB5C16-9AAB-4DB7-9D99-B417497D2E2E}"/>
              </a:ext>
            </a:extLst>
          </p:cNvPr>
          <p:cNvSpPr txBox="1">
            <a:spLocks noChangeArrowheads="1"/>
          </p:cNvSpPr>
          <p:nvPr/>
        </p:nvSpPr>
        <p:spPr bwMode="auto">
          <a:xfrm>
            <a:off x="71439" y="658276"/>
            <a:ext cx="4500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660066"/>
                </a:solidFill>
                <a:latin typeface="+mn-lt"/>
                <a:ea typeface="仿宋" panose="02010609060101010101" pitchFamily="49" charset="-122"/>
              </a:rPr>
              <a:t>1. </a:t>
            </a:r>
            <a:r>
              <a:rPr kumimoji="0" lang="zh-CN" altLang="en-US" sz="2000" dirty="0">
                <a:solidFill>
                  <a:srgbClr val="660066"/>
                </a:solidFill>
                <a:latin typeface="+mn-lt"/>
                <a:ea typeface="仿宋" panose="02010609060101010101" pitchFamily="49" charset="-122"/>
              </a:rPr>
              <a:t>回路参数移相电路（第一种方法）： </a:t>
            </a:r>
          </a:p>
        </p:txBody>
      </p:sp>
      <p:sp>
        <p:nvSpPr>
          <p:cNvPr id="118789" name="Text Box 7">
            <a:extLst>
              <a:ext uri="{FF2B5EF4-FFF2-40B4-BE49-F238E27FC236}">
                <a16:creationId xmlns:a16="http://schemas.microsoft.com/office/drawing/2014/main" id="{04C59514-EBD3-4FE3-9187-A58112956682}"/>
              </a:ext>
            </a:extLst>
          </p:cNvPr>
          <p:cNvSpPr txBox="1">
            <a:spLocks noChangeArrowheads="1"/>
          </p:cNvSpPr>
          <p:nvPr/>
        </p:nvSpPr>
        <p:spPr bwMode="auto">
          <a:xfrm>
            <a:off x="71438" y="1143000"/>
            <a:ext cx="334843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图中：</a:t>
            </a:r>
            <a:endParaRPr kumimoji="0" lang="en-US" altLang="zh-CN" sz="2000" dirty="0">
              <a:solidFill>
                <a:srgbClr val="660066"/>
              </a:solidFill>
              <a:latin typeface="+mn-lt"/>
              <a:ea typeface="仿宋" panose="02010609060101010101" pitchFamily="49" charset="-122"/>
            </a:endParaRPr>
          </a:p>
          <a:p>
            <a:pPr eaLnBrk="1" hangingPunct="1">
              <a:spcBef>
                <a:spcPct val="50000"/>
              </a:spcBef>
              <a:buFontTx/>
              <a:buNone/>
            </a:pPr>
            <a:r>
              <a:rPr kumimoji="0" lang="en-US" altLang="zh-CN" sz="2000" i="1" dirty="0">
                <a:solidFill>
                  <a:srgbClr val="660066"/>
                </a:solidFill>
                <a:latin typeface="+mn-lt"/>
                <a:ea typeface="仿宋" panose="02010609060101010101" pitchFamily="49" charset="-122"/>
              </a:rPr>
              <a:t>L</a:t>
            </a:r>
            <a:r>
              <a:rPr kumimoji="0" lang="zh-CN" altLang="en-US"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C</a:t>
            </a:r>
            <a:r>
              <a:rPr kumimoji="0" lang="en-US" altLang="zh-CN" sz="2000" baseline="-25000" dirty="0">
                <a:solidFill>
                  <a:srgbClr val="660066"/>
                </a:solidFill>
                <a:latin typeface="+mn-lt"/>
                <a:ea typeface="仿宋" panose="02010609060101010101" pitchFamily="49" charset="-122"/>
              </a:rPr>
              <a:t>j</a:t>
            </a:r>
            <a:r>
              <a:rPr kumimoji="0" lang="zh-CN" altLang="en-US" sz="2000" dirty="0">
                <a:solidFill>
                  <a:srgbClr val="660066"/>
                </a:solidFill>
                <a:latin typeface="+mn-lt"/>
                <a:ea typeface="仿宋" panose="02010609060101010101" pitchFamily="49" charset="-122"/>
              </a:rPr>
              <a:t>：谐振回路</a:t>
            </a:r>
            <a:endParaRPr kumimoji="0" lang="en-US" altLang="zh-CN" sz="2000" dirty="0">
              <a:solidFill>
                <a:srgbClr val="660066"/>
              </a:solidFill>
              <a:latin typeface="+mn-lt"/>
              <a:ea typeface="仿宋" panose="02010609060101010101" pitchFamily="49" charset="-122"/>
            </a:endParaRPr>
          </a:p>
          <a:p>
            <a:pPr eaLnBrk="1" hangingPunct="1">
              <a:spcBef>
                <a:spcPct val="50000"/>
              </a:spcBef>
              <a:buFontTx/>
              <a:buNone/>
            </a:pPr>
            <a:r>
              <a:rPr kumimoji="0" lang="en-US" altLang="zh-CN" sz="2000" i="1" dirty="0">
                <a:solidFill>
                  <a:srgbClr val="660066"/>
                </a:solidFill>
                <a:latin typeface="+mn-lt"/>
                <a:ea typeface="仿宋" panose="02010609060101010101" pitchFamily="49" charset="-122"/>
              </a:rPr>
              <a:t>C</a:t>
            </a:r>
            <a:r>
              <a:rPr kumimoji="0" lang="en-US" altLang="zh-CN" sz="2000" baseline="-25000" dirty="0">
                <a:solidFill>
                  <a:srgbClr val="660066"/>
                </a:solidFill>
                <a:latin typeface="+mn-lt"/>
                <a:ea typeface="仿宋" panose="02010609060101010101" pitchFamily="49" charset="-122"/>
              </a:rPr>
              <a:t>1</a:t>
            </a:r>
            <a:r>
              <a:rPr kumimoji="0" lang="zh-CN" altLang="en-US"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C</a:t>
            </a:r>
            <a:r>
              <a:rPr kumimoji="0" lang="en-US" altLang="zh-CN" sz="2000" baseline="-25000" dirty="0">
                <a:solidFill>
                  <a:srgbClr val="660066"/>
                </a:solidFill>
                <a:latin typeface="+mn-lt"/>
                <a:ea typeface="仿宋" panose="02010609060101010101" pitchFamily="49" charset="-122"/>
              </a:rPr>
              <a:t>2</a:t>
            </a:r>
            <a:r>
              <a:rPr kumimoji="0" lang="zh-CN" altLang="en-US" sz="2000" dirty="0">
                <a:solidFill>
                  <a:srgbClr val="660066"/>
                </a:solidFill>
                <a:latin typeface="+mn-lt"/>
                <a:ea typeface="仿宋" panose="02010609060101010101" pitchFamily="49" charset="-122"/>
              </a:rPr>
              <a:t>：隔直；</a:t>
            </a:r>
            <a:endParaRPr kumimoji="0" lang="en-US" altLang="zh-CN" sz="2000" dirty="0">
              <a:solidFill>
                <a:srgbClr val="660066"/>
              </a:solidFill>
              <a:latin typeface="+mn-lt"/>
              <a:ea typeface="仿宋" panose="02010609060101010101" pitchFamily="49" charset="-122"/>
            </a:endParaRPr>
          </a:p>
          <a:p>
            <a:pPr eaLnBrk="1" hangingPunct="1">
              <a:spcBef>
                <a:spcPct val="50000"/>
              </a:spcBef>
              <a:buFontTx/>
              <a:buNone/>
            </a:pPr>
            <a:r>
              <a:rPr kumimoji="0" lang="en-US" altLang="zh-CN" sz="2000" i="1" dirty="0">
                <a:solidFill>
                  <a:srgbClr val="660066"/>
                </a:solidFill>
                <a:latin typeface="+mn-lt"/>
                <a:ea typeface="仿宋" panose="02010609060101010101" pitchFamily="49" charset="-122"/>
              </a:rPr>
              <a:t>R</a:t>
            </a:r>
            <a:r>
              <a:rPr kumimoji="0" lang="en-US" altLang="zh-CN" sz="2000" baseline="-25000" dirty="0">
                <a:solidFill>
                  <a:srgbClr val="660066"/>
                </a:solidFill>
                <a:latin typeface="+mn-lt"/>
                <a:ea typeface="仿宋" panose="02010609060101010101" pitchFamily="49" charset="-122"/>
              </a:rPr>
              <a:t>3</a:t>
            </a:r>
            <a:r>
              <a:rPr kumimoji="0" lang="zh-CN" altLang="en-US"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R</a:t>
            </a:r>
            <a:r>
              <a:rPr kumimoji="0" lang="en-US" altLang="zh-CN" sz="2000" baseline="-25000" dirty="0">
                <a:solidFill>
                  <a:srgbClr val="660066"/>
                </a:solidFill>
                <a:latin typeface="+mn-lt"/>
                <a:ea typeface="仿宋" panose="02010609060101010101" pitchFamily="49" charset="-122"/>
              </a:rPr>
              <a:t>4</a:t>
            </a:r>
            <a:r>
              <a:rPr kumimoji="0" lang="zh-CN" altLang="en-US" sz="2000" dirty="0">
                <a:solidFill>
                  <a:srgbClr val="660066"/>
                </a:solidFill>
                <a:latin typeface="+mn-lt"/>
                <a:ea typeface="仿宋" panose="02010609060101010101" pitchFamily="49" charset="-122"/>
              </a:rPr>
              <a:t>，</a:t>
            </a:r>
            <a:r>
              <a:rPr kumimoji="0" lang="en-US" altLang="zh-CN" sz="2000" dirty="0">
                <a:solidFill>
                  <a:srgbClr val="660066"/>
                </a:solidFill>
                <a:latin typeface="+mn-lt"/>
                <a:ea typeface="仿宋" panose="02010609060101010101" pitchFamily="49" charset="-122"/>
              </a:rPr>
              <a:t>+9V</a:t>
            </a:r>
            <a:r>
              <a:rPr kumimoji="0" lang="zh-CN" altLang="en-US" sz="2000" dirty="0">
                <a:solidFill>
                  <a:srgbClr val="660066"/>
                </a:solidFill>
                <a:latin typeface="+mn-lt"/>
                <a:ea typeface="仿宋" panose="02010609060101010101" pitchFamily="49" charset="-122"/>
              </a:rPr>
              <a:t>：提供</a:t>
            </a:r>
            <a:r>
              <a:rPr kumimoji="0" lang="en-US" altLang="zh-CN" sz="2000" i="1" dirty="0">
                <a:solidFill>
                  <a:srgbClr val="660066"/>
                </a:solidFill>
                <a:latin typeface="+mn-lt"/>
                <a:ea typeface="仿宋" panose="02010609060101010101" pitchFamily="49" charset="-122"/>
              </a:rPr>
              <a:t>D</a:t>
            </a:r>
            <a:r>
              <a:rPr kumimoji="0" lang="zh-CN" altLang="en-US" sz="2000" dirty="0">
                <a:solidFill>
                  <a:srgbClr val="660066"/>
                </a:solidFill>
                <a:latin typeface="+mn-lt"/>
                <a:ea typeface="仿宋" panose="02010609060101010101" pitchFamily="49" charset="-122"/>
              </a:rPr>
              <a:t>偏置；</a:t>
            </a:r>
          </a:p>
        </p:txBody>
      </p:sp>
      <p:sp>
        <p:nvSpPr>
          <p:cNvPr id="118790" name="AutoShape 11">
            <a:extLst>
              <a:ext uri="{FF2B5EF4-FFF2-40B4-BE49-F238E27FC236}">
                <a16:creationId xmlns:a16="http://schemas.microsoft.com/office/drawing/2014/main" id="{1BE41800-5C17-48F1-BBBF-09C8993B61A0}"/>
              </a:ext>
            </a:extLst>
          </p:cNvPr>
          <p:cNvSpPr>
            <a:spLocks noChangeArrowheads="1"/>
          </p:cNvSpPr>
          <p:nvPr/>
        </p:nvSpPr>
        <p:spPr bwMode="auto">
          <a:xfrm>
            <a:off x="7289148" y="3276006"/>
            <a:ext cx="1800225" cy="574675"/>
          </a:xfrm>
          <a:prstGeom prst="wedgeRoundRectCallout">
            <a:avLst>
              <a:gd name="adj1" fmla="val -91908"/>
              <a:gd name="adj2" fmla="val -194016"/>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i="1" dirty="0">
                <a:solidFill>
                  <a:srgbClr val="FF0000"/>
                </a:solidFill>
                <a:latin typeface="+mn-lt"/>
                <a:ea typeface="仿宋" panose="02010609060101010101" pitchFamily="49" charset="-122"/>
              </a:rPr>
              <a:t>C</a:t>
            </a:r>
            <a:r>
              <a:rPr kumimoji="0" lang="en-US" altLang="zh-CN" sz="2400" baseline="-25000" dirty="0">
                <a:solidFill>
                  <a:srgbClr val="FF0000"/>
                </a:solidFill>
                <a:latin typeface="+mn-lt"/>
                <a:ea typeface="仿宋" panose="02010609060101010101" pitchFamily="49" charset="-122"/>
              </a:rPr>
              <a:t>3</a:t>
            </a:r>
            <a:r>
              <a:rPr kumimoji="0" lang="zh-CN" altLang="en-US" sz="2400" dirty="0">
                <a:solidFill>
                  <a:srgbClr val="FF0000"/>
                </a:solidFill>
                <a:latin typeface="+mn-lt"/>
                <a:ea typeface="仿宋" panose="02010609060101010101" pitchFamily="49" charset="-122"/>
              </a:rPr>
              <a:t>较大，</a:t>
            </a:r>
          </a:p>
        </p:txBody>
      </p:sp>
      <p:sp>
        <p:nvSpPr>
          <p:cNvPr id="118791" name="Text Box 5">
            <a:extLst>
              <a:ext uri="{FF2B5EF4-FFF2-40B4-BE49-F238E27FC236}">
                <a16:creationId xmlns:a16="http://schemas.microsoft.com/office/drawing/2014/main" id="{387EF70F-D8CC-4258-8BA9-77FFBB20BA1D}"/>
              </a:ext>
            </a:extLst>
          </p:cNvPr>
          <p:cNvSpPr txBox="1">
            <a:spLocks noChangeArrowheads="1"/>
          </p:cNvSpPr>
          <p:nvPr/>
        </p:nvSpPr>
        <p:spPr bwMode="auto">
          <a:xfrm>
            <a:off x="214122" y="5508704"/>
            <a:ext cx="7273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不调制时，</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j</a:t>
            </a:r>
            <a:r>
              <a:rPr kumimoji="0" lang="en-US" altLang="zh-CN"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jQ</a:t>
            </a:r>
            <a:r>
              <a:rPr kumimoji="0" lang="zh-CN" altLang="en-US" sz="2400" dirty="0">
                <a:solidFill>
                  <a:srgbClr val="660066"/>
                </a:solidFill>
                <a:latin typeface="+mn-lt"/>
                <a:ea typeface="仿宋" panose="02010609060101010101" pitchFamily="49" charset="-122"/>
              </a:rPr>
              <a:t> （静态工作点处的结电容）</a:t>
            </a:r>
          </a:p>
        </p:txBody>
      </p:sp>
      <p:sp>
        <p:nvSpPr>
          <p:cNvPr id="95245" name="Text Box 9">
            <a:extLst>
              <a:ext uri="{FF2B5EF4-FFF2-40B4-BE49-F238E27FC236}">
                <a16:creationId xmlns:a16="http://schemas.microsoft.com/office/drawing/2014/main" id="{91E2E5C5-1669-4820-A8F7-A4C90C1AAD3E}"/>
              </a:ext>
            </a:extLst>
          </p:cNvPr>
          <p:cNvSpPr txBox="1">
            <a:spLocks noChangeArrowheads="1"/>
          </p:cNvSpPr>
          <p:nvPr/>
        </p:nvSpPr>
        <p:spPr bwMode="auto">
          <a:xfrm>
            <a:off x="239227" y="6007893"/>
            <a:ext cx="8715375" cy="769937"/>
          </a:xfrm>
          <a:prstGeom prst="rect">
            <a:avLst/>
          </a:prstGeom>
          <a:noFill/>
          <a:ln w="9525">
            <a:noFill/>
            <a:miter lim="800000"/>
            <a:headEnd/>
            <a:tailEnd/>
          </a:ln>
        </p:spPr>
        <p:txBody>
          <a:bodyPr>
            <a:spAutoFit/>
          </a:bodyPr>
          <a:lstStyle/>
          <a:p>
            <a:pPr eaLnBrk="1" hangingPunct="1">
              <a:defRPr/>
            </a:pPr>
            <a:r>
              <a:rPr kumimoji="0" lang="zh-CN" altLang="en-US" sz="2000" dirty="0">
                <a:solidFill>
                  <a:srgbClr val="660066"/>
                </a:solidFill>
                <a:latin typeface="+mn-lt"/>
                <a:ea typeface="仿宋" panose="02010609060101010101" pitchFamily="49" charset="-122"/>
              </a:rPr>
              <a:t>        加调制，则</a:t>
            </a:r>
            <a:r>
              <a:rPr kumimoji="0" lang="en-US" altLang="zh-CN" sz="2000" i="1" dirty="0">
                <a:solidFill>
                  <a:srgbClr val="660066"/>
                </a:solidFill>
                <a:latin typeface="+mn-lt"/>
                <a:ea typeface="仿宋" panose="02010609060101010101" pitchFamily="49" charset="-122"/>
              </a:rPr>
              <a:t>C</a:t>
            </a:r>
            <a:r>
              <a:rPr kumimoji="0" lang="en-US" altLang="zh-CN" sz="2000" baseline="-25000" dirty="0">
                <a:solidFill>
                  <a:srgbClr val="660066"/>
                </a:solidFill>
                <a:latin typeface="+mn-lt"/>
                <a:ea typeface="仿宋" panose="02010609060101010101" pitchFamily="49" charset="-122"/>
              </a:rPr>
              <a:t>j</a:t>
            </a:r>
            <a:r>
              <a:rPr kumimoji="0" lang="zh-CN" altLang="en-US" sz="2000" dirty="0">
                <a:solidFill>
                  <a:srgbClr val="660066"/>
                </a:solidFill>
                <a:latin typeface="+mn-lt"/>
                <a:ea typeface="仿宋" panose="02010609060101010101" pitchFamily="49" charset="-122"/>
              </a:rPr>
              <a:t>随</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sym typeface="Symbol" pitchFamily="18" charset="2"/>
              </a:rPr>
              <a:t></a:t>
            </a:r>
            <a:r>
              <a:rPr kumimoji="0" lang="zh-CN" altLang="en-US" sz="2000" dirty="0">
                <a:solidFill>
                  <a:srgbClr val="660066"/>
                </a:solidFill>
                <a:latin typeface="+mn-lt"/>
                <a:ea typeface="仿宋" panose="02010609060101010101" pitchFamily="49" charset="-122"/>
              </a:rPr>
              <a:t>变化，这时回路的谐振频率也变化。当载波作用于回路时，由于</a:t>
            </a:r>
            <a:r>
              <a:rPr kumimoji="0" lang="zh-CN" altLang="en-US" sz="2400" dirty="0">
                <a:solidFill>
                  <a:srgbClr val="0000FF"/>
                </a:solidFill>
                <a:latin typeface="+mn-lt"/>
                <a:ea typeface="仿宋" panose="02010609060101010101" pitchFamily="49" charset="-122"/>
              </a:rPr>
              <a:t>回路失谐而产生相移</a:t>
            </a:r>
            <a:r>
              <a:rPr kumimoji="0" lang="zh-CN" altLang="en-US" sz="2000" dirty="0">
                <a:solidFill>
                  <a:srgbClr val="660066"/>
                </a:solidFill>
                <a:latin typeface="+mn-lt"/>
                <a:ea typeface="仿宋" panose="02010609060101010101" pitchFamily="49" charset="-122"/>
              </a:rPr>
              <a:t>，且相移随调制信号而变化。</a:t>
            </a:r>
          </a:p>
        </p:txBody>
      </p:sp>
      <p:sp>
        <p:nvSpPr>
          <p:cNvPr id="118793" name="Text Box 3">
            <a:extLst>
              <a:ext uri="{FF2B5EF4-FFF2-40B4-BE49-F238E27FC236}">
                <a16:creationId xmlns:a16="http://schemas.microsoft.com/office/drawing/2014/main" id="{C63D0EF7-53E6-460A-9464-D55EE629837A}"/>
              </a:ext>
            </a:extLst>
          </p:cNvPr>
          <p:cNvSpPr txBox="1">
            <a:spLocks noChangeArrowheads="1"/>
          </p:cNvSpPr>
          <p:nvPr/>
        </p:nvSpPr>
        <p:spPr bwMode="auto">
          <a:xfrm>
            <a:off x="7236296" y="1883122"/>
            <a:ext cx="1656184" cy="369332"/>
          </a:xfrm>
          <a:prstGeom prst="rect">
            <a:avLst/>
          </a:prstGeom>
          <a:noFill/>
          <a:ln>
            <a:noFill/>
          </a:ln>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kumimoji="0" lang="en-US" altLang="zh-CN" sz="1800" dirty="0">
                <a:solidFill>
                  <a:srgbClr val="FF0000"/>
                </a:solidFill>
                <a:latin typeface="+mn-lt"/>
                <a:ea typeface="仿宋" panose="02010609060101010101" pitchFamily="49" charset="-122"/>
              </a:rPr>
              <a:t> </a:t>
            </a:r>
            <a:r>
              <a:rPr lang="en-US" altLang="zh-CN" sz="1800" b="1" dirty="0">
                <a:solidFill>
                  <a:srgbClr val="00CC00"/>
                </a:solidFill>
                <a:latin typeface="+mn-lt"/>
                <a:ea typeface="仿宋" panose="02010609060101010101" pitchFamily="49" charset="-122"/>
              </a:rPr>
              <a:t>P206     </a:t>
            </a:r>
            <a:r>
              <a:rPr kumimoji="0" lang="en-US" altLang="zh-CN" sz="1800" dirty="0">
                <a:solidFill>
                  <a:srgbClr val="FF0000"/>
                </a:solidFill>
                <a:latin typeface="+mn-lt"/>
                <a:ea typeface="仿宋" panose="02010609060101010101" pitchFamily="49" charset="-122"/>
              </a:rPr>
              <a:t>P212</a:t>
            </a:r>
            <a:endParaRPr kumimoji="0" lang="zh-CN" altLang="en-US" sz="1800" dirty="0">
              <a:solidFill>
                <a:schemeClr val="accent6"/>
              </a:solidFill>
              <a:latin typeface="+mn-lt"/>
              <a:ea typeface="仿宋" panose="02010609060101010101" pitchFamily="49" charset="-122"/>
            </a:endParaRPr>
          </a:p>
        </p:txBody>
      </p:sp>
      <p:graphicFrame>
        <p:nvGraphicFramePr>
          <p:cNvPr id="118794" name="对象 1">
            <a:extLst>
              <a:ext uri="{FF2B5EF4-FFF2-40B4-BE49-F238E27FC236}">
                <a16:creationId xmlns:a16="http://schemas.microsoft.com/office/drawing/2014/main" id="{858E6A47-C080-4F39-975A-0D7A802E98A5}"/>
              </a:ext>
            </a:extLst>
          </p:cNvPr>
          <p:cNvGraphicFramePr>
            <a:graphicFrameLocks noChangeAspect="1"/>
          </p:cNvGraphicFramePr>
          <p:nvPr>
            <p:extLst>
              <p:ext uri="{D42A27DB-BD31-4B8C-83A1-F6EECF244321}">
                <p14:modId xmlns:p14="http://schemas.microsoft.com/office/powerpoint/2010/main" val="773192936"/>
              </p:ext>
            </p:extLst>
          </p:nvPr>
        </p:nvGraphicFramePr>
        <p:xfrm>
          <a:off x="6433074" y="5285960"/>
          <a:ext cx="1647825" cy="793750"/>
        </p:xfrm>
        <a:graphic>
          <a:graphicData uri="http://schemas.openxmlformats.org/presentationml/2006/ole">
            <mc:AlternateContent xmlns:mc="http://schemas.openxmlformats.org/markup-compatibility/2006">
              <mc:Choice xmlns:v="urn:schemas-microsoft-com:vml" Requires="v">
                <p:oleObj spid="_x0000_s119189" name="公式" r:id="rId5" imgW="1028254" imgH="495085" progId="Equation.3">
                  <p:embed/>
                </p:oleObj>
              </mc:Choice>
              <mc:Fallback>
                <p:oleObj name="公式" r:id="rId5" imgW="1028254" imgH="495085" progId="Equation.3">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3074" y="5285960"/>
                        <a:ext cx="1647825" cy="793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 Box 3">
            <a:extLst>
              <a:ext uri="{FF2B5EF4-FFF2-40B4-BE49-F238E27FC236}">
                <a16:creationId xmlns:a16="http://schemas.microsoft.com/office/drawing/2014/main" id="{29039193-E379-4027-93B3-D5AA6669FE2F}"/>
              </a:ext>
            </a:extLst>
          </p:cNvPr>
          <p:cNvSpPr txBox="1">
            <a:spLocks noChangeArrowheads="1"/>
          </p:cNvSpPr>
          <p:nvPr/>
        </p:nvSpPr>
        <p:spPr bwMode="auto">
          <a:xfrm>
            <a:off x="1457624" y="5028000"/>
            <a:ext cx="864096"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kumimoji="0" lang="en-US" altLang="zh-CN" sz="1800" dirty="0">
                <a:solidFill>
                  <a:srgbClr val="FF0000"/>
                </a:solidFill>
                <a:latin typeface="+mn-lt"/>
                <a:ea typeface="仿宋" panose="02010609060101010101" pitchFamily="49" charset="-122"/>
              </a:rPr>
              <a:t> P212</a:t>
            </a:r>
            <a:endParaRPr kumimoji="0" lang="zh-CN" altLang="en-US" sz="1800" dirty="0">
              <a:solidFill>
                <a:schemeClr val="accent6"/>
              </a:solidFill>
              <a:latin typeface="+mn-lt"/>
              <a:ea typeface="仿宋" panose="02010609060101010101" pitchFamily="49"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119810" name="Object 9">
            <a:extLst>
              <a:ext uri="{FF2B5EF4-FFF2-40B4-BE49-F238E27FC236}">
                <a16:creationId xmlns:a16="http://schemas.microsoft.com/office/drawing/2014/main" id="{74A38400-B670-458B-8231-F7F5787061AE}"/>
              </a:ext>
            </a:extLst>
          </p:cNvPr>
          <p:cNvGraphicFramePr>
            <a:graphicFrameLocks noChangeAspect="1"/>
          </p:cNvGraphicFramePr>
          <p:nvPr>
            <p:extLst>
              <p:ext uri="{D42A27DB-BD31-4B8C-83A1-F6EECF244321}">
                <p14:modId xmlns:p14="http://schemas.microsoft.com/office/powerpoint/2010/main" val="657911720"/>
              </p:ext>
            </p:extLst>
          </p:nvPr>
        </p:nvGraphicFramePr>
        <p:xfrm>
          <a:off x="319088" y="3870325"/>
          <a:ext cx="7040562" cy="2317750"/>
        </p:xfrm>
        <a:graphic>
          <a:graphicData uri="http://schemas.openxmlformats.org/presentationml/2006/ole">
            <mc:AlternateContent xmlns:mc="http://schemas.openxmlformats.org/markup-compatibility/2006">
              <mc:Choice xmlns:v="urn:schemas-microsoft-com:vml" Requires="v">
                <p:oleObj spid="_x0000_s186934" name="公式" r:id="rId3" imgW="4000396" imgH="1257142" progId="Equation.3">
                  <p:embed/>
                </p:oleObj>
              </mc:Choice>
              <mc:Fallback>
                <p:oleObj name="公式" r:id="rId3" imgW="4000396" imgH="1257142"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8" y="3870325"/>
                        <a:ext cx="7040562" cy="2317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35" name="Rectangle 2">
            <a:extLst>
              <a:ext uri="{FF2B5EF4-FFF2-40B4-BE49-F238E27FC236}">
                <a16:creationId xmlns:a16="http://schemas.microsoft.com/office/drawing/2014/main" id="{232CBD14-FDCE-4706-B56A-A8F7670EDC57}"/>
              </a:ext>
            </a:extLst>
          </p:cNvPr>
          <p:cNvSpPr>
            <a:spLocks noGrp="1" noChangeArrowheads="1"/>
          </p:cNvSpPr>
          <p:nvPr>
            <p:ph type="title" idx="4294967295"/>
          </p:nvPr>
        </p:nvSpPr>
        <p:spPr>
          <a:xfrm>
            <a:off x="228600" y="228600"/>
            <a:ext cx="7223125" cy="381000"/>
          </a:xfrm>
        </p:spPr>
        <p:txBody>
          <a:bodyPr/>
          <a:lstStyle/>
          <a:p>
            <a:pPr algn="l" eaLnBrk="1" hangingPunct="1">
              <a:defRPr/>
            </a:pPr>
            <a:r>
              <a:rPr lang="en-US" altLang="zh-CN" sz="2800" b="1" dirty="0">
                <a:solidFill>
                  <a:srgbClr val="0000FF"/>
                </a:solidFill>
                <a:latin typeface="+mn-lt"/>
                <a:ea typeface="仿宋" panose="02010609060101010101" pitchFamily="49" charset="-122"/>
              </a:rPr>
              <a:t>5.4.2  </a:t>
            </a:r>
            <a:r>
              <a:rPr lang="zh-CN" altLang="en-US" sz="2800" b="1" dirty="0">
                <a:solidFill>
                  <a:srgbClr val="0000FF"/>
                </a:solidFill>
                <a:latin typeface="+mn-lt"/>
                <a:ea typeface="仿宋" panose="02010609060101010101" pitchFamily="49" charset="-122"/>
              </a:rPr>
              <a:t>间接调频的关键</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调相 </a:t>
            </a:r>
            <a:r>
              <a:rPr lang="en-US" altLang="zh-CN" sz="2800" b="1" dirty="0">
                <a:solidFill>
                  <a:srgbClr val="0000FF"/>
                </a:solidFill>
                <a:latin typeface="+mn-lt"/>
                <a:ea typeface="仿宋" panose="02010609060101010101" pitchFamily="49" charset="-122"/>
              </a:rPr>
              <a:t>(</a:t>
            </a:r>
            <a:r>
              <a:rPr lang="en-US" altLang="zh-CN" sz="2800" b="1" dirty="0">
                <a:solidFill>
                  <a:srgbClr val="FF0000"/>
                </a:solidFill>
                <a:latin typeface="+mn-lt"/>
                <a:ea typeface="仿宋" panose="02010609060101010101" pitchFamily="49" charset="-122"/>
              </a:rPr>
              <a:t>P212  </a:t>
            </a:r>
            <a:r>
              <a:rPr lang="en-US" altLang="zh-CN" sz="2800" b="1" dirty="0">
                <a:solidFill>
                  <a:srgbClr val="0000FF"/>
                </a:solidFill>
                <a:latin typeface="+mn-lt"/>
                <a:ea typeface="仿宋" panose="02010609060101010101" pitchFamily="49" charset="-122"/>
              </a:rPr>
              <a:t>   P221)</a:t>
            </a:r>
            <a:r>
              <a:rPr lang="zh-CN" altLang="en-US" sz="2800" b="1" dirty="0">
                <a:solidFill>
                  <a:srgbClr val="0000FF"/>
                </a:solidFill>
                <a:latin typeface="+mn-lt"/>
                <a:ea typeface="仿宋" panose="02010609060101010101" pitchFamily="49" charset="-122"/>
              </a:rPr>
              <a:t> </a:t>
            </a:r>
          </a:p>
        </p:txBody>
      </p:sp>
      <p:sp>
        <p:nvSpPr>
          <p:cNvPr id="119812" name="Text Box 7">
            <a:extLst>
              <a:ext uri="{FF2B5EF4-FFF2-40B4-BE49-F238E27FC236}">
                <a16:creationId xmlns:a16="http://schemas.microsoft.com/office/drawing/2014/main" id="{A4469BFE-DAC5-4DA2-9D43-FAA96ACA950C}"/>
              </a:ext>
            </a:extLst>
          </p:cNvPr>
          <p:cNvSpPr txBox="1">
            <a:spLocks noChangeArrowheads="1"/>
          </p:cNvSpPr>
          <p:nvPr/>
        </p:nvSpPr>
        <p:spPr bwMode="auto">
          <a:xfrm>
            <a:off x="250825" y="765175"/>
            <a:ext cx="187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定量分析：</a:t>
            </a:r>
          </a:p>
        </p:txBody>
      </p:sp>
      <p:sp>
        <p:nvSpPr>
          <p:cNvPr id="119813" name="Text Box 8">
            <a:extLst>
              <a:ext uri="{FF2B5EF4-FFF2-40B4-BE49-F238E27FC236}">
                <a16:creationId xmlns:a16="http://schemas.microsoft.com/office/drawing/2014/main" id="{67B8E0A3-8942-46CB-8E6C-F70C0A6CC366}"/>
              </a:ext>
            </a:extLst>
          </p:cNvPr>
          <p:cNvSpPr txBox="1">
            <a:spLocks noChangeArrowheads="1"/>
          </p:cNvSpPr>
          <p:nvPr/>
        </p:nvSpPr>
        <p:spPr bwMode="auto">
          <a:xfrm>
            <a:off x="539750" y="1484313"/>
            <a:ext cx="6911975" cy="82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FontTx/>
              <a:buNone/>
            </a:pPr>
            <a:r>
              <a:rPr kumimoji="0" lang="zh-CN" altLang="en-US" sz="2000" dirty="0">
                <a:solidFill>
                  <a:srgbClr val="660066"/>
                </a:solidFill>
                <a:latin typeface="+mn-lt"/>
                <a:ea typeface="仿宋" panose="02010609060101010101" pitchFamily="49" charset="-122"/>
              </a:rPr>
              <a:t>将</a:t>
            </a:r>
            <a:r>
              <a:rPr kumimoji="0" lang="en-US" altLang="zh-CN" sz="2000" dirty="0">
                <a:solidFill>
                  <a:srgbClr val="660066"/>
                </a:solidFill>
                <a:latin typeface="+mn-lt"/>
                <a:ea typeface="仿宋" panose="02010609060101010101" pitchFamily="49" charset="-122"/>
              </a:rPr>
              <a:t>[1+ </a:t>
            </a:r>
            <a:r>
              <a:rPr kumimoji="0" lang="en-US" altLang="zh-CN" sz="2000" i="1" dirty="0">
                <a:solidFill>
                  <a:srgbClr val="660066"/>
                </a:solidFill>
                <a:latin typeface="+mn-lt"/>
                <a:ea typeface="仿宋" panose="02010609060101010101" pitchFamily="49" charset="-122"/>
              </a:rPr>
              <a:t>m</a:t>
            </a:r>
            <a:r>
              <a:rPr kumimoji="0" lang="en-US" altLang="zh-CN" sz="2000" dirty="0">
                <a:solidFill>
                  <a:srgbClr val="660066"/>
                </a:solidFill>
                <a:latin typeface="+mn-lt"/>
                <a:ea typeface="仿宋" panose="02010609060101010101" pitchFamily="49" charset="-122"/>
              </a:rPr>
              <a:t>·cos(</a:t>
            </a:r>
            <a:r>
              <a:rPr kumimoji="0" lang="en-US" altLang="zh-CN" sz="2000" i="1" dirty="0">
                <a:solidFill>
                  <a:srgbClr val="660066"/>
                </a:solidFill>
                <a:latin typeface="+mn-lt"/>
                <a:ea typeface="仿宋" panose="02010609060101010101" pitchFamily="49" charset="-122"/>
              </a:rPr>
              <a:t>Ωt</a:t>
            </a:r>
            <a:r>
              <a:rPr kumimoji="0" lang="en-US" altLang="zh-CN" sz="2000" dirty="0">
                <a:solidFill>
                  <a:srgbClr val="660066"/>
                </a:solidFill>
                <a:latin typeface="+mn-lt"/>
                <a:ea typeface="仿宋" panose="02010609060101010101" pitchFamily="49" charset="-122"/>
              </a:rPr>
              <a:t>)]</a:t>
            </a:r>
            <a:r>
              <a:rPr kumimoji="0" lang="en-US" altLang="zh-CN" sz="2000" i="1" baseline="30000" dirty="0">
                <a:solidFill>
                  <a:srgbClr val="660066"/>
                </a:solidFill>
                <a:latin typeface="+mn-lt"/>
                <a:ea typeface="仿宋" panose="02010609060101010101" pitchFamily="49" charset="-122"/>
                <a:sym typeface="Symbol" panose="05050102010706020507" pitchFamily="18" charset="2"/>
              </a:rPr>
              <a:t></a:t>
            </a:r>
            <a:r>
              <a:rPr kumimoji="0" lang="en-US" altLang="zh-CN" sz="2000" dirty="0">
                <a:solidFill>
                  <a:srgbClr val="660066"/>
                </a:solidFill>
                <a:latin typeface="+mn-lt"/>
                <a:ea typeface="仿宋" panose="02010609060101010101" pitchFamily="49" charset="-122"/>
              </a:rPr>
              <a:t>   , </a:t>
            </a:r>
            <a:r>
              <a:rPr kumimoji="0" lang="zh-CN" altLang="en-US" sz="2000" dirty="0">
                <a:solidFill>
                  <a:srgbClr val="660066"/>
                </a:solidFill>
                <a:latin typeface="+mn-lt"/>
                <a:ea typeface="仿宋" panose="02010609060101010101" pitchFamily="49" charset="-122"/>
              </a:rPr>
              <a:t>在</a:t>
            </a:r>
            <a:r>
              <a:rPr kumimoji="0" lang="en-US" altLang="zh-CN" sz="2000" i="1" dirty="0">
                <a:solidFill>
                  <a:srgbClr val="660066"/>
                </a:solidFill>
                <a:latin typeface="+mn-lt"/>
                <a:ea typeface="仿宋" panose="02010609060101010101" pitchFamily="49" charset="-122"/>
              </a:rPr>
              <a:t>m</a:t>
            </a:r>
            <a:r>
              <a:rPr kumimoji="0" lang="en-US" altLang="zh-CN" sz="2000" dirty="0">
                <a:solidFill>
                  <a:srgbClr val="660066"/>
                </a:solidFill>
                <a:latin typeface="+mn-lt"/>
                <a:ea typeface="仿宋" panose="02010609060101010101" pitchFamily="49" charset="-122"/>
              </a:rPr>
              <a:t>·cos(</a:t>
            </a:r>
            <a:r>
              <a:rPr kumimoji="0" lang="en-US" altLang="zh-CN" sz="2000" i="1" dirty="0">
                <a:solidFill>
                  <a:srgbClr val="660066"/>
                </a:solidFill>
                <a:latin typeface="+mn-lt"/>
                <a:ea typeface="仿宋" panose="02010609060101010101" pitchFamily="49" charset="-122"/>
              </a:rPr>
              <a:t>Ωt</a:t>
            </a:r>
            <a:r>
              <a:rPr kumimoji="0" lang="en-US" altLang="zh-CN" sz="2000" dirty="0">
                <a:solidFill>
                  <a:srgbClr val="660066"/>
                </a:solidFill>
                <a:latin typeface="+mn-lt"/>
                <a:ea typeface="仿宋" panose="02010609060101010101" pitchFamily="49" charset="-122"/>
              </a:rPr>
              <a:t>)</a:t>
            </a:r>
            <a:r>
              <a:rPr kumimoji="0" lang="zh-CN" altLang="en-US" sz="2000" dirty="0">
                <a:solidFill>
                  <a:srgbClr val="660066"/>
                </a:solidFill>
                <a:latin typeface="+mn-lt"/>
                <a:ea typeface="仿宋" panose="02010609060101010101" pitchFamily="49" charset="-122"/>
              </a:rPr>
              <a:t>＝</a:t>
            </a:r>
            <a:r>
              <a:rPr kumimoji="0" lang="en-US" altLang="zh-CN" sz="2000" dirty="0">
                <a:solidFill>
                  <a:srgbClr val="660066"/>
                </a:solidFill>
                <a:latin typeface="+mn-lt"/>
                <a:ea typeface="仿宋" panose="02010609060101010101" pitchFamily="49" charset="-122"/>
              </a:rPr>
              <a:t>0</a:t>
            </a:r>
            <a:r>
              <a:rPr kumimoji="0" lang="zh-CN" altLang="en-US" sz="2000" dirty="0">
                <a:solidFill>
                  <a:srgbClr val="660066"/>
                </a:solidFill>
                <a:latin typeface="+mn-lt"/>
                <a:ea typeface="仿宋" panose="02010609060101010101" pitchFamily="49" charset="-122"/>
              </a:rPr>
              <a:t>附近展开级数，</a:t>
            </a:r>
          </a:p>
          <a:p>
            <a:pPr eaLnBrk="1" hangingPunct="1">
              <a:lnSpc>
                <a:spcPct val="125000"/>
              </a:lnSpc>
              <a:spcBef>
                <a:spcPct val="0"/>
              </a:spcBef>
              <a:buFontTx/>
              <a:buNone/>
            </a:pPr>
            <a:r>
              <a:rPr kumimoji="0" lang="zh-CN" altLang="en-US" sz="2000" dirty="0">
                <a:solidFill>
                  <a:srgbClr val="660066"/>
                </a:solidFill>
                <a:latin typeface="+mn-lt"/>
                <a:ea typeface="仿宋" panose="02010609060101010101" pitchFamily="49" charset="-122"/>
              </a:rPr>
              <a:t>忽略高次项，可得： </a:t>
            </a:r>
            <a:r>
              <a:rPr kumimoji="0" lang="en-US" altLang="zh-CN" sz="2000" dirty="0">
                <a:solidFill>
                  <a:srgbClr val="660066"/>
                </a:solidFill>
                <a:latin typeface="+mn-lt"/>
                <a:ea typeface="仿宋" panose="02010609060101010101" pitchFamily="49" charset="-122"/>
              </a:rPr>
              <a:t>[1+ </a:t>
            </a:r>
            <a:r>
              <a:rPr kumimoji="0" lang="en-US" altLang="zh-CN" sz="2000" i="1" dirty="0">
                <a:solidFill>
                  <a:srgbClr val="660066"/>
                </a:solidFill>
                <a:latin typeface="+mn-lt"/>
                <a:ea typeface="仿宋" panose="02010609060101010101" pitchFamily="49" charset="-122"/>
              </a:rPr>
              <a:t>m</a:t>
            </a:r>
            <a:r>
              <a:rPr kumimoji="0" lang="en-US" altLang="zh-CN" sz="2000" dirty="0">
                <a:solidFill>
                  <a:srgbClr val="660066"/>
                </a:solidFill>
                <a:latin typeface="+mn-lt"/>
                <a:ea typeface="仿宋" panose="02010609060101010101" pitchFamily="49" charset="-122"/>
              </a:rPr>
              <a:t>·cos(</a:t>
            </a:r>
            <a:r>
              <a:rPr kumimoji="0" lang="en-US" altLang="zh-CN" sz="2000" i="1" dirty="0">
                <a:solidFill>
                  <a:srgbClr val="660066"/>
                </a:solidFill>
                <a:latin typeface="+mn-lt"/>
                <a:ea typeface="仿宋" panose="02010609060101010101" pitchFamily="49" charset="-122"/>
              </a:rPr>
              <a:t>Ωt</a:t>
            </a:r>
            <a:r>
              <a:rPr kumimoji="0" lang="en-US" altLang="zh-CN" sz="2000" dirty="0">
                <a:solidFill>
                  <a:srgbClr val="660066"/>
                </a:solidFill>
                <a:latin typeface="+mn-lt"/>
                <a:ea typeface="仿宋" panose="02010609060101010101" pitchFamily="49" charset="-122"/>
              </a:rPr>
              <a:t>)]</a:t>
            </a:r>
            <a:r>
              <a:rPr kumimoji="0" lang="en-US" altLang="zh-CN" sz="2000" baseline="30000" dirty="0">
                <a:solidFill>
                  <a:srgbClr val="660066"/>
                </a:solidFill>
                <a:latin typeface="+mn-lt"/>
                <a:ea typeface="仿宋" panose="02010609060101010101" pitchFamily="49" charset="-122"/>
                <a:sym typeface="Symbol" panose="05050102010706020507" pitchFamily="18" charset="2"/>
              </a:rPr>
              <a:t></a:t>
            </a:r>
            <a:r>
              <a:rPr kumimoji="0" lang="en-US" altLang="zh-CN" sz="2000" dirty="0">
                <a:solidFill>
                  <a:srgbClr val="660066"/>
                </a:solidFill>
                <a:latin typeface="+mn-lt"/>
                <a:ea typeface="仿宋" panose="02010609060101010101" pitchFamily="49" charset="-122"/>
              </a:rPr>
              <a:t> =1+ </a:t>
            </a:r>
            <a:r>
              <a:rPr kumimoji="0" lang="en-US" altLang="zh-CN" sz="2000" i="1" dirty="0">
                <a:solidFill>
                  <a:srgbClr val="660066"/>
                </a:solidFill>
                <a:latin typeface="+mn-lt"/>
                <a:ea typeface="仿宋" panose="02010609060101010101" pitchFamily="49" charset="-122"/>
                <a:sym typeface="Symbol" panose="05050102010706020507" pitchFamily="18" charset="2"/>
              </a:rPr>
              <a:t></a:t>
            </a:r>
            <a:r>
              <a:rPr kumimoji="0" lang="en-US" altLang="zh-CN" sz="2000" i="1" dirty="0">
                <a:solidFill>
                  <a:srgbClr val="660066"/>
                </a:solidFill>
                <a:latin typeface="+mn-lt"/>
                <a:ea typeface="仿宋" panose="02010609060101010101" pitchFamily="49" charset="-122"/>
              </a:rPr>
              <a:t>·m</a:t>
            </a:r>
            <a:r>
              <a:rPr kumimoji="0" lang="en-US" altLang="zh-CN" sz="2000" dirty="0">
                <a:solidFill>
                  <a:srgbClr val="660066"/>
                </a:solidFill>
                <a:latin typeface="+mn-lt"/>
                <a:ea typeface="仿宋" panose="02010609060101010101" pitchFamily="49" charset="-122"/>
              </a:rPr>
              <a:t>·cos(Ω</a:t>
            </a:r>
            <a:r>
              <a:rPr kumimoji="0" lang="en-US" altLang="zh-CN" sz="2000" i="1" dirty="0">
                <a:solidFill>
                  <a:srgbClr val="660066"/>
                </a:solidFill>
                <a:latin typeface="+mn-lt"/>
                <a:ea typeface="仿宋" panose="02010609060101010101" pitchFamily="49" charset="-122"/>
              </a:rPr>
              <a:t>t</a:t>
            </a:r>
            <a:r>
              <a:rPr kumimoji="0" lang="en-US" altLang="zh-CN" sz="2000" dirty="0">
                <a:solidFill>
                  <a:srgbClr val="660066"/>
                </a:solidFill>
                <a:latin typeface="+mn-lt"/>
                <a:ea typeface="仿宋" panose="02010609060101010101" pitchFamily="49" charset="-122"/>
              </a:rPr>
              <a:t>)</a:t>
            </a:r>
            <a:endParaRPr kumimoji="0" lang="zh-CN" altLang="en-US" sz="2000" dirty="0">
              <a:solidFill>
                <a:srgbClr val="660066"/>
              </a:solidFill>
              <a:latin typeface="+mn-lt"/>
              <a:ea typeface="仿宋" panose="02010609060101010101" pitchFamily="49" charset="-122"/>
            </a:endParaRPr>
          </a:p>
        </p:txBody>
      </p:sp>
      <p:sp>
        <p:nvSpPr>
          <p:cNvPr id="119814" name="AutoShape 10">
            <a:extLst>
              <a:ext uri="{FF2B5EF4-FFF2-40B4-BE49-F238E27FC236}">
                <a16:creationId xmlns:a16="http://schemas.microsoft.com/office/drawing/2014/main" id="{2D9A154A-0043-44C8-91F8-6363CBD4A676}"/>
              </a:ext>
            </a:extLst>
          </p:cNvPr>
          <p:cNvSpPr>
            <a:spLocks noChangeArrowheads="1"/>
          </p:cNvSpPr>
          <p:nvPr/>
        </p:nvSpPr>
        <p:spPr bwMode="auto">
          <a:xfrm>
            <a:off x="5965825" y="4179888"/>
            <a:ext cx="1897063" cy="590550"/>
          </a:xfrm>
          <a:prstGeom prst="wedgeRoundRectCallout">
            <a:avLst>
              <a:gd name="adj1" fmla="val -132176"/>
              <a:gd name="adj2" fmla="val 227958"/>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FF0000"/>
                </a:solidFill>
                <a:latin typeface="+mn-lt"/>
                <a:ea typeface="仿宋" panose="02010609060101010101" pitchFamily="49" charset="-122"/>
              </a:rPr>
              <a:t>原谐振频率</a:t>
            </a:r>
          </a:p>
        </p:txBody>
      </p:sp>
      <p:sp>
        <p:nvSpPr>
          <p:cNvPr id="119815" name="AutoShape 11">
            <a:extLst>
              <a:ext uri="{FF2B5EF4-FFF2-40B4-BE49-F238E27FC236}">
                <a16:creationId xmlns:a16="http://schemas.microsoft.com/office/drawing/2014/main" id="{58BF4063-6E5E-4FA1-8497-13654A1EC9EE}"/>
              </a:ext>
            </a:extLst>
          </p:cNvPr>
          <p:cNvSpPr>
            <a:spLocks noChangeArrowheads="1"/>
          </p:cNvSpPr>
          <p:nvPr/>
        </p:nvSpPr>
        <p:spPr bwMode="auto">
          <a:xfrm>
            <a:off x="6227763" y="5422900"/>
            <a:ext cx="1916112" cy="590550"/>
          </a:xfrm>
          <a:prstGeom prst="wedgeRoundRectCallout">
            <a:avLst>
              <a:gd name="adj1" fmla="val -91815"/>
              <a:gd name="adj2" fmla="val 21477"/>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FF0000"/>
                </a:solidFill>
                <a:latin typeface="+mn-lt"/>
                <a:ea typeface="仿宋" panose="02010609060101010101" pitchFamily="49" charset="-122"/>
              </a:rPr>
              <a:t>谐振频率</a:t>
            </a:r>
            <a:r>
              <a:rPr lang="zh-CN" altLang="en-US" sz="2000" dirty="0">
                <a:solidFill>
                  <a:srgbClr val="660066"/>
                </a:solidFill>
                <a:latin typeface="+mn-lt"/>
                <a:ea typeface="仿宋" panose="02010609060101010101" pitchFamily="49" charset="-122"/>
              </a:rPr>
              <a:t>变化</a:t>
            </a:r>
          </a:p>
        </p:txBody>
      </p:sp>
      <p:sp>
        <p:nvSpPr>
          <p:cNvPr id="119816" name="Text Box 12">
            <a:extLst>
              <a:ext uri="{FF2B5EF4-FFF2-40B4-BE49-F238E27FC236}">
                <a16:creationId xmlns:a16="http://schemas.microsoft.com/office/drawing/2014/main" id="{5E9E8EB7-EB3E-4A1E-9115-DFFE40ABE532}"/>
              </a:ext>
            </a:extLst>
          </p:cNvPr>
          <p:cNvSpPr txBox="1">
            <a:spLocks noChangeArrowheads="1"/>
          </p:cNvSpPr>
          <p:nvPr/>
        </p:nvSpPr>
        <p:spPr bwMode="auto">
          <a:xfrm>
            <a:off x="395288" y="3392488"/>
            <a:ext cx="5111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设</a:t>
            </a:r>
            <a:r>
              <a:rPr kumimoji="0" lang="en-US" altLang="zh-CN" sz="2000" i="1" dirty="0">
                <a:solidFill>
                  <a:srgbClr val="660066"/>
                </a:solidFill>
                <a:latin typeface="+mn-lt"/>
                <a:ea typeface="仿宋" panose="02010609060101010101" pitchFamily="49" charset="-122"/>
                <a:sym typeface="Symbol" panose="05050102010706020507" pitchFamily="18" charset="2"/>
              </a:rPr>
              <a:t></a:t>
            </a:r>
            <a:r>
              <a:rPr kumimoji="0" lang="en-US" altLang="zh-CN" sz="2000" i="1" dirty="0">
                <a:solidFill>
                  <a:srgbClr val="660066"/>
                </a:solidFill>
                <a:latin typeface="+mn-lt"/>
                <a:ea typeface="仿宋" panose="02010609060101010101" pitchFamily="49" charset="-122"/>
              </a:rPr>
              <a:t>·m</a:t>
            </a:r>
            <a:r>
              <a:rPr kumimoji="0" lang="en-US" altLang="zh-CN" sz="2000" dirty="0">
                <a:solidFill>
                  <a:srgbClr val="660066"/>
                </a:solidFill>
                <a:latin typeface="+mn-lt"/>
                <a:ea typeface="仿宋" panose="02010609060101010101" pitchFamily="49" charset="-122"/>
              </a:rPr>
              <a:t>·cos(</a:t>
            </a:r>
            <a:r>
              <a:rPr kumimoji="0" lang="en-US" altLang="zh-CN" sz="2000" i="1" dirty="0">
                <a:solidFill>
                  <a:srgbClr val="660066"/>
                </a:solidFill>
                <a:latin typeface="+mn-lt"/>
                <a:ea typeface="仿宋" panose="02010609060101010101" pitchFamily="49" charset="-122"/>
              </a:rPr>
              <a:t>Ωt</a:t>
            </a:r>
            <a:r>
              <a:rPr kumimoji="0" lang="en-US" altLang="zh-CN" sz="2000" dirty="0">
                <a:solidFill>
                  <a:srgbClr val="660066"/>
                </a:solidFill>
                <a:latin typeface="+mn-lt"/>
                <a:ea typeface="仿宋" panose="02010609060101010101" pitchFamily="49" charset="-122"/>
              </a:rPr>
              <a:t>)&lt;&lt;1</a:t>
            </a:r>
            <a:r>
              <a:rPr kumimoji="0" lang="zh-CN" altLang="en-US" sz="2000" dirty="0">
                <a:solidFill>
                  <a:srgbClr val="660066"/>
                </a:solidFill>
                <a:latin typeface="+mn-lt"/>
                <a:ea typeface="仿宋" panose="02010609060101010101" pitchFamily="49" charset="-122"/>
              </a:rPr>
              <a:t> 时，用二项式展开</a:t>
            </a:r>
          </a:p>
        </p:txBody>
      </p:sp>
      <p:sp>
        <p:nvSpPr>
          <p:cNvPr id="119817" name="Text Box 7">
            <a:extLst>
              <a:ext uri="{FF2B5EF4-FFF2-40B4-BE49-F238E27FC236}">
                <a16:creationId xmlns:a16="http://schemas.microsoft.com/office/drawing/2014/main" id="{D41D1C0E-292B-4E9D-BBE5-5DB03F4C900C}"/>
              </a:ext>
            </a:extLst>
          </p:cNvPr>
          <p:cNvSpPr txBox="1">
            <a:spLocks noChangeArrowheads="1"/>
          </p:cNvSpPr>
          <p:nvPr/>
        </p:nvSpPr>
        <p:spPr bwMode="auto">
          <a:xfrm>
            <a:off x="4846638" y="757238"/>
            <a:ext cx="2238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i="1">
                <a:solidFill>
                  <a:srgbClr val="660066"/>
                </a:solidFill>
                <a:latin typeface="+mn-lt"/>
                <a:ea typeface="仿宋" panose="02010609060101010101" pitchFamily="49" charset="-122"/>
                <a:sym typeface="Symbol" panose="05050102010706020507" pitchFamily="18" charset="2"/>
              </a:rPr>
              <a:t></a:t>
            </a:r>
            <a:r>
              <a:rPr kumimoji="0" lang="zh-CN" altLang="en-US" sz="2000">
                <a:solidFill>
                  <a:srgbClr val="660066"/>
                </a:solidFill>
                <a:latin typeface="+mn-lt"/>
                <a:ea typeface="仿宋" panose="02010609060101010101" pitchFamily="49" charset="-122"/>
                <a:sym typeface="Symbol" panose="05050102010706020507" pitchFamily="18" charset="2"/>
              </a:rPr>
              <a:t> ：变容指数</a:t>
            </a:r>
            <a:endParaRPr kumimoji="0" lang="zh-CN" altLang="en-US" sz="2000">
              <a:solidFill>
                <a:srgbClr val="660066"/>
              </a:solidFill>
              <a:latin typeface="+mn-lt"/>
              <a:ea typeface="仿宋" panose="02010609060101010101" pitchFamily="49" charset="-122"/>
            </a:endParaRPr>
          </a:p>
        </p:txBody>
      </p:sp>
      <p:graphicFrame>
        <p:nvGraphicFramePr>
          <p:cNvPr id="119818" name="对象 13">
            <a:extLst>
              <a:ext uri="{FF2B5EF4-FFF2-40B4-BE49-F238E27FC236}">
                <a16:creationId xmlns:a16="http://schemas.microsoft.com/office/drawing/2014/main" id="{2E4F846A-C1A6-4757-8D5E-EB70AA36BD46}"/>
              </a:ext>
            </a:extLst>
          </p:cNvPr>
          <p:cNvGraphicFramePr>
            <a:graphicFrameLocks noChangeAspect="1"/>
          </p:cNvGraphicFramePr>
          <p:nvPr>
            <p:extLst>
              <p:ext uri="{D42A27DB-BD31-4B8C-83A1-F6EECF244321}">
                <p14:modId xmlns:p14="http://schemas.microsoft.com/office/powerpoint/2010/main" val="4193198315"/>
              </p:ext>
            </p:extLst>
          </p:nvPr>
        </p:nvGraphicFramePr>
        <p:xfrm>
          <a:off x="1619250" y="623888"/>
          <a:ext cx="3146425" cy="860425"/>
        </p:xfrm>
        <a:graphic>
          <a:graphicData uri="http://schemas.openxmlformats.org/presentationml/2006/ole">
            <mc:AlternateContent xmlns:mc="http://schemas.openxmlformats.org/markup-compatibility/2006">
              <mc:Choice xmlns:v="urn:schemas-microsoft-com:vml" Requires="v">
                <p:oleObj spid="_x0000_s186935" name="公式" r:id="rId5" imgW="1676400" imgH="457200" progId="Equation.3">
                  <p:embed/>
                </p:oleObj>
              </mc:Choice>
              <mc:Fallback>
                <p:oleObj name="公式" r:id="rId5" imgW="1676400" imgH="457200" progId="Equation.3">
                  <p:embed/>
                  <p:pic>
                    <p:nvPicPr>
                      <p:cNvPr id="0"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623888"/>
                        <a:ext cx="3146425" cy="860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19" name="对象 14">
            <a:extLst>
              <a:ext uri="{FF2B5EF4-FFF2-40B4-BE49-F238E27FC236}">
                <a16:creationId xmlns:a16="http://schemas.microsoft.com/office/drawing/2014/main" id="{F4D79D82-DA9D-4820-89AB-685F43F2FCAA}"/>
              </a:ext>
            </a:extLst>
          </p:cNvPr>
          <p:cNvGraphicFramePr>
            <a:graphicFrameLocks noChangeAspect="1"/>
          </p:cNvGraphicFramePr>
          <p:nvPr>
            <p:extLst>
              <p:ext uri="{D42A27DB-BD31-4B8C-83A1-F6EECF244321}">
                <p14:modId xmlns:p14="http://schemas.microsoft.com/office/powerpoint/2010/main" val="3630358130"/>
              </p:ext>
            </p:extLst>
          </p:nvPr>
        </p:nvGraphicFramePr>
        <p:xfrm>
          <a:off x="1325563" y="2421235"/>
          <a:ext cx="4640262" cy="901700"/>
        </p:xfrm>
        <a:graphic>
          <a:graphicData uri="http://schemas.openxmlformats.org/presentationml/2006/ole">
            <mc:AlternateContent xmlns:mc="http://schemas.openxmlformats.org/markup-compatibility/2006">
              <mc:Choice xmlns:v="urn:schemas-microsoft-com:vml" Requires="v">
                <p:oleObj spid="_x0000_s186936" name="公式" r:id="rId7" imgW="2755900" imgH="533400" progId="Equation.3">
                  <p:embed/>
                </p:oleObj>
              </mc:Choice>
              <mc:Fallback>
                <p:oleObj name="公式" r:id="rId7" imgW="2755900" imgH="533400" progId="Equation.3">
                  <p:embed/>
                  <p:pic>
                    <p:nvPicPr>
                      <p:cNvPr id="0" name="对象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5563" y="2421235"/>
                        <a:ext cx="4640262" cy="901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20" name="Text Box 7">
            <a:extLst>
              <a:ext uri="{FF2B5EF4-FFF2-40B4-BE49-F238E27FC236}">
                <a16:creationId xmlns:a16="http://schemas.microsoft.com/office/drawing/2014/main" id="{42ED3CB5-09E8-4675-8F57-05663A4A4E64}"/>
              </a:ext>
            </a:extLst>
          </p:cNvPr>
          <p:cNvSpPr txBox="1">
            <a:spLocks noChangeArrowheads="1"/>
          </p:cNvSpPr>
          <p:nvPr/>
        </p:nvSpPr>
        <p:spPr bwMode="auto">
          <a:xfrm>
            <a:off x="263525" y="2641600"/>
            <a:ext cx="187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所以有：</a:t>
            </a:r>
          </a:p>
        </p:txBody>
      </p:sp>
      <p:graphicFrame>
        <p:nvGraphicFramePr>
          <p:cNvPr id="119821" name="对象 16">
            <a:extLst>
              <a:ext uri="{FF2B5EF4-FFF2-40B4-BE49-F238E27FC236}">
                <a16:creationId xmlns:a16="http://schemas.microsoft.com/office/drawing/2014/main" id="{3D59A22A-A4B3-4587-BA60-398DEFD68873}"/>
              </a:ext>
            </a:extLst>
          </p:cNvPr>
          <p:cNvGraphicFramePr>
            <a:graphicFrameLocks noChangeAspect="1"/>
          </p:cNvGraphicFramePr>
          <p:nvPr>
            <p:extLst>
              <p:ext uri="{D42A27DB-BD31-4B8C-83A1-F6EECF244321}">
                <p14:modId xmlns:p14="http://schemas.microsoft.com/office/powerpoint/2010/main" val="2397097258"/>
              </p:ext>
            </p:extLst>
          </p:nvPr>
        </p:nvGraphicFramePr>
        <p:xfrm>
          <a:off x="4544611" y="3213101"/>
          <a:ext cx="2501900" cy="601663"/>
        </p:xfrm>
        <a:graphic>
          <a:graphicData uri="http://schemas.openxmlformats.org/presentationml/2006/ole">
            <mc:AlternateContent xmlns:mc="http://schemas.openxmlformats.org/markup-compatibility/2006">
              <mc:Choice xmlns:v="urn:schemas-microsoft-com:vml" Requires="v">
                <p:oleObj spid="_x0000_s186937" name="公式" r:id="rId9" imgW="1485255" imgH="355446" progId="Equation.3">
                  <p:embed/>
                </p:oleObj>
              </mc:Choice>
              <mc:Fallback>
                <p:oleObj name="公式" r:id="rId9" imgW="1485255" imgH="355446" progId="Equation.3">
                  <p:embed/>
                  <p:pic>
                    <p:nvPicPr>
                      <p:cNvPr id="0" name="对象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4611" y="3213101"/>
                        <a:ext cx="2501900" cy="601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FB3C0DD5-A255-4D79-9C98-555362727591}"/>
              </a:ext>
            </a:extLst>
          </p:cNvPr>
          <p:cNvSpPr>
            <a:spLocks noGrp="1" noChangeArrowheads="1"/>
          </p:cNvSpPr>
          <p:nvPr>
            <p:ph type="title" idx="4294967295"/>
          </p:nvPr>
        </p:nvSpPr>
        <p:spPr>
          <a:xfrm>
            <a:off x="228600" y="228600"/>
            <a:ext cx="8591550" cy="381000"/>
          </a:xfrm>
        </p:spPr>
        <p:txBody>
          <a:bodyPr/>
          <a:lstStyle/>
          <a:p>
            <a:pPr algn="l" eaLnBrk="1" hangingPunct="1">
              <a:defRPr/>
            </a:pPr>
            <a:r>
              <a:rPr lang="en-US" altLang="zh-CN" sz="2800" b="1" dirty="0">
                <a:solidFill>
                  <a:srgbClr val="0000FF"/>
                </a:solidFill>
                <a:latin typeface="+mn-lt"/>
                <a:ea typeface="仿宋" panose="02010609060101010101" pitchFamily="49" charset="-122"/>
              </a:rPr>
              <a:t>5.4.2  </a:t>
            </a:r>
            <a:r>
              <a:rPr lang="zh-CN" altLang="en-US" sz="2800" b="1" dirty="0">
                <a:solidFill>
                  <a:srgbClr val="0000FF"/>
                </a:solidFill>
                <a:latin typeface="+mn-lt"/>
                <a:ea typeface="仿宋" panose="02010609060101010101" pitchFamily="49" charset="-122"/>
              </a:rPr>
              <a:t>间接调频的关键</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调相  </a:t>
            </a:r>
            <a:r>
              <a:rPr lang="en-US" altLang="zh-CN" sz="2800" b="1" dirty="0">
                <a:solidFill>
                  <a:srgbClr val="0000FF"/>
                </a:solidFill>
                <a:latin typeface="+mn-lt"/>
                <a:ea typeface="仿宋" panose="02010609060101010101" pitchFamily="49" charset="-122"/>
              </a:rPr>
              <a:t>(</a:t>
            </a:r>
            <a:r>
              <a:rPr lang="en-US" altLang="zh-CN" sz="2800" b="1" dirty="0">
                <a:solidFill>
                  <a:srgbClr val="FF0000"/>
                </a:solidFill>
                <a:latin typeface="+mn-lt"/>
                <a:ea typeface="仿宋" panose="02010609060101010101" pitchFamily="49" charset="-122"/>
              </a:rPr>
              <a:t>P212</a:t>
            </a:r>
            <a:r>
              <a:rPr lang="en-US" altLang="zh-CN" sz="2800" b="1" dirty="0">
                <a:solidFill>
                  <a:srgbClr val="0000FF"/>
                </a:solidFill>
                <a:latin typeface="+mn-lt"/>
                <a:ea typeface="仿宋" panose="02010609060101010101" pitchFamily="49" charset="-122"/>
              </a:rPr>
              <a:t>     P221)</a:t>
            </a:r>
            <a:endParaRPr lang="zh-CN" altLang="en-US" sz="2800" b="1" dirty="0">
              <a:solidFill>
                <a:srgbClr val="0000FF"/>
              </a:solidFill>
              <a:latin typeface="+mn-lt"/>
              <a:ea typeface="仿宋" panose="02010609060101010101" pitchFamily="49" charset="-122"/>
            </a:endParaRPr>
          </a:p>
        </p:txBody>
      </p:sp>
      <mc:AlternateContent xmlns:mc="http://schemas.openxmlformats.org/markup-compatibility/2006">
        <mc:Choice xmlns:a14="http://schemas.microsoft.com/office/drawing/2010/main" Requires="a14">
          <p:sp>
            <p:nvSpPr>
              <p:cNvPr id="120836" name="Object 4">
                <a:extLst>
                  <a:ext uri="{FF2B5EF4-FFF2-40B4-BE49-F238E27FC236}">
                    <a16:creationId xmlns:a16="http://schemas.microsoft.com/office/drawing/2014/main" id="{380A97A8-938C-4321-AB1E-02DDF5AB15A7}"/>
                  </a:ext>
                </a:extLst>
              </p:cNvPr>
              <p:cNvSpPr txBox="1"/>
              <p:nvPr/>
            </p:nvSpPr>
            <p:spPr bwMode="auto">
              <a:xfrm>
                <a:off x="1908126" y="2259659"/>
                <a:ext cx="5249440" cy="1357312"/>
              </a:xfrm>
              <a:prstGeom prst="rect">
                <a:avLst/>
              </a:prstGeom>
              <a:solidFill>
                <a:schemeClr val="bg1"/>
              </a:solid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m:rPr>
                          <m:nor/>
                        </m:rPr>
                        <a:rPr kumimoji="0" lang="en-US" altLang="zh-CN" dirty="0">
                          <a:solidFill>
                            <a:srgbClr val="660066"/>
                          </a:solidFill>
                          <a:latin typeface="+mn-lt"/>
                          <a:ea typeface="仿宋" panose="02010609060101010101" pitchFamily="49" charset="-122"/>
                          <a:sym typeface="Symbol" panose="05050102010706020507" pitchFamily="18" charset="2"/>
                        </a:rPr>
                        <m:t></m:t>
                      </m:r>
                      <m:r>
                        <m:rPr>
                          <m:nor/>
                        </m:rPr>
                        <a:rPr kumimoji="0" lang="zh-CN" altLang="en-US" i="1" dirty="0">
                          <a:solidFill>
                            <a:srgbClr val="660066"/>
                          </a:solidFill>
                          <a:latin typeface="+mn-lt"/>
                          <a:ea typeface="仿宋" panose="02010609060101010101" pitchFamily="49" charset="-122"/>
                          <a:sym typeface="Symbol" panose="05050102010706020507" pitchFamily="18" charset="2"/>
                        </a:rPr>
                        <m:t></m:t>
                      </m:r>
                      <m:r>
                        <a:rPr lang="zh-CN" altLang="en-US" i="1">
                          <a:solidFill>
                            <a:srgbClr val="000000"/>
                          </a:solidFill>
                          <a:latin typeface="Cambria Math" panose="02040503050406030204" pitchFamily="18" charset="0"/>
                        </a:rPr>
                        <m:t>≈</m:t>
                      </m:r>
                      <m:r>
                        <a:rPr lang="zh-CN" altLang="en-US" i="1">
                          <a:solidFill>
                            <a:srgbClr val="660066"/>
                          </a:solidFill>
                          <a:latin typeface="Cambria Math" panose="02040503050406030204" pitchFamily="18" charset="0"/>
                          <a:sym typeface="Symbol" panose="05050102010706020507" pitchFamily="18" charset="2"/>
                        </a:rPr>
                        <m:t></m:t>
                      </m:r>
                      <m:r>
                        <m:rPr>
                          <m:nor/>
                        </m:rPr>
                        <a:rPr kumimoji="0" lang="en-US" altLang="zh-CN" i="1" dirty="0">
                          <a:solidFill>
                            <a:srgbClr val="660066"/>
                          </a:solidFill>
                          <a:latin typeface="+mn-lt"/>
                          <a:ea typeface="仿宋" panose="02010609060101010101" pitchFamily="49" charset="-122"/>
                          <a:sym typeface="Symbol" panose="05050102010706020507" pitchFamily="18" charset="2"/>
                        </a:rPr>
                        <m:t>Q</m:t>
                      </m:r>
                      <m:f>
                        <m:fPr>
                          <m:ctrlPr>
                            <a:rPr lang="zh-CN" altLang="en-US" i="1">
                              <a:solidFill>
                                <a:srgbClr val="660066"/>
                              </a:solidFill>
                              <a:latin typeface="Cambria Math" panose="02040503050406030204" pitchFamily="18" charset="0"/>
                            </a:rPr>
                          </m:ctrlPr>
                        </m:fPr>
                        <m:num>
                          <m:r>
                            <m:rPr>
                              <m:nor/>
                            </m:rPr>
                            <a:rPr kumimoji="0" lang="en-US" altLang="zh-CN" dirty="0">
                              <a:solidFill>
                                <a:srgbClr val="660066"/>
                              </a:solidFill>
                              <a:latin typeface="+mn-lt"/>
                              <a:ea typeface="仿宋" panose="02010609060101010101" pitchFamily="49" charset="-122"/>
                            </a:rPr>
                            <m:t>2</m:t>
                          </m:r>
                          <m:r>
                            <m:rPr>
                              <m:nor/>
                            </m:rPr>
                            <a:rPr kumimoji="0" lang="en-US" altLang="zh-CN" dirty="0">
                              <a:solidFill>
                                <a:srgbClr val="660066"/>
                              </a:solidFill>
                              <a:latin typeface="+mn-lt"/>
                              <a:ea typeface="仿宋" panose="02010609060101010101" pitchFamily="49" charset="-122"/>
                              <a:sym typeface="Symbol" panose="05050102010706020507" pitchFamily="18" charset="2"/>
                            </a:rPr>
                            <m:t></m:t>
                          </m:r>
                          <m:r>
                            <m:rPr>
                              <m:nor/>
                            </m:rPr>
                            <a:rPr kumimoji="0" lang="en-US" altLang="zh-CN" i="1" dirty="0">
                              <a:solidFill>
                                <a:srgbClr val="660066"/>
                              </a:solidFill>
                              <a:latin typeface="+mn-lt"/>
                              <a:ea typeface="仿宋" panose="02010609060101010101" pitchFamily="49" charset="-122"/>
                              <a:sym typeface="Symbol" panose="05050102010706020507" pitchFamily="18" charset="2"/>
                            </a:rPr>
                            <m:t></m:t>
                          </m:r>
                          <m:r>
                            <m:rPr>
                              <m:nor/>
                            </m:rPr>
                            <a:rPr kumimoji="0" lang="en-US" altLang="zh-CN" dirty="0">
                              <a:solidFill>
                                <a:srgbClr val="660066"/>
                              </a:solidFill>
                              <a:latin typeface="+mn-lt"/>
                              <a:ea typeface="仿宋" panose="02010609060101010101" pitchFamily="49" charset="-122"/>
                              <a:sym typeface="Symbol" panose="05050102010706020507" pitchFamily="18" charset="2"/>
                            </a:rPr>
                            <m:t>(</m:t>
                          </m:r>
                          <m:r>
                            <m:rPr>
                              <m:nor/>
                            </m:rPr>
                            <a:rPr kumimoji="0" lang="en-US" altLang="zh-CN" i="1" dirty="0">
                              <a:solidFill>
                                <a:srgbClr val="660066"/>
                              </a:solidFill>
                              <a:latin typeface="+mn-lt"/>
                              <a:ea typeface="仿宋" panose="02010609060101010101" pitchFamily="49" charset="-122"/>
                              <a:sym typeface="Symbol" panose="05050102010706020507" pitchFamily="18" charset="2"/>
                            </a:rPr>
                            <m:t>t</m:t>
                          </m:r>
                          <m:r>
                            <m:rPr>
                              <m:nor/>
                            </m:rPr>
                            <a:rPr kumimoji="0" lang="en-US" altLang="zh-CN" dirty="0">
                              <a:solidFill>
                                <a:srgbClr val="660066"/>
                              </a:solidFill>
                              <a:latin typeface="+mn-lt"/>
                              <a:ea typeface="仿宋" panose="02010609060101010101" pitchFamily="49" charset="-122"/>
                              <a:sym typeface="Symbol" panose="05050102010706020507" pitchFamily="18" charset="2"/>
                            </a:rPr>
                            <m:t>)</m:t>
                          </m:r>
                        </m:num>
                        <m:den>
                          <m:r>
                            <m:rPr>
                              <m:nor/>
                            </m:rPr>
                            <a:rPr kumimoji="0" lang="en-US" altLang="zh-CN" i="1" dirty="0">
                              <a:solidFill>
                                <a:srgbClr val="660066"/>
                              </a:solidFill>
                              <a:latin typeface="+mn-lt"/>
                              <a:ea typeface="仿宋" panose="02010609060101010101" pitchFamily="49" charset="-122"/>
                              <a:sym typeface="Symbol" panose="05050102010706020507" pitchFamily="18" charset="2"/>
                            </a:rPr>
                            <m:t></m:t>
                          </m:r>
                          <m:r>
                            <m:rPr>
                              <m:nor/>
                            </m:rPr>
                            <a:rPr kumimoji="0" lang="en-US" altLang="zh-CN" baseline="-25000" dirty="0">
                              <a:solidFill>
                                <a:srgbClr val="660066"/>
                              </a:solidFill>
                              <a:latin typeface="+mn-lt"/>
                              <a:ea typeface="仿宋" panose="02010609060101010101" pitchFamily="49" charset="-122"/>
                              <a:sym typeface="Symbol" panose="05050102010706020507" pitchFamily="18" charset="2"/>
                            </a:rPr>
                            <m:t>0</m:t>
                          </m:r>
                        </m:den>
                      </m:f>
                      <m:r>
                        <a:rPr lang="zh-CN" altLang="en-US" i="1">
                          <a:solidFill>
                            <a:srgbClr val="000000"/>
                          </a:solidFill>
                          <a:latin typeface="Cambria Math" panose="02040503050406030204" pitchFamily="18" charset="0"/>
                        </a:rPr>
                        <m:t>=</m:t>
                      </m:r>
                      <m:r>
                        <a:rPr lang="zh-CN" altLang="en-US" i="1">
                          <a:solidFill>
                            <a:srgbClr val="660066"/>
                          </a:solidFill>
                          <a:latin typeface="Cambria Math" panose="02040503050406030204" pitchFamily="18" charset="0"/>
                          <a:sym typeface="Symbol" panose="05050102010706020507" pitchFamily="18" charset="2"/>
                        </a:rPr>
                        <m:t></m:t>
                      </m:r>
                      <m:r>
                        <m:rPr>
                          <m:nor/>
                        </m:rPr>
                        <a:rPr kumimoji="0" lang="en-US" altLang="zh-CN" i="1" dirty="0">
                          <a:solidFill>
                            <a:srgbClr val="660066"/>
                          </a:solidFill>
                          <a:latin typeface="+mn-lt"/>
                          <a:ea typeface="仿宋" panose="02010609060101010101" pitchFamily="49" charset="-122"/>
                          <a:sym typeface="Symbol" panose="05050102010706020507" pitchFamily="18" charset="2"/>
                        </a:rPr>
                        <m:t>Q</m:t>
                      </m:r>
                      <m:f>
                        <m:fPr>
                          <m:ctrlPr>
                            <a:rPr lang="zh-CN" altLang="en-US" i="1">
                              <a:solidFill>
                                <a:srgbClr val="000000"/>
                              </a:solidFill>
                              <a:latin typeface="Cambria Math" panose="02040503050406030204" pitchFamily="18" charset="0"/>
                            </a:rPr>
                          </m:ctrlPr>
                        </m:fPr>
                        <m:num>
                          <m:r>
                            <m:rPr>
                              <m:nor/>
                            </m:rPr>
                            <a:rPr kumimoji="0" lang="en-US" altLang="zh-CN" i="1" dirty="0">
                              <a:solidFill>
                                <a:srgbClr val="660066"/>
                              </a:solidFill>
                              <a:latin typeface="+mn-lt"/>
                              <a:ea typeface="仿宋" panose="02010609060101010101" pitchFamily="49" charset="-122"/>
                              <a:sym typeface="Symbol" panose="05050102010706020507" pitchFamily="18" charset="2"/>
                            </a:rPr>
                            <m:t>m</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𝛾</m:t>
                          </m:r>
                          <m:r>
                            <a:rPr lang="zh-CN" altLang="en-US" i="1">
                              <a:solidFill>
                                <a:srgbClr val="000000"/>
                              </a:solidFill>
                              <a:latin typeface="Cambria Math" panose="02040503050406030204" pitchFamily="18" charset="0"/>
                            </a:rPr>
                            <m:t>⋅</m:t>
                          </m:r>
                          <m:r>
                            <m:rPr>
                              <m:nor/>
                            </m:rPr>
                            <a:rPr kumimoji="0" lang="en-US" altLang="zh-CN" i="1" dirty="0">
                              <a:solidFill>
                                <a:srgbClr val="660066"/>
                              </a:solidFill>
                              <a:latin typeface="+mn-lt"/>
                              <a:ea typeface="仿宋" panose="02010609060101010101" pitchFamily="49" charset="-122"/>
                              <a:sym typeface="Symbol" panose="05050102010706020507" pitchFamily="18" charset="2"/>
                            </a:rPr>
                            <m:t></m:t>
                          </m:r>
                          <m:r>
                            <m:rPr>
                              <m:nor/>
                            </m:rPr>
                            <a:rPr kumimoji="0" lang="en-US" altLang="zh-CN" baseline="-25000" dirty="0">
                              <a:solidFill>
                                <a:srgbClr val="660066"/>
                              </a:solidFill>
                              <a:latin typeface="+mn-lt"/>
                              <a:ea typeface="仿宋" panose="02010609060101010101" pitchFamily="49" charset="-122"/>
                              <a:sym typeface="Symbol" panose="05050102010706020507" pitchFamily="18" charset="2"/>
                            </a:rPr>
                            <m:t>0</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m:rPr>
                              <m:sty m:val="p"/>
                            </m:rPr>
                            <a:rPr lang="zh-CN" altLang="en-US" i="1">
                              <a:solidFill>
                                <a:srgbClr val="000000"/>
                              </a:solidFill>
                              <a:latin typeface="Cambria Math" panose="02040503050406030204" pitchFamily="18" charset="0"/>
                            </a:rPr>
                            <m:t>Ω</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num>
                        <m:den>
                          <m:r>
                            <m:rPr>
                              <m:nor/>
                            </m:rPr>
                            <a:rPr kumimoji="0" lang="en-US" altLang="zh-CN" i="1" dirty="0">
                              <a:solidFill>
                                <a:srgbClr val="660066"/>
                              </a:solidFill>
                              <a:latin typeface="+mn-lt"/>
                              <a:ea typeface="仿宋" panose="02010609060101010101" pitchFamily="49" charset="-122"/>
                              <a:sym typeface="Symbol" panose="05050102010706020507" pitchFamily="18" charset="2"/>
                            </a:rPr>
                            <m:t></m:t>
                          </m:r>
                          <m:r>
                            <m:rPr>
                              <m:nor/>
                            </m:rPr>
                            <a:rPr kumimoji="0" lang="en-US" altLang="zh-CN" baseline="-25000" dirty="0">
                              <a:solidFill>
                                <a:srgbClr val="660066"/>
                              </a:solidFill>
                              <a:latin typeface="+mn-lt"/>
                              <a:ea typeface="仿宋" panose="02010609060101010101" pitchFamily="49" charset="-122"/>
                              <a:sym typeface="Symbol" panose="05050102010706020507" pitchFamily="18" charset="2"/>
                            </a:rPr>
                            <m:t>0</m:t>
                          </m:r>
                        </m:den>
                      </m:f>
                    </m:oMath>
                    <m:oMath xmlns:m="http://schemas.openxmlformats.org/officeDocument/2006/math">
                      <m:r>
                        <a:rPr lang="zh-CN" altLang="en-US" i="1">
                          <a:solidFill>
                            <a:srgbClr val="000000"/>
                          </a:solidFill>
                          <a:latin typeface="Cambria Math" panose="02040503050406030204" pitchFamily="18" charset="0"/>
                        </a:rPr>
                        <m:t>=</m:t>
                      </m:r>
                      <m:r>
                        <m:rPr>
                          <m:nor/>
                        </m:rPr>
                        <a:rPr kumimoji="0" lang="en-US" altLang="zh-CN" i="1" dirty="0">
                          <a:solidFill>
                            <a:srgbClr val="660066"/>
                          </a:solidFill>
                          <a:latin typeface="+mn-lt"/>
                          <a:ea typeface="仿宋" panose="02010609060101010101" pitchFamily="49" charset="-122"/>
                          <a:sym typeface="Symbol" panose="05050102010706020507" pitchFamily="18" charset="2"/>
                        </a:rPr>
                        <m:t>Q</m:t>
                      </m:r>
                      <m:r>
                        <a:rPr lang="zh-CN" altLang="en-US" i="1">
                          <a:solidFill>
                            <a:srgbClr val="000000"/>
                          </a:solidFill>
                          <a:latin typeface="Cambria Math" panose="02040503050406030204" pitchFamily="18" charset="0"/>
                        </a:rPr>
                        <m:t>⋅</m:t>
                      </m:r>
                      <m:r>
                        <m:rPr>
                          <m:nor/>
                        </m:rPr>
                        <a:rPr kumimoji="0" lang="en-US" altLang="zh-CN" i="1" dirty="0">
                          <a:solidFill>
                            <a:srgbClr val="660066"/>
                          </a:solidFill>
                          <a:latin typeface="+mn-lt"/>
                          <a:ea typeface="仿宋" panose="02010609060101010101" pitchFamily="49" charset="-122"/>
                          <a:sym typeface="Symbol" panose="05050102010706020507" pitchFamily="18" charset="2"/>
                        </a:rPr>
                        <m:t>m</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𝛾</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m:rPr>
                          <m:sty m:val="p"/>
                        </m:rPr>
                        <a:rPr lang="zh-CN" altLang="en-US" i="1">
                          <a:solidFill>
                            <a:srgbClr val="000000"/>
                          </a:solidFill>
                          <a:latin typeface="Cambria Math" panose="02040503050406030204" pitchFamily="18" charset="0"/>
                        </a:rPr>
                        <m:t>Ω</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nor/>
                            </m:rPr>
                            <a:rPr kumimoji="0" lang="en-US" altLang="zh-CN" i="1" dirty="0">
                              <a:solidFill>
                                <a:srgbClr val="660066"/>
                              </a:solidFill>
                              <a:latin typeface="+mn-lt"/>
                              <a:ea typeface="仿宋" panose="02010609060101010101" pitchFamily="49" charset="-122"/>
                              <a:sym typeface="Symbol" panose="05050102010706020507" pitchFamily="18" charset="2"/>
                            </a:rPr>
                            <m:t>m</m:t>
                          </m:r>
                        </m:e>
                        <m:sub>
                          <m:r>
                            <m:rPr>
                              <m:sty m:val="p"/>
                            </m:rPr>
                            <a:rPr lang="zh-CN" altLang="en-US" i="0">
                              <a:solidFill>
                                <a:srgbClr val="000000"/>
                              </a:solidFill>
                              <a:latin typeface="Cambria Math" panose="02040503050406030204" pitchFamily="18" charset="0"/>
                            </a:rPr>
                            <m:t>p</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m:rPr>
                              <m:sty m:val="p"/>
                            </m:rPr>
                            <a:rPr lang="zh-CN" altLang="en-US" i="1">
                              <a:solidFill>
                                <a:srgbClr val="000000"/>
                              </a:solidFill>
                              <a:latin typeface="Cambria Math" panose="02040503050406030204" pitchFamily="18" charset="0"/>
                            </a:rPr>
                            <m:t>Ω</m:t>
                          </m:r>
                        </m:e>
                      </m:func>
                      <m:r>
                        <a:rPr lang="zh-CN" altLang="en-US" i="1">
                          <a:solidFill>
                            <a:srgbClr val="000000"/>
                          </a:solidFill>
                          <a:latin typeface="Cambria Math" panose="02040503050406030204" pitchFamily="18" charset="0"/>
                        </a:rPr>
                        <m:t>𝑡</m:t>
                      </m:r>
                    </m:oMath>
                  </m:oMathPara>
                </a14:m>
                <a:endParaRPr lang="zh-CN" altLang="en-US" dirty="0">
                  <a:latin typeface="+mn-lt"/>
                  <a:ea typeface="仿宋" panose="02010609060101010101" pitchFamily="49" charset="-122"/>
                </a:endParaRPr>
              </a:p>
            </p:txBody>
          </p:sp>
        </mc:Choice>
        <mc:Fallback>
          <p:sp>
            <p:nvSpPr>
              <p:cNvPr id="120836" name="Object 4">
                <a:extLst>
                  <a:ext uri="{FF2B5EF4-FFF2-40B4-BE49-F238E27FC236}">
                    <a16:creationId xmlns:a16="http://schemas.microsoft.com/office/drawing/2014/main" id="{380A97A8-938C-4321-AB1E-02DDF5AB15A7}"/>
                  </a:ext>
                </a:extLst>
              </p:cNvPr>
              <p:cNvSpPr txBox="1">
                <a:spLocks noRot="1" noChangeAspect="1" noMove="1" noResize="1" noEditPoints="1" noAdjustHandles="1" noChangeArrowheads="1" noChangeShapeType="1" noTextEdit="1"/>
              </p:cNvSpPr>
              <p:nvPr/>
            </p:nvSpPr>
            <p:spPr bwMode="auto">
              <a:xfrm>
                <a:off x="1908126" y="2259659"/>
                <a:ext cx="5249440" cy="1357312"/>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837" name="Text Box 6">
                <a:extLst>
                  <a:ext uri="{FF2B5EF4-FFF2-40B4-BE49-F238E27FC236}">
                    <a16:creationId xmlns:a16="http://schemas.microsoft.com/office/drawing/2014/main" id="{26B2578D-9F01-42CD-A858-38D6B1F7D616}"/>
                  </a:ext>
                </a:extLst>
              </p:cNvPr>
              <p:cNvSpPr txBox="1">
                <a:spLocks noChangeArrowheads="1"/>
              </p:cNvSpPr>
              <p:nvPr/>
            </p:nvSpPr>
            <p:spPr bwMode="auto">
              <a:xfrm>
                <a:off x="250824" y="620713"/>
                <a:ext cx="835362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载波作用于回路两端时，回路失谐。回路相移</a:t>
                </a:r>
                <a14:m>
                  <m:oMath xmlns:m="http://schemas.openxmlformats.org/officeDocument/2006/math">
                    <m:r>
                      <m:rPr>
                        <m:nor/>
                      </m:rPr>
                      <a:rPr kumimoji="0" lang="en-US" altLang="zh-CN" sz="2400" dirty="0">
                        <a:solidFill>
                          <a:srgbClr val="660066"/>
                        </a:solidFill>
                        <a:latin typeface="+mn-lt"/>
                        <a:ea typeface="仿宋" panose="02010609060101010101" pitchFamily="49" charset="-122"/>
                        <a:sym typeface="Symbol" panose="05050102010706020507" pitchFamily="18" charset="2"/>
                      </a:rPr>
                      <m:t></m:t>
                    </m:r>
                  </m:oMath>
                </a14:m>
                <a:r>
                  <a:rPr kumimoji="0" lang="zh-CN" altLang="en-US" sz="2400" i="1"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可表示为：</a:t>
                </a:r>
                <a:endParaRPr kumimoji="0" lang="zh-CN" altLang="en-US" sz="2400" b="0" dirty="0">
                  <a:solidFill>
                    <a:srgbClr val="660066"/>
                  </a:solidFill>
                  <a:latin typeface="+mn-lt"/>
                  <a:ea typeface="仿宋" panose="02010609060101010101" pitchFamily="49" charset="-122"/>
                </a:endParaRPr>
              </a:p>
            </p:txBody>
          </p:sp>
        </mc:Choice>
        <mc:Fallback xmlns="">
          <p:sp>
            <p:nvSpPr>
              <p:cNvPr id="120837" name="Text Box 6">
                <a:extLst>
                  <a:ext uri="{FF2B5EF4-FFF2-40B4-BE49-F238E27FC236}">
                    <a16:creationId xmlns:a16="http://schemas.microsoft.com/office/drawing/2014/main" id="{26B2578D-9F01-42CD-A858-38D6B1F7D616}"/>
                  </a:ext>
                </a:extLst>
              </p:cNvPr>
              <p:cNvSpPr txBox="1">
                <a:spLocks noRot="1" noChangeAspect="1" noMove="1" noResize="1" noEditPoints="1" noAdjustHandles="1" noChangeArrowheads="1" noChangeShapeType="1" noTextEdit="1"/>
              </p:cNvSpPr>
              <p:nvPr/>
            </p:nvSpPr>
            <p:spPr bwMode="auto">
              <a:xfrm>
                <a:off x="250824" y="620713"/>
                <a:ext cx="8353623" cy="461665"/>
              </a:xfrm>
              <a:prstGeom prst="rect">
                <a:avLst/>
              </a:prstGeom>
              <a:blipFill>
                <a:blip r:embed="rId3"/>
                <a:stretch>
                  <a:fillRect l="-1095" t="-14474"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838" name="Object 7">
                <a:extLst>
                  <a:ext uri="{FF2B5EF4-FFF2-40B4-BE49-F238E27FC236}">
                    <a16:creationId xmlns:a16="http://schemas.microsoft.com/office/drawing/2014/main" id="{399DADE4-8634-40AE-8418-E23C1CF00FAC}"/>
                  </a:ext>
                </a:extLst>
              </p:cNvPr>
              <p:cNvSpPr txBox="1"/>
              <p:nvPr/>
            </p:nvSpPr>
            <p:spPr bwMode="auto">
              <a:xfrm>
                <a:off x="1763688" y="1166175"/>
                <a:ext cx="3373437" cy="993775"/>
              </a:xfrm>
              <a:prstGeom prst="rect">
                <a:avLst/>
              </a:prstGeom>
              <a:solidFill>
                <a:schemeClr val="bg1"/>
              </a:solid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nor/>
                        </m:rPr>
                        <a:rPr kumimoji="0" lang="en-US" altLang="zh-CN" dirty="0">
                          <a:solidFill>
                            <a:srgbClr val="660066"/>
                          </a:solidFill>
                          <a:latin typeface="+mn-lt"/>
                          <a:ea typeface="仿宋" panose="02010609060101010101" pitchFamily="49" charset="-122"/>
                          <a:sym typeface="Symbol" panose="05050102010706020507" pitchFamily="18" charset="2"/>
                        </a:rPr>
                        <m:t></m:t>
                      </m:r>
                      <m:r>
                        <m:rPr>
                          <m:nor/>
                        </m:rPr>
                        <a:rPr kumimoji="0" lang="zh-CN" altLang="en-US" i="1" dirty="0">
                          <a:solidFill>
                            <a:srgbClr val="660066"/>
                          </a:solidFill>
                          <a:latin typeface="+mn-lt"/>
                          <a:ea typeface="仿宋" panose="02010609060101010101" pitchFamily="49" charset="-122"/>
                          <a:sym typeface="Symbol" panose="05050102010706020507" pitchFamily="18" charset="2"/>
                        </a:rPr>
                        <m:t></m:t>
                      </m:r>
                      <m:r>
                        <a:rPr lang="zh-CN" altLang="en-US" i="1" smtClean="0">
                          <a:solidFill>
                            <a:srgbClr val="660066"/>
                          </a:solidFill>
                          <a:latin typeface="Cambria Math" panose="02040503050406030204" pitchFamily="18" charset="0"/>
                        </a:rPr>
                        <m:t>=</m:t>
                      </m:r>
                      <m:func>
                        <m:funcPr>
                          <m:ctrlPr>
                            <a:rPr lang="zh-CN" altLang="en-US" i="1" smtClean="0">
                              <a:solidFill>
                                <a:srgbClr val="660066"/>
                              </a:solidFill>
                              <a:latin typeface="Cambria Math" panose="02040503050406030204" pitchFamily="18" charset="0"/>
                            </a:rPr>
                          </m:ctrlPr>
                        </m:funcPr>
                        <m:fName>
                          <m:r>
                            <a:rPr lang="zh-CN" altLang="en-US" i="1" smtClean="0">
                              <a:solidFill>
                                <a:srgbClr val="660066"/>
                              </a:solidFill>
                              <a:latin typeface="Cambria Math" panose="02040503050406030204" pitchFamily="18" charset="0"/>
                              <a:sym typeface="Symbol" panose="05050102010706020507" pitchFamily="18" charset="2"/>
                            </a:rPr>
                            <m:t></m:t>
                          </m:r>
                          <m:r>
                            <m:rPr>
                              <m:nor/>
                            </m:rPr>
                            <a:rPr kumimoji="0" lang="en-US" altLang="zh-CN" dirty="0">
                              <a:solidFill>
                                <a:srgbClr val="660066"/>
                              </a:solidFill>
                              <a:latin typeface="+mn-lt"/>
                              <a:ea typeface="仿宋" panose="02010609060101010101" pitchFamily="49" charset="-122"/>
                            </a:rPr>
                            <m:t>arctg</m:t>
                          </m:r>
                        </m:fName>
                        <m:e>
                          <m:d>
                            <m:dPr>
                              <m:begChr m:val="["/>
                              <m:endChr m:val="]"/>
                              <m:ctrlPr>
                                <a:rPr lang="zh-CN" altLang="en-US" i="1">
                                  <a:solidFill>
                                    <a:srgbClr val="660066"/>
                                  </a:solidFill>
                                  <a:latin typeface="Cambria Math" panose="02040503050406030204" pitchFamily="18" charset="0"/>
                                </a:rPr>
                              </m:ctrlPr>
                            </m:dPr>
                            <m:e>
                              <m:r>
                                <m:rPr>
                                  <m:nor/>
                                </m:rPr>
                                <a:rPr kumimoji="0" lang="en-US" altLang="zh-CN" i="1" dirty="0">
                                  <a:solidFill>
                                    <a:srgbClr val="660066"/>
                                  </a:solidFill>
                                  <a:latin typeface="+mn-lt"/>
                                  <a:ea typeface="仿宋" panose="02010609060101010101" pitchFamily="49" charset="-122"/>
                                  <a:sym typeface="Symbol" panose="05050102010706020507" pitchFamily="18" charset="2"/>
                                </a:rPr>
                                <m:t>Q</m:t>
                              </m:r>
                              <m:f>
                                <m:fPr>
                                  <m:ctrlPr>
                                    <a:rPr lang="zh-CN" altLang="en-US" i="1">
                                      <a:solidFill>
                                        <a:srgbClr val="660066"/>
                                      </a:solidFill>
                                      <a:latin typeface="Cambria Math" panose="02040503050406030204" pitchFamily="18" charset="0"/>
                                    </a:rPr>
                                  </m:ctrlPr>
                                </m:fPr>
                                <m:num>
                                  <m:r>
                                    <m:rPr>
                                      <m:nor/>
                                    </m:rPr>
                                    <a:rPr kumimoji="0" lang="en-US" altLang="zh-CN" dirty="0">
                                      <a:solidFill>
                                        <a:srgbClr val="660066"/>
                                      </a:solidFill>
                                      <a:latin typeface="+mn-lt"/>
                                      <a:ea typeface="仿宋" panose="02010609060101010101" pitchFamily="49" charset="-122"/>
                                    </a:rPr>
                                    <m:t>2</m:t>
                                  </m:r>
                                  <m:r>
                                    <m:rPr>
                                      <m:nor/>
                                    </m:rPr>
                                    <a:rPr kumimoji="0" lang="en-US" altLang="zh-CN" dirty="0">
                                      <a:solidFill>
                                        <a:srgbClr val="660066"/>
                                      </a:solidFill>
                                      <a:latin typeface="+mn-lt"/>
                                      <a:ea typeface="仿宋" panose="02010609060101010101" pitchFamily="49" charset="-122"/>
                                      <a:sym typeface="Symbol" panose="05050102010706020507" pitchFamily="18" charset="2"/>
                                    </a:rPr>
                                    <m:t></m:t>
                                  </m:r>
                                  <m:r>
                                    <m:rPr>
                                      <m:nor/>
                                    </m:rPr>
                                    <a:rPr kumimoji="0" lang="en-US" altLang="zh-CN" i="1" dirty="0">
                                      <a:solidFill>
                                        <a:srgbClr val="660066"/>
                                      </a:solidFill>
                                      <a:latin typeface="+mn-lt"/>
                                      <a:ea typeface="仿宋" panose="02010609060101010101" pitchFamily="49" charset="-122"/>
                                      <a:sym typeface="Symbol" panose="05050102010706020507" pitchFamily="18" charset="2"/>
                                    </a:rPr>
                                    <m:t></m:t>
                                  </m:r>
                                  <m:r>
                                    <m:rPr>
                                      <m:nor/>
                                    </m:rPr>
                                    <a:rPr kumimoji="0" lang="en-US" altLang="zh-CN" dirty="0">
                                      <a:solidFill>
                                        <a:srgbClr val="660066"/>
                                      </a:solidFill>
                                      <a:latin typeface="+mn-lt"/>
                                      <a:ea typeface="仿宋" panose="02010609060101010101" pitchFamily="49" charset="-122"/>
                                      <a:sym typeface="Symbol" panose="05050102010706020507" pitchFamily="18" charset="2"/>
                                    </a:rPr>
                                    <m:t>(</m:t>
                                  </m:r>
                                  <m:r>
                                    <m:rPr>
                                      <m:nor/>
                                    </m:rPr>
                                    <a:rPr kumimoji="0" lang="en-US" altLang="zh-CN" i="1" dirty="0">
                                      <a:solidFill>
                                        <a:srgbClr val="660066"/>
                                      </a:solidFill>
                                      <a:latin typeface="+mn-lt"/>
                                      <a:ea typeface="仿宋" panose="02010609060101010101" pitchFamily="49" charset="-122"/>
                                      <a:sym typeface="Symbol" panose="05050102010706020507" pitchFamily="18" charset="2"/>
                                    </a:rPr>
                                    <m:t>t</m:t>
                                  </m:r>
                                  <m:r>
                                    <m:rPr>
                                      <m:nor/>
                                    </m:rPr>
                                    <a:rPr kumimoji="0" lang="en-US" altLang="zh-CN" dirty="0">
                                      <a:solidFill>
                                        <a:srgbClr val="660066"/>
                                      </a:solidFill>
                                      <a:latin typeface="+mn-lt"/>
                                      <a:ea typeface="仿宋" panose="02010609060101010101" pitchFamily="49" charset="-122"/>
                                      <a:sym typeface="Symbol" panose="05050102010706020507" pitchFamily="18" charset="2"/>
                                    </a:rPr>
                                    <m:t>)</m:t>
                                  </m:r>
                                </m:num>
                                <m:den>
                                  <m:r>
                                    <m:rPr>
                                      <m:nor/>
                                    </m:rPr>
                                    <a:rPr kumimoji="0" lang="en-US" altLang="zh-CN" i="1" dirty="0">
                                      <a:solidFill>
                                        <a:srgbClr val="660066"/>
                                      </a:solidFill>
                                      <a:latin typeface="+mn-lt"/>
                                      <a:ea typeface="仿宋" panose="02010609060101010101" pitchFamily="49" charset="-122"/>
                                      <a:sym typeface="Symbol" panose="05050102010706020507" pitchFamily="18" charset="2"/>
                                    </a:rPr>
                                    <m:t></m:t>
                                  </m:r>
                                  <m:r>
                                    <m:rPr>
                                      <m:nor/>
                                    </m:rPr>
                                    <a:rPr kumimoji="0" lang="en-US" altLang="zh-CN" baseline="-25000" dirty="0">
                                      <a:solidFill>
                                        <a:srgbClr val="660066"/>
                                      </a:solidFill>
                                      <a:latin typeface="+mn-lt"/>
                                      <a:ea typeface="仿宋" panose="02010609060101010101" pitchFamily="49" charset="-122"/>
                                      <a:sym typeface="Symbol" panose="05050102010706020507" pitchFamily="18" charset="2"/>
                                    </a:rPr>
                                    <m:t>0</m:t>
                                  </m:r>
                                </m:den>
                              </m:f>
                            </m:e>
                          </m:d>
                        </m:e>
                      </m:func>
                    </m:oMath>
                  </m:oMathPara>
                </a14:m>
                <a:endParaRPr lang="zh-CN" altLang="en-US" dirty="0">
                  <a:latin typeface="+mn-lt"/>
                  <a:ea typeface="仿宋" panose="02010609060101010101" pitchFamily="49" charset="-122"/>
                </a:endParaRPr>
              </a:p>
            </p:txBody>
          </p:sp>
        </mc:Choice>
        <mc:Fallback xmlns="">
          <p:sp>
            <p:nvSpPr>
              <p:cNvPr id="120838" name="Object 7">
                <a:extLst>
                  <a:ext uri="{FF2B5EF4-FFF2-40B4-BE49-F238E27FC236}">
                    <a16:creationId xmlns:a16="http://schemas.microsoft.com/office/drawing/2014/main" id="{399DADE4-8634-40AE-8418-E23C1CF00FAC}"/>
                  </a:ext>
                </a:extLst>
              </p:cNvPr>
              <p:cNvSpPr txBox="1">
                <a:spLocks noRot="1" noChangeAspect="1" noMove="1" noResize="1" noEditPoints="1" noAdjustHandles="1" noChangeArrowheads="1" noChangeShapeType="1" noTextEdit="1"/>
              </p:cNvSpPr>
              <p:nvPr/>
            </p:nvSpPr>
            <p:spPr bwMode="auto">
              <a:xfrm>
                <a:off x="1763688" y="1166175"/>
                <a:ext cx="3373437" cy="993775"/>
              </a:xfrm>
              <a:prstGeom prst="rect">
                <a:avLst/>
              </a:prstGeom>
              <a:blipFill>
                <a:blip r:embed="rId4"/>
                <a:stretch>
                  <a:fillRect/>
                </a:stretch>
              </a:blipFill>
              <a:ln>
                <a:noFill/>
              </a:ln>
            </p:spPr>
            <p:txBody>
              <a:bodyPr/>
              <a:lstStyle/>
              <a:p>
                <a:r>
                  <a:rPr lang="zh-CN" altLang="en-US">
                    <a:noFill/>
                  </a:rPr>
                  <a:t> </a:t>
                </a:r>
              </a:p>
            </p:txBody>
          </p:sp>
        </mc:Fallback>
      </mc:AlternateContent>
      <p:sp>
        <p:nvSpPr>
          <p:cNvPr id="120839" name="Text Box 8">
            <a:extLst>
              <a:ext uri="{FF2B5EF4-FFF2-40B4-BE49-F238E27FC236}">
                <a16:creationId xmlns:a16="http://schemas.microsoft.com/office/drawing/2014/main" id="{5D36E077-1F49-42A4-96F6-C1EB633088E8}"/>
              </a:ext>
            </a:extLst>
          </p:cNvPr>
          <p:cNvSpPr txBox="1">
            <a:spLocks noChangeArrowheads="1"/>
          </p:cNvSpPr>
          <p:nvPr/>
        </p:nvSpPr>
        <p:spPr bwMode="auto">
          <a:xfrm>
            <a:off x="150863" y="3327738"/>
            <a:ext cx="4297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实现调相</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条件</a:t>
            </a:r>
            <a:r>
              <a:rPr kumimoji="0" lang="en-US" altLang="zh-CN"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m</a:t>
            </a:r>
            <a:r>
              <a:rPr kumimoji="0" lang="en-US" altLang="zh-CN" sz="2400" baseline="-25000" dirty="0">
                <a:solidFill>
                  <a:srgbClr val="660066"/>
                </a:solidFill>
                <a:latin typeface="+mn-lt"/>
                <a:ea typeface="仿宋" panose="02010609060101010101" pitchFamily="49" charset="-122"/>
              </a:rPr>
              <a:t>p</a:t>
            </a:r>
            <a:r>
              <a:rPr kumimoji="0" lang="en-US" altLang="zh-CN"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sym typeface="Symbol" panose="05050102010706020507" pitchFamily="18" charset="2"/>
              </a:rPr>
              <a:t> 0.5rad</a:t>
            </a:r>
            <a:r>
              <a:rPr kumimoji="0" lang="zh-CN" altLang="en-US" sz="2400" dirty="0">
                <a:solidFill>
                  <a:srgbClr val="660066"/>
                </a:solidFill>
                <a:latin typeface="+mn-lt"/>
                <a:ea typeface="仿宋" panose="02010609060101010101" pitchFamily="49" charset="-122"/>
                <a:sym typeface="Symbol" panose="05050102010706020507" pitchFamily="18" charset="2"/>
              </a:rPr>
              <a:t>。 </a:t>
            </a:r>
            <a:endParaRPr kumimoji="0" lang="zh-CN" altLang="en-US" sz="2400" dirty="0">
              <a:solidFill>
                <a:srgbClr val="660066"/>
              </a:solidFill>
              <a:latin typeface="+mn-lt"/>
              <a:ea typeface="仿宋" panose="02010609060101010101" pitchFamily="49" charset="-122"/>
            </a:endParaRPr>
          </a:p>
        </p:txBody>
      </p:sp>
      <p:grpSp>
        <p:nvGrpSpPr>
          <p:cNvPr id="4" name="组合 3">
            <a:extLst>
              <a:ext uri="{FF2B5EF4-FFF2-40B4-BE49-F238E27FC236}">
                <a16:creationId xmlns:a16="http://schemas.microsoft.com/office/drawing/2014/main" id="{F5463134-07EF-403A-B9D7-D319AB29D0C5}"/>
              </a:ext>
            </a:extLst>
          </p:cNvPr>
          <p:cNvGrpSpPr/>
          <p:nvPr/>
        </p:nvGrpSpPr>
        <p:grpSpPr>
          <a:xfrm>
            <a:off x="28352" y="2279866"/>
            <a:ext cx="2050087" cy="857250"/>
            <a:chOff x="206522" y="1815122"/>
            <a:chExt cx="2050087" cy="857250"/>
          </a:xfrm>
        </p:grpSpPr>
        <mc:AlternateContent xmlns:mc="http://schemas.openxmlformats.org/markup-compatibility/2006" xmlns:a14="http://schemas.microsoft.com/office/drawing/2010/main">
          <mc:Choice Requires="a14">
            <p:sp>
              <p:nvSpPr>
                <p:cNvPr id="120835" name="Object 3">
                  <a:extLst>
                    <a:ext uri="{FF2B5EF4-FFF2-40B4-BE49-F238E27FC236}">
                      <a16:creationId xmlns:a16="http://schemas.microsoft.com/office/drawing/2014/main" id="{E411556A-952A-443E-A24B-C37EF47A88C6}"/>
                    </a:ext>
                  </a:extLst>
                </p:cNvPr>
                <p:cNvSpPr txBox="1"/>
                <p:nvPr/>
              </p:nvSpPr>
              <p:spPr bwMode="auto">
                <a:xfrm>
                  <a:off x="507977" y="1815122"/>
                  <a:ext cx="1276864" cy="85725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m:rPr>
                            <m:nor/>
                          </m:rPr>
                          <a:rPr kumimoji="0" lang="en-US" altLang="zh-CN" dirty="0">
                            <a:solidFill>
                              <a:srgbClr val="660066"/>
                            </a:solidFill>
                            <a:latin typeface="+mn-lt"/>
                            <a:ea typeface="仿宋" panose="02010609060101010101" pitchFamily="49" charset="-122"/>
                            <a:sym typeface="Symbol" panose="05050102010706020507" pitchFamily="18" charset="2"/>
                          </a:rPr>
                          <m:t></m:t>
                        </m:r>
                        <m:r>
                          <m:rPr>
                            <m:nor/>
                          </m:rPr>
                          <a:rPr kumimoji="0" lang="zh-CN" altLang="en-US" i="1" dirty="0">
                            <a:solidFill>
                              <a:srgbClr val="660066"/>
                            </a:solidFill>
                            <a:latin typeface="+mn-lt"/>
                            <a:ea typeface="仿宋" panose="02010609060101010101" pitchFamily="49" charset="-122"/>
                            <a:sym typeface="Symbol" panose="05050102010706020507" pitchFamily="18" charset="2"/>
                          </a:rPr>
                          <m:t></m:t>
                        </m:r>
                        <m:r>
                          <a:rPr lang="zh-CN" altLang="en-US" i="1" smtClean="0">
                            <a:solidFill>
                              <a:srgbClr val="660066"/>
                            </a:solidFill>
                            <a:latin typeface="Cambria Math" panose="02040503050406030204" pitchFamily="18" charset="0"/>
                          </a:rPr>
                          <m:t>≤</m:t>
                        </m:r>
                        <m:f>
                          <m:fPr>
                            <m:ctrlPr>
                              <a:rPr lang="zh-CN" altLang="en-US" i="1">
                                <a:solidFill>
                                  <a:srgbClr val="660066"/>
                                </a:solidFill>
                                <a:latin typeface="Cambria Math" panose="02040503050406030204" pitchFamily="18" charset="0"/>
                              </a:rPr>
                            </m:ctrlPr>
                          </m:fPr>
                          <m:num>
                            <m:r>
                              <a:rPr lang="zh-CN" altLang="en-US" i="1">
                                <a:solidFill>
                                  <a:srgbClr val="660066"/>
                                </a:solidFill>
                                <a:latin typeface="Cambria Math" panose="02040503050406030204" pitchFamily="18" charset="0"/>
                              </a:rPr>
                              <m:t>1</m:t>
                            </m:r>
                          </m:num>
                          <m:den>
                            <m:r>
                              <m:rPr>
                                <m:nor/>
                              </m:rPr>
                              <a:rPr kumimoji="0" lang="en-US" altLang="zh-CN" dirty="0">
                                <a:solidFill>
                                  <a:srgbClr val="660066"/>
                                </a:solidFill>
                                <a:latin typeface="+mn-lt"/>
                                <a:ea typeface="仿宋" panose="02010609060101010101" pitchFamily="49" charset="-122"/>
                                <a:sym typeface="Symbol" panose="05050102010706020507" pitchFamily="18" charset="2"/>
                              </a:rPr>
                              <m:t>6</m:t>
                            </m:r>
                          </m:den>
                        </m:f>
                        <m:r>
                          <m:rPr>
                            <m:sty m:val="p"/>
                          </m:rPr>
                          <a:rPr lang="zh-CN" altLang="en-US" i="0">
                            <a:solidFill>
                              <a:srgbClr val="660066"/>
                            </a:solidFill>
                            <a:latin typeface="Cambria Math" panose="02040503050406030204" pitchFamily="18" charset="0"/>
                          </a:rPr>
                          <m:t>π</m:t>
                        </m:r>
                      </m:oMath>
                    </m:oMathPara>
                  </a14:m>
                  <a:endParaRPr lang="zh-CN" altLang="en-US" dirty="0">
                    <a:latin typeface="+mn-lt"/>
                    <a:ea typeface="仿宋" panose="02010609060101010101" pitchFamily="49" charset="-122"/>
                  </a:endParaRPr>
                </a:p>
              </p:txBody>
            </p:sp>
          </mc:Choice>
          <mc:Fallback xmlns="">
            <p:sp>
              <p:nvSpPr>
                <p:cNvPr id="120835" name="Object 3">
                  <a:extLst>
                    <a:ext uri="{FF2B5EF4-FFF2-40B4-BE49-F238E27FC236}">
                      <a16:creationId xmlns:a16="http://schemas.microsoft.com/office/drawing/2014/main" id="{E411556A-952A-443E-A24B-C37EF47A88C6}"/>
                    </a:ext>
                  </a:extLst>
                </p:cNvPr>
                <p:cNvSpPr txBox="1">
                  <a:spLocks noRot="1" noChangeAspect="1" noMove="1" noResize="1" noEditPoints="1" noAdjustHandles="1" noChangeArrowheads="1" noChangeShapeType="1" noTextEdit="1"/>
                </p:cNvSpPr>
                <p:nvPr/>
              </p:nvSpPr>
              <p:spPr bwMode="auto">
                <a:xfrm>
                  <a:off x="507977" y="1815122"/>
                  <a:ext cx="1276864" cy="857250"/>
                </a:xfrm>
                <a:prstGeom prst="rect">
                  <a:avLst/>
                </a:prstGeom>
                <a:blipFill>
                  <a:blip r:embed="rId5"/>
                  <a:stretch>
                    <a:fillRect/>
                  </a:stretch>
                </a:blipFill>
                <a:ln>
                  <a:noFill/>
                </a:ln>
              </p:spPr>
              <p:txBody>
                <a:bodyPr/>
                <a:lstStyle/>
                <a:p>
                  <a:r>
                    <a:rPr lang="zh-CN" altLang="en-US">
                      <a:noFill/>
                    </a:rPr>
                    <a:t> </a:t>
                  </a:r>
                </a:p>
              </p:txBody>
            </p:sp>
          </mc:Fallback>
        </mc:AlternateContent>
        <p:sp>
          <p:nvSpPr>
            <p:cNvPr id="120840" name="Text Box 9">
              <a:extLst>
                <a:ext uri="{FF2B5EF4-FFF2-40B4-BE49-F238E27FC236}">
                  <a16:creationId xmlns:a16="http://schemas.microsoft.com/office/drawing/2014/main" id="{AAC4EA3A-123A-4827-9E27-56A8489C371F}"/>
                </a:ext>
              </a:extLst>
            </p:cNvPr>
            <p:cNvSpPr txBox="1">
              <a:spLocks noChangeArrowheads="1"/>
            </p:cNvSpPr>
            <p:nvPr/>
          </p:nvSpPr>
          <p:spPr bwMode="auto">
            <a:xfrm>
              <a:off x="206522" y="1931350"/>
              <a:ext cx="2050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b="0" dirty="0">
                  <a:solidFill>
                    <a:srgbClr val="660066"/>
                  </a:solidFill>
                  <a:latin typeface="+mn-lt"/>
                  <a:ea typeface="仿宋" panose="02010609060101010101" pitchFamily="49" charset="-122"/>
                </a:rPr>
                <a:t>当  </a:t>
              </a:r>
              <a:r>
                <a:rPr kumimoji="0" lang="zh-CN" altLang="en-US" sz="2400" b="0" i="1" dirty="0">
                  <a:solidFill>
                    <a:srgbClr val="660066"/>
                  </a:solidFill>
                  <a:latin typeface="+mn-lt"/>
                  <a:ea typeface="仿宋" panose="02010609060101010101" pitchFamily="49" charset="-122"/>
                </a:rPr>
                <a:t>  </a:t>
              </a:r>
              <a:r>
                <a:rPr kumimoji="0" lang="zh-CN" altLang="en-US" sz="2400" b="0" dirty="0">
                  <a:solidFill>
                    <a:srgbClr val="660066"/>
                  </a:solidFill>
                  <a:latin typeface="+mn-lt"/>
                  <a:ea typeface="仿宋" panose="02010609060101010101" pitchFamily="49" charset="-122"/>
                </a:rPr>
                <a:t>          时</a:t>
              </a:r>
              <a:r>
                <a:rPr kumimoji="0" lang="en-US" altLang="zh-CN" sz="2400" b="0" dirty="0">
                  <a:solidFill>
                    <a:srgbClr val="660066"/>
                  </a:solidFill>
                  <a:latin typeface="+mn-lt"/>
                  <a:ea typeface="仿宋" panose="02010609060101010101" pitchFamily="49" charset="-122"/>
                </a:rPr>
                <a:t>,</a:t>
              </a:r>
              <a:endParaRPr kumimoji="0" lang="zh-CN" altLang="en-US" sz="2400" b="0" dirty="0">
                <a:solidFill>
                  <a:srgbClr val="660066"/>
                </a:solidFill>
                <a:latin typeface="+mn-lt"/>
                <a:ea typeface="仿宋" panose="02010609060101010101" pitchFamily="49" charset="-122"/>
              </a:endParaRPr>
            </a:p>
          </p:txBody>
        </p:sp>
      </p:grpSp>
      <p:sp>
        <p:nvSpPr>
          <p:cNvPr id="120841" name="Text Box 10">
            <a:extLst>
              <a:ext uri="{FF2B5EF4-FFF2-40B4-BE49-F238E27FC236}">
                <a16:creationId xmlns:a16="http://schemas.microsoft.com/office/drawing/2014/main" id="{E63A9471-709D-4261-9DAB-5AE61B5B6A3B}"/>
              </a:ext>
            </a:extLst>
          </p:cNvPr>
          <p:cNvSpPr txBox="1">
            <a:spLocks noChangeArrowheads="1"/>
          </p:cNvSpPr>
          <p:nvPr/>
        </p:nvSpPr>
        <p:spPr bwMode="auto">
          <a:xfrm>
            <a:off x="87978" y="4457387"/>
            <a:ext cx="88931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FF"/>
                </a:solidFill>
                <a:latin typeface="+mn-lt"/>
                <a:ea typeface="仿宋" panose="02010609060101010101" pitchFamily="49" charset="-122"/>
              </a:rPr>
              <a:t>若调制信号积分后输入</a:t>
            </a:r>
            <a:r>
              <a:rPr kumimoji="0" lang="zh-CN" altLang="en-US" sz="2400" dirty="0">
                <a:solidFill>
                  <a:srgbClr val="660066"/>
                </a:solidFill>
                <a:latin typeface="+mn-lt"/>
                <a:ea typeface="仿宋" panose="02010609060101010101" pitchFamily="49" charset="-122"/>
              </a:rPr>
              <a:t>，则利用上式，</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输出调相波的</a:t>
            </a:r>
            <a:r>
              <a:rPr kumimoji="0" lang="zh-CN" altLang="en-US" sz="2400" dirty="0">
                <a:solidFill>
                  <a:srgbClr val="FF0000"/>
                </a:solidFill>
                <a:latin typeface="+mn-lt"/>
                <a:ea typeface="仿宋" panose="02010609060101010101" pitchFamily="49" charset="-122"/>
              </a:rPr>
              <a:t>相位移</a:t>
            </a:r>
            <a:r>
              <a:rPr kumimoji="0" lang="zh-CN" altLang="en-US" sz="2400" dirty="0">
                <a:solidFill>
                  <a:srgbClr val="660066"/>
                </a:solidFill>
                <a:latin typeface="+mn-lt"/>
                <a:ea typeface="仿宋" panose="02010609060101010101" pitchFamily="49" charset="-122"/>
              </a:rPr>
              <a:t>与</a:t>
            </a:r>
            <a:r>
              <a:rPr kumimoji="0" lang="zh-CN" altLang="en-US" sz="2400" dirty="0">
                <a:solidFill>
                  <a:srgbClr val="FF0000"/>
                </a:solidFill>
                <a:latin typeface="+mn-lt"/>
                <a:ea typeface="仿宋" panose="02010609060101010101" pitchFamily="49" charset="-122"/>
              </a:rPr>
              <a:t>积分后的调制信号</a:t>
            </a:r>
            <a:r>
              <a:rPr kumimoji="0" lang="zh-CN" altLang="en-US" sz="2400" dirty="0">
                <a:solidFill>
                  <a:srgbClr val="660066"/>
                </a:solidFill>
                <a:latin typeface="+mn-lt"/>
                <a:ea typeface="仿宋" panose="02010609060101010101" pitchFamily="49" charset="-122"/>
              </a:rPr>
              <a:t>成线性关系。</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而  </a:t>
            </a:r>
            <a:r>
              <a:rPr kumimoji="0" lang="zh-CN" altLang="en-US" sz="2400" dirty="0">
                <a:solidFill>
                  <a:srgbClr val="FF0000"/>
                </a:solidFill>
                <a:latin typeface="+mn-lt"/>
                <a:ea typeface="仿宋" panose="02010609060101010101" pitchFamily="49" charset="-122"/>
              </a:rPr>
              <a:t>频率</a:t>
            </a:r>
            <a:r>
              <a:rPr kumimoji="0" lang="zh-CN" altLang="en-US" sz="2400" dirty="0">
                <a:solidFill>
                  <a:srgbClr val="660066"/>
                </a:solidFill>
                <a:latin typeface="+mn-lt"/>
                <a:ea typeface="仿宋" panose="02010609060101010101" pitchFamily="49" charset="-122"/>
              </a:rPr>
              <a:t>   和</a:t>
            </a:r>
            <a:r>
              <a:rPr kumimoji="0" lang="zh-CN" altLang="en-US" sz="2400" dirty="0">
                <a:solidFill>
                  <a:srgbClr val="FF0000"/>
                </a:solidFill>
                <a:latin typeface="+mn-lt"/>
                <a:ea typeface="仿宋" panose="02010609060101010101" pitchFamily="49" charset="-122"/>
              </a:rPr>
              <a:t>积分前的调制信号</a:t>
            </a:r>
            <a:r>
              <a:rPr kumimoji="0" lang="zh-CN" altLang="en-US" sz="2400" dirty="0">
                <a:solidFill>
                  <a:srgbClr val="660066"/>
                </a:solidFill>
                <a:latin typeface="+mn-lt"/>
                <a:ea typeface="仿宋" panose="02010609060101010101" pitchFamily="49" charset="-122"/>
              </a:rPr>
              <a:t>成线性关系。</a:t>
            </a:r>
          </a:p>
        </p:txBody>
      </p:sp>
      <mc:AlternateContent xmlns:mc="http://schemas.openxmlformats.org/markup-compatibility/2006" xmlns:a14="http://schemas.microsoft.com/office/drawing/2010/main">
        <mc:Choice Requires="a14">
          <p:sp>
            <p:nvSpPr>
              <p:cNvPr id="120842" name="Text Box 13">
                <a:extLst>
                  <a:ext uri="{FF2B5EF4-FFF2-40B4-BE49-F238E27FC236}">
                    <a16:creationId xmlns:a16="http://schemas.microsoft.com/office/drawing/2014/main" id="{16E91A72-363B-44DC-BCE7-D0C344F5C08C}"/>
                  </a:ext>
                </a:extLst>
              </p:cNvPr>
              <p:cNvSpPr txBox="1">
                <a:spLocks noChangeArrowheads="1"/>
              </p:cNvSpPr>
              <p:nvPr/>
            </p:nvSpPr>
            <p:spPr bwMode="auto">
              <a:xfrm>
                <a:off x="196850" y="5710331"/>
                <a:ext cx="8750300"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由于限制 </a:t>
                </a:r>
                <a14:m>
                  <m:oMath xmlns:m="http://schemas.openxmlformats.org/officeDocument/2006/math">
                    <m:r>
                      <m:rPr>
                        <m:nor/>
                      </m:rPr>
                      <a:rPr kumimoji="0" lang="en-US" altLang="zh-CN" sz="2400" dirty="0">
                        <a:solidFill>
                          <a:srgbClr val="660066"/>
                        </a:solidFill>
                        <a:latin typeface="+mn-lt"/>
                        <a:ea typeface="仿宋" panose="02010609060101010101" pitchFamily="49" charset="-122"/>
                        <a:sym typeface="Symbol" panose="05050102010706020507" pitchFamily="18" charset="2"/>
                      </a:rPr>
                      <m:t></m:t>
                    </m:r>
                    <m:r>
                      <m:rPr>
                        <m:nor/>
                      </m:rPr>
                      <a:rPr kumimoji="0" lang="zh-CN" altLang="en-US" sz="2400" i="1" dirty="0">
                        <a:solidFill>
                          <a:srgbClr val="660066"/>
                        </a:solidFill>
                        <a:latin typeface="+mn-lt"/>
                        <a:ea typeface="仿宋" panose="02010609060101010101" pitchFamily="49" charset="-122"/>
                        <a:sym typeface="Symbol" panose="05050102010706020507" pitchFamily="18" charset="2"/>
                      </a:rPr>
                      <m:t></m:t>
                    </m:r>
                  </m:oMath>
                </a14:m>
                <a:r>
                  <a:rPr kumimoji="0" lang="zh-CN" altLang="en-US" sz="2400" i="1" dirty="0">
                    <a:solidFill>
                      <a:srgbClr val="660066"/>
                    </a:solidFill>
                    <a:latin typeface="+mn-lt"/>
                    <a:ea typeface="仿宋" panose="02010609060101010101" pitchFamily="49" charset="-122"/>
                    <a:sym typeface="Symbol" panose="05050102010706020507" pitchFamily="18" charset="2"/>
                  </a:rPr>
                  <a:t> </a:t>
                </a:r>
                <a:r>
                  <a:rPr kumimoji="0" lang="zh-CN" altLang="en-US" sz="2400" dirty="0">
                    <a:solidFill>
                      <a:srgbClr val="660066"/>
                    </a:solidFill>
                    <a:latin typeface="+mn-lt"/>
                    <a:ea typeface="仿宋" panose="02010609060101010101" pitchFamily="49" charset="-122"/>
                    <a:sym typeface="Symbol" panose="05050102010706020507" pitchFamily="18" charset="2"/>
                  </a:rPr>
                  <a:t> </a:t>
                </a:r>
                <a:r>
                  <a:rPr kumimoji="0" lang="en-US" altLang="zh-CN" sz="2400" dirty="0">
                    <a:solidFill>
                      <a:srgbClr val="660066"/>
                    </a:solidFill>
                    <a:latin typeface="+mn-lt"/>
                    <a:ea typeface="仿宋" panose="02010609060101010101" pitchFamily="49" charset="-122"/>
                    <a:sym typeface="Symbol" panose="05050102010706020507" pitchFamily="18" charset="2"/>
                  </a:rPr>
                  <a:t>/6</a:t>
                </a:r>
                <a:r>
                  <a:rPr kumimoji="0" lang="zh-CN" altLang="en-US" sz="2400" dirty="0">
                    <a:solidFill>
                      <a:srgbClr val="660066"/>
                    </a:solidFill>
                    <a:latin typeface="+mn-lt"/>
                    <a:ea typeface="仿宋" panose="02010609060101010101" pitchFamily="49" charset="-122"/>
                  </a:rPr>
                  <a:t>，故上述电路的相移范围不会太大，必须采取</a:t>
                </a:r>
                <a:r>
                  <a:rPr kumimoji="0" lang="zh-CN" altLang="en-US" sz="2400" dirty="0">
                    <a:solidFill>
                      <a:srgbClr val="0000FF"/>
                    </a:solidFill>
                    <a:latin typeface="+mn-lt"/>
                    <a:ea typeface="仿宋" panose="02010609060101010101" pitchFamily="49" charset="-122"/>
                  </a:rPr>
                  <a:t>扩大频偏</a:t>
                </a:r>
                <a:r>
                  <a:rPr kumimoji="0" lang="zh-CN" altLang="en-US" sz="2400" dirty="0">
                    <a:solidFill>
                      <a:srgbClr val="660066"/>
                    </a:solidFill>
                    <a:latin typeface="+mn-lt"/>
                    <a:ea typeface="仿宋" panose="02010609060101010101" pitchFamily="49" charset="-122"/>
                  </a:rPr>
                  <a:t>的措施</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如：倍频器、多级谐振回路级联。</a:t>
                </a:r>
              </a:p>
            </p:txBody>
          </p:sp>
        </mc:Choice>
        <mc:Fallback xmlns="">
          <p:sp>
            <p:nvSpPr>
              <p:cNvPr id="120842" name="Text Box 13">
                <a:extLst>
                  <a:ext uri="{FF2B5EF4-FFF2-40B4-BE49-F238E27FC236}">
                    <a16:creationId xmlns:a16="http://schemas.microsoft.com/office/drawing/2014/main" id="{16E91A72-363B-44DC-BCE7-D0C344F5C08C}"/>
                  </a:ext>
                </a:extLst>
              </p:cNvPr>
              <p:cNvSpPr txBox="1">
                <a:spLocks noRot="1" noChangeAspect="1" noMove="1" noResize="1" noEditPoints="1" noAdjustHandles="1" noChangeArrowheads="1" noChangeShapeType="1" noTextEdit="1"/>
              </p:cNvSpPr>
              <p:nvPr/>
            </p:nvSpPr>
            <p:spPr bwMode="auto">
              <a:xfrm>
                <a:off x="196850" y="5710331"/>
                <a:ext cx="8750300" cy="830997"/>
              </a:xfrm>
              <a:prstGeom prst="rect">
                <a:avLst/>
              </a:prstGeom>
              <a:blipFill>
                <a:blip r:embed="rId6"/>
                <a:stretch>
                  <a:fillRect l="-1045" t="-8088" r="-975" b="-1691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Text Box 9">
            <a:extLst>
              <a:ext uri="{FF2B5EF4-FFF2-40B4-BE49-F238E27FC236}">
                <a16:creationId xmlns:a16="http://schemas.microsoft.com/office/drawing/2014/main" id="{D261A0F5-DB29-4422-8176-6FEAFBF3F070}"/>
              </a:ext>
            </a:extLst>
          </p:cNvPr>
          <p:cNvSpPr txBox="1">
            <a:spLocks noChangeArrowheads="1"/>
          </p:cNvSpPr>
          <p:nvPr/>
        </p:nvSpPr>
        <p:spPr bwMode="auto">
          <a:xfrm>
            <a:off x="970203" y="3864339"/>
            <a:ext cx="88820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b="0" dirty="0">
                <a:solidFill>
                  <a:srgbClr val="660066"/>
                </a:solidFill>
                <a:latin typeface="+mn-lt"/>
                <a:ea typeface="仿宋" panose="02010609060101010101" pitchFamily="49" charset="-122"/>
              </a:rPr>
              <a:t>因为</a:t>
            </a:r>
          </a:p>
        </p:txBody>
      </p:sp>
      <mc:AlternateContent xmlns:mc="http://schemas.openxmlformats.org/markup-compatibility/2006">
        <mc:Choice xmlns:a14="http://schemas.microsoft.com/office/drawing/2010/main" Requires="a14">
          <p:sp>
            <p:nvSpPr>
              <p:cNvPr id="15" name="Object 3">
                <a:extLst>
                  <a:ext uri="{FF2B5EF4-FFF2-40B4-BE49-F238E27FC236}">
                    <a16:creationId xmlns:a16="http://schemas.microsoft.com/office/drawing/2014/main" id="{7442E150-A081-4C23-919C-3F3FEE69E15A}"/>
                  </a:ext>
                </a:extLst>
              </p:cNvPr>
              <p:cNvSpPr txBox="1"/>
              <p:nvPr/>
            </p:nvSpPr>
            <p:spPr bwMode="auto">
              <a:xfrm>
                <a:off x="1691680" y="3787003"/>
                <a:ext cx="3240360" cy="857250"/>
              </a:xfrm>
              <a:prstGeom prst="rect">
                <a:avLst/>
              </a:prstGeom>
              <a:noFill/>
              <a:ln>
                <a:noFill/>
              </a:ln>
            </p:spPr>
            <p:txBody>
              <a:bodyPr>
                <a:normAutofit fontScale="85000" lnSpcReduction="10000"/>
              </a:bodyPr>
              <a:lstStyle/>
              <a:p>
                <a14:m>
                  <m:oMath xmlns:m="http://schemas.openxmlformats.org/officeDocument/2006/math">
                    <m:r>
                      <m:rPr>
                        <m:nor/>
                      </m:rPr>
                      <a:rPr kumimoji="0" lang="en-US" altLang="zh-CN" dirty="0">
                        <a:solidFill>
                          <a:srgbClr val="660066"/>
                        </a:solidFill>
                        <a:latin typeface="+mn-lt"/>
                        <a:ea typeface="仿宋" panose="02010609060101010101" pitchFamily="49" charset="-122"/>
                        <a:sym typeface="Symbol" panose="05050102010706020507" pitchFamily="18" charset="2"/>
                      </a:rPr>
                      <m:t></m:t>
                    </m:r>
                    <m:r>
                      <m:rPr>
                        <m:nor/>
                      </m:rPr>
                      <a:rPr kumimoji="0" lang="zh-CN" altLang="en-US" i="1" dirty="0">
                        <a:solidFill>
                          <a:srgbClr val="660066"/>
                        </a:solidFill>
                        <a:latin typeface="+mn-lt"/>
                        <a:ea typeface="仿宋" panose="02010609060101010101" pitchFamily="49" charset="-122"/>
                        <a:sym typeface="Symbol" panose="05050102010706020507" pitchFamily="18" charset="2"/>
                      </a:rPr>
                      <m:t></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6</m:t>
                        </m:r>
                      </m:den>
                    </m:f>
                    <m:r>
                      <m:rPr>
                        <m:nor/>
                      </m:rPr>
                      <a:rPr kumimoji="0" lang="zh-CN" altLang="en-US" dirty="0">
                        <a:solidFill>
                          <a:srgbClr val="660066"/>
                        </a:solidFill>
                        <a:latin typeface="+mn-lt"/>
                        <a:ea typeface="仿宋" panose="02010609060101010101" pitchFamily="49" charset="-122"/>
                        <a:sym typeface="Symbol" panose="05050102010706020507" pitchFamily="18" charset="2"/>
                      </a:rPr>
                      <m:t></m:t>
                    </m:r>
                    <m:r>
                      <a:rPr lang="en-US" altLang="zh-CN" i="1">
                        <a:solidFill>
                          <a:srgbClr val="000000"/>
                        </a:solidFill>
                        <a:latin typeface="Cambria Math" panose="02040503050406030204" pitchFamily="18" charset="0"/>
                      </a:rPr>
                      <m:t>=</m:t>
                    </m:r>
                  </m:oMath>
                </a14:m>
                <a:r>
                  <a:rPr lang="en-US" altLang="zh-CN" dirty="0">
                    <a:latin typeface="+mn-lt"/>
                    <a:ea typeface="仿宋" panose="02010609060101010101" pitchFamily="49" charset="-122"/>
                  </a:rPr>
                  <a:t>0.52358rad</a:t>
                </a:r>
                <a:endParaRPr lang="zh-CN" altLang="en-US" dirty="0">
                  <a:latin typeface="+mn-lt"/>
                  <a:ea typeface="仿宋" panose="02010609060101010101" pitchFamily="49" charset="-122"/>
                </a:endParaRPr>
              </a:p>
            </p:txBody>
          </p:sp>
        </mc:Choice>
        <mc:Fallback>
          <p:sp>
            <p:nvSpPr>
              <p:cNvPr id="15" name="Object 3">
                <a:extLst>
                  <a:ext uri="{FF2B5EF4-FFF2-40B4-BE49-F238E27FC236}">
                    <a16:creationId xmlns:a16="http://schemas.microsoft.com/office/drawing/2014/main" id="{7442E150-A081-4C23-919C-3F3FEE69E15A}"/>
                  </a:ext>
                </a:extLst>
              </p:cNvPr>
              <p:cNvSpPr txBox="1">
                <a:spLocks noRot="1" noChangeAspect="1" noMove="1" noResize="1" noEditPoints="1" noAdjustHandles="1" noChangeArrowheads="1" noChangeShapeType="1" noTextEdit="1"/>
              </p:cNvSpPr>
              <p:nvPr/>
            </p:nvSpPr>
            <p:spPr bwMode="auto">
              <a:xfrm>
                <a:off x="1691680" y="3787003"/>
                <a:ext cx="3240360" cy="857250"/>
              </a:xfrm>
              <a:prstGeom prst="rect">
                <a:avLst/>
              </a:prstGeom>
              <a:blipFill>
                <a:blip r:embed="rId7"/>
                <a:stretch>
                  <a:fillRect t="-2128"/>
                </a:stretch>
              </a:blipFill>
              <a:ln>
                <a:noFill/>
              </a:ln>
            </p:spPr>
            <p:txBody>
              <a:bodyPr/>
              <a:lstStyle/>
              <a:p>
                <a:r>
                  <a:rPr lang="zh-CN" altLang="en-US">
                    <a:noFill/>
                  </a:rPr>
                  <a:t> </a:t>
                </a:r>
              </a:p>
            </p:txBody>
          </p:sp>
        </mc:Fallback>
      </mc:AlternateContent>
      <p:sp>
        <p:nvSpPr>
          <p:cNvPr id="16" name="Rectangle 2">
            <a:extLst>
              <a:ext uri="{FF2B5EF4-FFF2-40B4-BE49-F238E27FC236}">
                <a16:creationId xmlns:a16="http://schemas.microsoft.com/office/drawing/2014/main" id="{A332D7E5-62FE-4F04-A503-81EF30695BAB}"/>
              </a:ext>
            </a:extLst>
          </p:cNvPr>
          <p:cNvSpPr txBox="1">
            <a:spLocks noChangeArrowheads="1"/>
          </p:cNvSpPr>
          <p:nvPr/>
        </p:nvSpPr>
        <p:spPr bwMode="auto">
          <a:xfrm>
            <a:off x="5021978" y="1311618"/>
            <a:ext cx="281424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b="1" kern="0" dirty="0">
                <a:solidFill>
                  <a:srgbClr val="0000FF"/>
                </a:solidFill>
                <a:latin typeface="+mn-lt"/>
                <a:ea typeface="仿宋" panose="02010609060101010101" pitchFamily="49" charset="-122"/>
              </a:rPr>
              <a:t>(2-30)    </a:t>
            </a:r>
            <a:r>
              <a:rPr lang="en-US" altLang="zh-CN" sz="2800" b="1" dirty="0">
                <a:solidFill>
                  <a:srgbClr val="00CC00"/>
                </a:solidFill>
                <a:latin typeface="+mn-lt"/>
                <a:ea typeface="仿宋" panose="02010609060101010101" pitchFamily="49" charset="-122"/>
              </a:rPr>
              <a:t>P21 </a:t>
            </a:r>
            <a:r>
              <a:rPr lang="en-US" altLang="zh-CN" sz="2800" b="1" kern="0" dirty="0">
                <a:solidFill>
                  <a:srgbClr val="FF0000"/>
                </a:solidFill>
                <a:latin typeface="+mn-lt"/>
                <a:ea typeface="仿宋" panose="02010609060101010101" pitchFamily="49" charset="-122"/>
              </a:rPr>
              <a:t>P22</a:t>
            </a:r>
            <a:endParaRPr lang="zh-CN" altLang="en-US" sz="2800" b="1" kern="0" dirty="0">
              <a:solidFill>
                <a:srgbClr val="0000FF"/>
              </a:solidFill>
              <a:latin typeface="+mn-lt"/>
              <a:ea typeface="仿宋" panose="02010609060101010101" pitchFamily="49" charset="-122"/>
            </a:endParaRPr>
          </a:p>
        </p:txBody>
      </p:sp>
      <p:sp>
        <p:nvSpPr>
          <p:cNvPr id="19" name="Rectangle 2">
            <a:extLst>
              <a:ext uri="{FF2B5EF4-FFF2-40B4-BE49-F238E27FC236}">
                <a16:creationId xmlns:a16="http://schemas.microsoft.com/office/drawing/2014/main" id="{BE3B7348-1786-4E29-A530-D36ACA69A729}"/>
              </a:ext>
            </a:extLst>
          </p:cNvPr>
          <p:cNvSpPr txBox="1">
            <a:spLocks noChangeArrowheads="1"/>
          </p:cNvSpPr>
          <p:nvPr/>
        </p:nvSpPr>
        <p:spPr bwMode="auto">
          <a:xfrm>
            <a:off x="5021978" y="1715965"/>
            <a:ext cx="300171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b="1" kern="0" dirty="0">
                <a:solidFill>
                  <a:srgbClr val="0000FF"/>
                </a:solidFill>
                <a:latin typeface="+mn-lt"/>
                <a:ea typeface="仿宋" panose="02010609060101010101" pitchFamily="49" charset="-122"/>
              </a:rPr>
              <a:t>(7-40) </a:t>
            </a:r>
            <a:r>
              <a:rPr lang="en-US" altLang="zh-CN" sz="2800" b="1" dirty="0">
                <a:solidFill>
                  <a:srgbClr val="00CC00"/>
                </a:solidFill>
                <a:latin typeface="+mn-lt"/>
                <a:ea typeface="仿宋" panose="02010609060101010101" pitchFamily="49" charset="-122"/>
              </a:rPr>
              <a:t>P207</a:t>
            </a:r>
            <a:r>
              <a:rPr lang="en-US" altLang="zh-CN" sz="2800" b="1" kern="0" dirty="0">
                <a:solidFill>
                  <a:srgbClr val="0000FF"/>
                </a:solidFill>
                <a:latin typeface="+mn-lt"/>
                <a:ea typeface="仿宋" panose="02010609060101010101" pitchFamily="49" charset="-122"/>
              </a:rPr>
              <a:t>  </a:t>
            </a:r>
            <a:r>
              <a:rPr lang="en-US" altLang="zh-CN" sz="2800" b="1" kern="0" dirty="0">
                <a:solidFill>
                  <a:srgbClr val="FF0000"/>
                </a:solidFill>
                <a:latin typeface="+mn-lt"/>
                <a:ea typeface="仿宋" panose="02010609060101010101" pitchFamily="49" charset="-122"/>
              </a:rPr>
              <a:t>P212</a:t>
            </a:r>
            <a:endParaRPr lang="zh-CN" altLang="en-US" sz="2800" b="1" kern="0" dirty="0">
              <a:solidFill>
                <a:srgbClr val="0000FF"/>
              </a:solidFill>
              <a:latin typeface="+mn-lt"/>
              <a:ea typeface="仿宋" panose="02010609060101010101" pitchFamily="49" charset="-122"/>
            </a:endParaRPr>
          </a:p>
        </p:txBody>
      </p:sp>
      <p:pic>
        <p:nvPicPr>
          <p:cNvPr id="3" name="图片 2">
            <a:extLst>
              <a:ext uri="{FF2B5EF4-FFF2-40B4-BE49-F238E27FC236}">
                <a16:creationId xmlns:a16="http://schemas.microsoft.com/office/drawing/2014/main" id="{E54DC1A4-FE5C-4DCE-9678-6BD084FE5E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2881" y="2689634"/>
            <a:ext cx="2261311" cy="1774317"/>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21858" name="图片 2">
            <a:extLst>
              <a:ext uri="{FF2B5EF4-FFF2-40B4-BE49-F238E27FC236}">
                <a16:creationId xmlns:a16="http://schemas.microsoft.com/office/drawing/2014/main" id="{34F5D158-A2F2-4AD2-9C3E-1108C86A7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98563"/>
            <a:ext cx="6215062"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9" name="Rectangle 2">
            <a:extLst>
              <a:ext uri="{FF2B5EF4-FFF2-40B4-BE49-F238E27FC236}">
                <a16:creationId xmlns:a16="http://schemas.microsoft.com/office/drawing/2014/main" id="{3946D9AD-21CA-4778-AF8E-BBA9D91877FE}"/>
              </a:ext>
            </a:extLst>
          </p:cNvPr>
          <p:cNvSpPr>
            <a:spLocks noGrp="1" noChangeArrowheads="1"/>
          </p:cNvSpPr>
          <p:nvPr>
            <p:ph type="title" idx="4294967295"/>
          </p:nvPr>
        </p:nvSpPr>
        <p:spPr>
          <a:xfrm>
            <a:off x="228600" y="228600"/>
            <a:ext cx="8231188" cy="488950"/>
          </a:xfrm>
        </p:spPr>
        <p:txBody>
          <a:bodyPr/>
          <a:lstStyle/>
          <a:p>
            <a:pPr algn="l" eaLnBrk="1" hangingPunct="1">
              <a:defRPr/>
            </a:pPr>
            <a:r>
              <a:rPr lang="en-US" altLang="zh-CN" sz="2800" b="1" dirty="0">
                <a:solidFill>
                  <a:srgbClr val="0000FF"/>
                </a:solidFill>
                <a:latin typeface="+mn-lt"/>
                <a:ea typeface="仿宋" panose="02010609060101010101" pitchFamily="49" charset="-122"/>
              </a:rPr>
              <a:t>5.4.2</a:t>
            </a:r>
            <a:r>
              <a:rPr lang="zh-CN" altLang="en-US" sz="2800" b="1" dirty="0">
                <a:solidFill>
                  <a:srgbClr val="0000FF"/>
                </a:solidFill>
                <a:latin typeface="+mn-lt"/>
                <a:ea typeface="仿宋" panose="02010609060101010101" pitchFamily="49" charset="-122"/>
              </a:rPr>
              <a:t>   间接调频的关键</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调相 </a:t>
            </a:r>
            <a:r>
              <a:rPr lang="en-US" altLang="zh-CN" sz="2800" b="1" dirty="0">
                <a:solidFill>
                  <a:srgbClr val="0000FF"/>
                </a:solidFill>
                <a:latin typeface="+mn-lt"/>
                <a:ea typeface="仿宋" panose="02010609060101010101" pitchFamily="49" charset="-122"/>
              </a:rPr>
              <a:t>(</a:t>
            </a:r>
            <a:r>
              <a:rPr lang="en-US" altLang="zh-CN" sz="2800" b="1" dirty="0">
                <a:solidFill>
                  <a:srgbClr val="FF0000"/>
                </a:solidFill>
                <a:latin typeface="+mn-lt"/>
                <a:ea typeface="仿宋" panose="02010609060101010101" pitchFamily="49" charset="-122"/>
              </a:rPr>
              <a:t>P212 </a:t>
            </a:r>
            <a:r>
              <a:rPr lang="en-US" altLang="zh-CN" sz="2800" b="1" dirty="0">
                <a:solidFill>
                  <a:srgbClr val="0000FF"/>
                </a:solidFill>
                <a:latin typeface="+mn-lt"/>
                <a:ea typeface="仿宋" panose="02010609060101010101" pitchFamily="49" charset="-122"/>
              </a:rPr>
              <a:t>    P221)</a:t>
            </a:r>
            <a:endParaRPr lang="zh-CN" altLang="en-US" sz="2800" b="1" dirty="0">
              <a:solidFill>
                <a:srgbClr val="0000FF"/>
              </a:solidFill>
              <a:latin typeface="+mn-lt"/>
              <a:ea typeface="仿宋" panose="02010609060101010101" pitchFamily="49" charset="-122"/>
            </a:endParaRPr>
          </a:p>
        </p:txBody>
      </p:sp>
      <p:sp>
        <p:nvSpPr>
          <p:cNvPr id="121860" name="Text Box 4">
            <a:extLst>
              <a:ext uri="{FF2B5EF4-FFF2-40B4-BE49-F238E27FC236}">
                <a16:creationId xmlns:a16="http://schemas.microsoft.com/office/drawing/2014/main" id="{594ACFC8-F178-4CB3-8E15-28E2AAF971B2}"/>
              </a:ext>
            </a:extLst>
          </p:cNvPr>
          <p:cNvSpPr txBox="1">
            <a:spLocks noChangeArrowheads="1"/>
          </p:cNvSpPr>
          <p:nvPr/>
        </p:nvSpPr>
        <p:spPr bwMode="auto">
          <a:xfrm>
            <a:off x="111125" y="627063"/>
            <a:ext cx="3811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660066"/>
                </a:solidFill>
                <a:latin typeface="+mn-lt"/>
                <a:ea typeface="仿宋" panose="02010609060101010101" pitchFamily="49" charset="-122"/>
              </a:rPr>
              <a:t>2. </a:t>
            </a:r>
            <a:r>
              <a:rPr kumimoji="0" lang="zh-CN" altLang="en-US" sz="2400" dirty="0">
                <a:solidFill>
                  <a:srgbClr val="660066"/>
                </a:solidFill>
                <a:latin typeface="+mn-lt"/>
                <a:ea typeface="仿宋" panose="02010609060101010101" pitchFamily="49" charset="-122"/>
              </a:rPr>
              <a:t>可变延时法调相： </a:t>
            </a:r>
          </a:p>
        </p:txBody>
      </p:sp>
      <p:sp>
        <p:nvSpPr>
          <p:cNvPr id="121861" name="Text Box 9">
            <a:extLst>
              <a:ext uri="{FF2B5EF4-FFF2-40B4-BE49-F238E27FC236}">
                <a16:creationId xmlns:a16="http://schemas.microsoft.com/office/drawing/2014/main" id="{54D4E27D-703B-495E-A80E-DA5CDF6A5FC7}"/>
              </a:ext>
            </a:extLst>
          </p:cNvPr>
          <p:cNvSpPr txBox="1">
            <a:spLocks noChangeArrowheads="1"/>
          </p:cNvSpPr>
          <p:nvPr/>
        </p:nvSpPr>
        <p:spPr bwMode="auto">
          <a:xfrm>
            <a:off x="214312" y="3714751"/>
            <a:ext cx="87153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载波通过延时器，时间轴上移动，产生相角变化；</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图中，调制信号</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控制延时值大小：</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en-US" altLang="zh-CN" sz="2400" i="1" dirty="0">
                <a:solidFill>
                  <a:srgbClr val="660066"/>
                </a:solidFill>
                <a:latin typeface="+mn-lt"/>
                <a:ea typeface="仿宋" panose="02010609060101010101" pitchFamily="49" charset="-122"/>
                <a:sym typeface="Symbol" panose="05050102010706020507" pitchFamily="18" charset="2"/>
              </a:rPr>
              <a:t>                                                      </a:t>
            </a:r>
            <a:r>
              <a:rPr kumimoji="0" lang="zh-CN" altLang="zh-CN" sz="2400" i="1"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 </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k</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 = </a:t>
            </a:r>
            <a:r>
              <a:rPr kumimoji="0" lang="en-US" altLang="zh-CN" sz="2400" i="1" dirty="0">
                <a:solidFill>
                  <a:srgbClr val="660066"/>
                </a:solidFill>
                <a:latin typeface="+mn-lt"/>
                <a:ea typeface="仿宋" panose="02010609060101010101" pitchFamily="49" charset="-122"/>
                <a:sym typeface="Symbol" panose="05050102010706020507" pitchFamily="18" charset="2"/>
              </a:rPr>
              <a:t>k</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cos(</a:t>
            </a:r>
            <a:r>
              <a:rPr kumimoji="0" lang="en-US" altLang="zh-CN" sz="2400" i="1" dirty="0">
                <a:solidFill>
                  <a:srgbClr val="660066"/>
                </a:solidFill>
                <a:latin typeface="+mn-lt"/>
                <a:ea typeface="仿宋" panose="02010609060101010101" pitchFamily="49" charset="-122"/>
                <a:sym typeface="Symbol" panose="05050102010706020507" pitchFamily="18" charset="2"/>
              </a:rPr>
              <a:t> t</a:t>
            </a:r>
            <a:r>
              <a:rPr kumimoji="0" lang="en-US" altLang="zh-CN" sz="2400" dirty="0">
                <a:solidFill>
                  <a:srgbClr val="660066"/>
                </a:solidFill>
                <a:latin typeface="+mn-lt"/>
                <a:ea typeface="仿宋" panose="02010609060101010101" pitchFamily="49" charset="-122"/>
                <a:sym typeface="Symbol" panose="05050102010706020507" pitchFamily="18" charset="2"/>
              </a:rPr>
              <a:t>)</a:t>
            </a:r>
            <a:endParaRPr kumimoji="0" lang="en-US" altLang="zh-CN" sz="2400" dirty="0">
              <a:solidFill>
                <a:srgbClr val="0000FF"/>
              </a:solidFill>
              <a:latin typeface="+mn-lt"/>
              <a:ea typeface="仿宋" panose="02010609060101010101" pitchFamily="49" charset="-122"/>
              <a:sym typeface="Symbol" panose="05050102010706020507" pitchFamily="18" charset="2"/>
            </a:endParaRPr>
          </a:p>
          <a:p>
            <a:pPr eaLnBrk="1" hangingPunct="1">
              <a:spcBef>
                <a:spcPct val="0"/>
              </a:spcBef>
              <a:buFontTx/>
              <a:buNone/>
            </a:pPr>
            <a:endParaRPr kumimoji="0" lang="en-US" altLang="zh-CN" sz="2400" dirty="0">
              <a:solidFill>
                <a:srgbClr val="0000FF"/>
              </a:solidFill>
              <a:latin typeface="+mn-lt"/>
              <a:ea typeface="仿宋" panose="02010609060101010101" pitchFamily="49" charset="-122"/>
              <a:sym typeface="Symbol" panose="05050102010706020507" pitchFamily="18" charset="2"/>
            </a:endParaRPr>
          </a:p>
          <a:p>
            <a:pPr eaLnBrk="1" hangingPunct="1">
              <a:spcBef>
                <a:spcPct val="0"/>
              </a:spcBef>
              <a:buFontTx/>
              <a:buNone/>
            </a:pPr>
            <a:r>
              <a:rPr kumimoji="0" lang="zh-CN" altLang="en-US" sz="2400" dirty="0">
                <a:solidFill>
                  <a:srgbClr val="0000FF"/>
                </a:solidFill>
                <a:latin typeface="+mn-lt"/>
                <a:ea typeface="仿宋" panose="02010609060101010101" pitchFamily="49" charset="-122"/>
                <a:sym typeface="Symbol" panose="05050102010706020507" pitchFamily="18" charset="2"/>
              </a:rPr>
              <a:t>调相输出为</a:t>
            </a:r>
            <a:r>
              <a:rPr kumimoji="0" lang="zh-CN" altLang="en-US" sz="2400" dirty="0">
                <a:solidFill>
                  <a:srgbClr val="660066"/>
                </a:solidFill>
                <a:latin typeface="+mn-lt"/>
                <a:ea typeface="仿宋" panose="02010609060101010101" pitchFamily="49" charset="-122"/>
                <a:sym typeface="Symbol" panose="05050102010706020507" pitchFamily="18" charset="2"/>
              </a:rPr>
              <a:t>：</a:t>
            </a:r>
            <a:endParaRPr kumimoji="0" lang="en-US" altLang="zh-CN" sz="2400" dirty="0">
              <a:solidFill>
                <a:srgbClr val="660066"/>
              </a:solidFill>
              <a:latin typeface="+mn-lt"/>
              <a:ea typeface="仿宋" panose="02010609060101010101" pitchFamily="49" charset="-122"/>
              <a:sym typeface="Symbol" panose="05050102010706020507" pitchFamily="18" charset="2"/>
            </a:endParaRPr>
          </a:p>
          <a:p>
            <a:pPr eaLnBrk="1" hangingPunct="1">
              <a:spcBef>
                <a:spcPct val="0"/>
              </a:spcBef>
              <a:buFontTx/>
              <a:buNone/>
            </a:pPr>
            <a:r>
              <a:rPr kumimoji="0" lang="en-US" altLang="zh-CN" sz="2400" i="1" dirty="0">
                <a:solidFill>
                  <a:srgbClr val="660066"/>
                </a:solidFill>
                <a:latin typeface="+mn-lt"/>
                <a:ea typeface="仿宋" panose="02010609060101010101" pitchFamily="49" charset="-122"/>
                <a:sym typeface="Symbol" panose="05050102010706020507" pitchFamily="18" charset="2"/>
              </a:rPr>
              <a:t>                    v </a:t>
            </a:r>
            <a:r>
              <a:rPr kumimoji="0" lang="en-US" altLang="zh-CN" sz="2400" dirty="0">
                <a:solidFill>
                  <a:srgbClr val="660066"/>
                </a:solidFill>
                <a:latin typeface="+mn-lt"/>
                <a:ea typeface="仿宋" panose="02010609060101010101" pitchFamily="49" charset="-122"/>
                <a:sym typeface="Symbol" panose="05050102010706020507" pitchFamily="18" charset="2"/>
              </a:rPr>
              <a:t>= </a:t>
            </a:r>
            <a:r>
              <a:rPr kumimoji="0" lang="en-US" altLang="zh-CN" sz="2400" i="1" dirty="0" err="1">
                <a:solidFill>
                  <a:srgbClr val="660066"/>
                </a:solidFill>
                <a:latin typeface="+mn-lt"/>
                <a:ea typeface="仿宋" panose="02010609060101010101" pitchFamily="49" charset="-122"/>
              </a:rPr>
              <a:t>V</a:t>
            </a:r>
            <a:r>
              <a:rPr kumimoji="0" lang="en-US" altLang="zh-CN" sz="2400" dirty="0" err="1">
                <a:solidFill>
                  <a:srgbClr val="660066"/>
                </a:solidFill>
                <a:latin typeface="+mn-lt"/>
                <a:ea typeface="仿宋" panose="02010609060101010101" pitchFamily="49" charset="-122"/>
                <a:sym typeface="Symbol" panose="05050102010706020507" pitchFamily="18" charset="2"/>
              </a:rPr>
              <a:t>cos</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0</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 = </a:t>
            </a:r>
            <a:r>
              <a:rPr kumimoji="0" lang="en-US" altLang="zh-CN" sz="2400" i="1" dirty="0" err="1">
                <a:solidFill>
                  <a:srgbClr val="660066"/>
                </a:solidFill>
                <a:latin typeface="+mn-lt"/>
                <a:ea typeface="仿宋" panose="02010609060101010101" pitchFamily="49" charset="-122"/>
              </a:rPr>
              <a:t>V</a:t>
            </a:r>
            <a:r>
              <a:rPr kumimoji="0" lang="en-US" altLang="zh-CN" sz="2400" dirty="0" err="1">
                <a:solidFill>
                  <a:srgbClr val="660066"/>
                </a:solidFill>
                <a:latin typeface="+mn-lt"/>
                <a:ea typeface="仿宋" panose="02010609060101010101" pitchFamily="49" charset="-122"/>
                <a:sym typeface="Symbol" panose="05050102010706020507" pitchFamily="18" charset="2"/>
              </a:rPr>
              <a:t>cos</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0</a:t>
            </a:r>
            <a:r>
              <a:rPr kumimoji="0" lang="en-US" altLang="zh-CN" sz="2400" i="1" dirty="0">
                <a:solidFill>
                  <a:srgbClr val="660066"/>
                </a:solidFill>
                <a:latin typeface="+mn-lt"/>
                <a:ea typeface="仿宋" panose="02010609060101010101" pitchFamily="49" charset="-122"/>
                <a:sym typeface="Symbol" panose="05050102010706020507" pitchFamily="18" charset="2"/>
              </a:rPr>
              <a:t>t k</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p</a:t>
            </a:r>
            <a:r>
              <a:rPr kumimoji="0" lang="en-US" altLang="zh-CN" sz="2400" dirty="0">
                <a:solidFill>
                  <a:srgbClr val="660066"/>
                </a:solidFill>
                <a:latin typeface="+mn-lt"/>
                <a:ea typeface="仿宋" panose="02010609060101010101" pitchFamily="49" charset="-122"/>
                <a:sym typeface="Symbol" panose="05050102010706020507" pitchFamily="18" charset="2"/>
              </a:rPr>
              <a:t>cos (</a:t>
            </a:r>
            <a:r>
              <a:rPr kumimoji="0" lang="en-US" altLang="zh-CN" sz="2400" i="1" dirty="0">
                <a:solidFill>
                  <a:srgbClr val="660066"/>
                </a:solidFill>
                <a:latin typeface="+mn-lt"/>
                <a:ea typeface="仿宋" panose="02010609060101010101" pitchFamily="49" charset="-122"/>
                <a:sym typeface="Symbol" panose="05050102010706020507" pitchFamily="18" charset="2"/>
              </a:rPr>
              <a:t> t</a:t>
            </a:r>
            <a:r>
              <a:rPr kumimoji="0" lang="en-US" altLang="zh-CN" sz="2400" dirty="0">
                <a:solidFill>
                  <a:srgbClr val="660066"/>
                </a:solidFill>
                <a:latin typeface="+mn-lt"/>
                <a:ea typeface="仿宋" panose="02010609060101010101" pitchFamily="49" charset="-122"/>
                <a:sym typeface="Symbol" panose="05050102010706020507" pitchFamily="18" charset="2"/>
              </a:rPr>
              <a:t>)]          </a:t>
            </a:r>
            <a:r>
              <a:rPr kumimoji="0" lang="en-US" altLang="zh-CN" sz="2400" dirty="0">
                <a:solidFill>
                  <a:srgbClr val="0000FF"/>
                </a:solidFill>
                <a:latin typeface="+mn-lt"/>
                <a:ea typeface="仿宋" panose="02010609060101010101" pitchFamily="49" charset="-122"/>
                <a:sym typeface="Symbol" panose="05050102010706020507" pitchFamily="18" charset="2"/>
              </a:rPr>
              <a:t> (7-44)</a:t>
            </a:r>
            <a:endParaRPr kumimoji="0" lang="zh-CN" altLang="en-US" sz="2400" dirty="0">
              <a:solidFill>
                <a:srgbClr val="0000FF"/>
              </a:solidFill>
              <a:latin typeface="+mn-lt"/>
              <a:ea typeface="仿宋" panose="02010609060101010101" pitchFamily="49" charset="-122"/>
            </a:endParaRPr>
          </a:p>
        </p:txBody>
      </p:sp>
      <p:sp>
        <p:nvSpPr>
          <p:cNvPr id="121862" name="Text Box 3">
            <a:extLst>
              <a:ext uri="{FF2B5EF4-FFF2-40B4-BE49-F238E27FC236}">
                <a16:creationId xmlns:a16="http://schemas.microsoft.com/office/drawing/2014/main" id="{EBC71B47-0283-4A4A-B01B-95DB5EE4C7D7}"/>
              </a:ext>
            </a:extLst>
          </p:cNvPr>
          <p:cNvSpPr txBox="1">
            <a:spLocks noChangeArrowheads="1"/>
          </p:cNvSpPr>
          <p:nvPr/>
        </p:nvSpPr>
        <p:spPr bwMode="auto">
          <a:xfrm>
            <a:off x="346389" y="2492896"/>
            <a:ext cx="334106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FF0000"/>
                </a:solidFill>
                <a:latin typeface="+mn-lt"/>
                <a:ea typeface="仿宋" panose="02010609060101010101" pitchFamily="49" charset="-122"/>
              </a:rPr>
              <a:t>2017</a:t>
            </a:r>
            <a:r>
              <a:rPr kumimoji="0" lang="zh-CN" altLang="en-US" sz="2400" dirty="0">
                <a:solidFill>
                  <a:srgbClr val="FF0000"/>
                </a:solidFill>
                <a:latin typeface="+mn-lt"/>
                <a:ea typeface="仿宋" panose="02010609060101010101" pitchFamily="49" charset="-122"/>
              </a:rPr>
              <a:t>版无此图     </a:t>
            </a:r>
            <a:r>
              <a:rPr kumimoji="0" lang="en-US" altLang="zh-CN" sz="2400" dirty="0">
                <a:solidFill>
                  <a:schemeClr val="accent2"/>
                </a:solidFill>
                <a:latin typeface="+mn-lt"/>
                <a:ea typeface="仿宋" panose="02010609060101010101" pitchFamily="49" charset="-122"/>
              </a:rPr>
              <a:t>P222</a:t>
            </a:r>
            <a:r>
              <a:rPr kumimoji="0" lang="en-US" altLang="zh-CN" sz="2400" dirty="0">
                <a:solidFill>
                  <a:srgbClr val="FF0000"/>
                </a:solidFill>
                <a:latin typeface="+mn-lt"/>
                <a:ea typeface="仿宋" panose="02010609060101010101" pitchFamily="49" charset="-122"/>
              </a:rPr>
              <a:t>   </a:t>
            </a:r>
            <a:endParaRPr kumimoji="0" lang="zh-CN" altLang="en-US" sz="2400" dirty="0">
              <a:solidFill>
                <a:srgbClr val="FF0000"/>
              </a:solidFill>
              <a:latin typeface="+mn-lt"/>
              <a:ea typeface="仿宋" panose="02010609060101010101" pitchFamily="49" charset="-122"/>
            </a:endParaRPr>
          </a:p>
        </p:txBody>
      </p:sp>
      <p:sp>
        <p:nvSpPr>
          <p:cNvPr id="121863" name="Text Box 4">
            <a:extLst>
              <a:ext uri="{FF2B5EF4-FFF2-40B4-BE49-F238E27FC236}">
                <a16:creationId xmlns:a16="http://schemas.microsoft.com/office/drawing/2014/main" id="{6FF5EDBB-899B-445C-A8F3-039870E3C3F9}"/>
              </a:ext>
            </a:extLst>
          </p:cNvPr>
          <p:cNvSpPr txBox="1">
            <a:spLocks noChangeArrowheads="1"/>
          </p:cNvSpPr>
          <p:nvPr/>
        </p:nvSpPr>
        <p:spPr bwMode="auto">
          <a:xfrm>
            <a:off x="252413" y="6024563"/>
            <a:ext cx="734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优点：调制线性</a:t>
            </a:r>
            <a:r>
              <a:rPr kumimoji="0" lang="zh-CN" altLang="en-US" sz="2400" dirty="0">
                <a:solidFill>
                  <a:srgbClr val="FF0000"/>
                </a:solidFill>
                <a:latin typeface="+mn-lt"/>
                <a:ea typeface="仿宋" panose="02010609060101010101" pitchFamily="49" charset="-122"/>
              </a:rPr>
              <a:t>好</a:t>
            </a:r>
            <a:r>
              <a:rPr kumimoji="0" lang="zh-CN" altLang="en-US" sz="2400" dirty="0">
                <a:solidFill>
                  <a:srgbClr val="660066"/>
                </a:solidFill>
                <a:latin typeface="+mn-lt"/>
                <a:ea typeface="仿宋" panose="02010609060101010101" pitchFamily="49" charset="-122"/>
              </a:rPr>
              <a:t>，相位偏移大； </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22882" name="图片 6">
            <a:extLst>
              <a:ext uri="{FF2B5EF4-FFF2-40B4-BE49-F238E27FC236}">
                <a16:creationId xmlns:a16="http://schemas.microsoft.com/office/drawing/2014/main" id="{6FF53EC0-74BF-4AFD-BEF3-F7E13AC06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237" y="858044"/>
            <a:ext cx="3768202" cy="376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Rectangle 2">
            <a:extLst>
              <a:ext uri="{FF2B5EF4-FFF2-40B4-BE49-F238E27FC236}">
                <a16:creationId xmlns:a16="http://schemas.microsoft.com/office/drawing/2014/main" id="{116A22F0-5D1B-44E8-BB6C-5A8A878C7919}"/>
              </a:ext>
            </a:extLst>
          </p:cNvPr>
          <p:cNvSpPr>
            <a:spLocks noGrp="1" noChangeArrowheads="1"/>
          </p:cNvSpPr>
          <p:nvPr>
            <p:ph type="title" idx="4294967295"/>
          </p:nvPr>
        </p:nvSpPr>
        <p:spPr>
          <a:xfrm>
            <a:off x="228600" y="228600"/>
            <a:ext cx="8591550" cy="488950"/>
          </a:xfrm>
        </p:spPr>
        <p:txBody>
          <a:bodyPr/>
          <a:lstStyle/>
          <a:p>
            <a:pPr algn="l" eaLnBrk="1" hangingPunct="1">
              <a:defRPr/>
            </a:pPr>
            <a:r>
              <a:rPr lang="en-US" altLang="zh-CN" sz="2800" b="1" dirty="0">
                <a:solidFill>
                  <a:srgbClr val="0000FF"/>
                </a:solidFill>
                <a:latin typeface="+mn-lt"/>
                <a:ea typeface="仿宋" panose="02010609060101010101" pitchFamily="49" charset="-122"/>
              </a:rPr>
              <a:t>5.4.2</a:t>
            </a:r>
            <a:r>
              <a:rPr lang="zh-CN" altLang="en-US" sz="2800" b="1" dirty="0">
                <a:solidFill>
                  <a:srgbClr val="0000FF"/>
                </a:solidFill>
                <a:latin typeface="+mn-lt"/>
                <a:ea typeface="仿宋" panose="02010609060101010101" pitchFamily="49" charset="-122"/>
              </a:rPr>
              <a:t>   间接调频的关键</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调相 </a:t>
            </a:r>
            <a:r>
              <a:rPr lang="en-US" altLang="zh-CN" sz="2800" b="1" dirty="0">
                <a:solidFill>
                  <a:srgbClr val="0000FF"/>
                </a:solidFill>
                <a:latin typeface="+mn-lt"/>
                <a:ea typeface="仿宋" panose="02010609060101010101" pitchFamily="49" charset="-122"/>
              </a:rPr>
              <a:t>(</a:t>
            </a:r>
            <a:r>
              <a:rPr lang="en-US" altLang="zh-CN" sz="2800" b="1" dirty="0">
                <a:solidFill>
                  <a:srgbClr val="FF0000"/>
                </a:solidFill>
                <a:latin typeface="+mn-lt"/>
                <a:ea typeface="仿宋" panose="02010609060101010101" pitchFamily="49" charset="-122"/>
              </a:rPr>
              <a:t>P212 </a:t>
            </a:r>
            <a:r>
              <a:rPr lang="en-US" altLang="zh-CN" sz="2800" b="1" dirty="0">
                <a:solidFill>
                  <a:srgbClr val="0000FF"/>
                </a:solidFill>
                <a:latin typeface="+mn-lt"/>
                <a:ea typeface="仿宋" panose="02010609060101010101" pitchFamily="49" charset="-122"/>
              </a:rPr>
              <a:t>    P221)</a:t>
            </a:r>
            <a:endParaRPr lang="zh-CN" altLang="en-US" sz="2800" b="1" dirty="0">
              <a:solidFill>
                <a:srgbClr val="0000FF"/>
              </a:solidFill>
              <a:latin typeface="+mn-lt"/>
              <a:ea typeface="仿宋" panose="02010609060101010101" pitchFamily="49" charset="-122"/>
            </a:endParaRPr>
          </a:p>
        </p:txBody>
      </p:sp>
      <p:sp>
        <p:nvSpPr>
          <p:cNvPr id="122884" name="Text Box 4">
            <a:extLst>
              <a:ext uri="{FF2B5EF4-FFF2-40B4-BE49-F238E27FC236}">
                <a16:creationId xmlns:a16="http://schemas.microsoft.com/office/drawing/2014/main" id="{4E81B4B7-F18F-4BBD-8F93-AB9A54A01BB2}"/>
              </a:ext>
            </a:extLst>
          </p:cNvPr>
          <p:cNvSpPr txBox="1">
            <a:spLocks noChangeArrowheads="1"/>
          </p:cNvSpPr>
          <p:nvPr/>
        </p:nvSpPr>
        <p:spPr bwMode="auto">
          <a:xfrm>
            <a:off x="111125" y="627063"/>
            <a:ext cx="8421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kumimoji="0" lang="en-US" altLang="zh-CN" sz="2400" dirty="0">
                <a:solidFill>
                  <a:srgbClr val="660066"/>
                </a:solidFill>
                <a:latin typeface="+mn-lt"/>
                <a:ea typeface="仿宋" panose="02010609060101010101" pitchFamily="49" charset="-122"/>
              </a:rPr>
              <a:t>3. </a:t>
            </a:r>
            <a:r>
              <a:rPr kumimoji="0" lang="zh-CN" altLang="en-US" sz="2400" dirty="0">
                <a:solidFill>
                  <a:srgbClr val="660066"/>
                </a:solidFill>
                <a:latin typeface="+mn-lt"/>
                <a:ea typeface="仿宋" panose="02010609060101010101" pitchFamily="49" charset="-122"/>
              </a:rPr>
              <a:t>矢量合成法（阿姆斯特朗法）  自学  </a:t>
            </a:r>
            <a:r>
              <a:rPr kumimoji="0" lang="en-US" altLang="zh-CN" sz="2400" dirty="0">
                <a:solidFill>
                  <a:srgbClr val="FF0000"/>
                </a:solidFill>
                <a:latin typeface="+mn-lt"/>
                <a:ea typeface="仿宋" panose="02010609060101010101" pitchFamily="49" charset="-122"/>
              </a:rPr>
              <a:t>P213  </a:t>
            </a:r>
            <a:r>
              <a:rPr kumimoji="0" lang="en-US" altLang="zh-CN" sz="2400" dirty="0">
                <a:solidFill>
                  <a:srgbClr val="660066"/>
                </a:solidFill>
                <a:latin typeface="+mn-lt"/>
                <a:ea typeface="仿宋" panose="02010609060101010101" pitchFamily="49" charset="-122"/>
              </a:rPr>
              <a:t> P223</a:t>
            </a:r>
            <a:r>
              <a:rPr kumimoji="0" lang="zh-CN" altLang="en-US" sz="2400" dirty="0">
                <a:solidFill>
                  <a:srgbClr val="660066"/>
                </a:solidFill>
                <a:latin typeface="+mn-lt"/>
                <a:ea typeface="仿宋" panose="02010609060101010101" pitchFamily="49" charset="-122"/>
              </a:rPr>
              <a:t> </a:t>
            </a:r>
          </a:p>
        </p:txBody>
      </p:sp>
      <p:sp>
        <p:nvSpPr>
          <p:cNvPr id="122885" name="Text Box 4">
            <a:extLst>
              <a:ext uri="{FF2B5EF4-FFF2-40B4-BE49-F238E27FC236}">
                <a16:creationId xmlns:a16="http://schemas.microsoft.com/office/drawing/2014/main" id="{2594E233-4AE7-46E6-B072-724539D2D189}"/>
              </a:ext>
            </a:extLst>
          </p:cNvPr>
          <p:cNvSpPr txBox="1">
            <a:spLocks noChangeArrowheads="1"/>
          </p:cNvSpPr>
          <p:nvPr/>
        </p:nvSpPr>
        <p:spPr bwMode="auto">
          <a:xfrm>
            <a:off x="300892" y="5207792"/>
            <a:ext cx="5468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优点：调制线性</a:t>
            </a:r>
            <a:r>
              <a:rPr kumimoji="0" lang="zh-CN" altLang="en-US" sz="2400" dirty="0">
                <a:solidFill>
                  <a:srgbClr val="FF0000"/>
                </a:solidFill>
                <a:latin typeface="+mn-lt"/>
                <a:ea typeface="仿宋" panose="02010609060101010101" pitchFamily="49" charset="-122"/>
              </a:rPr>
              <a:t>好</a:t>
            </a:r>
            <a:r>
              <a:rPr kumimoji="0" lang="zh-CN" altLang="en-US" sz="2400" dirty="0">
                <a:solidFill>
                  <a:srgbClr val="660066"/>
                </a:solidFill>
                <a:latin typeface="+mn-lt"/>
                <a:ea typeface="仿宋" panose="02010609060101010101" pitchFamily="49" charset="-122"/>
              </a:rPr>
              <a:t>，相位偏移大； </a:t>
            </a:r>
          </a:p>
        </p:txBody>
      </p:sp>
      <p:pic>
        <p:nvPicPr>
          <p:cNvPr id="122886" name="图片 2">
            <a:extLst>
              <a:ext uri="{FF2B5EF4-FFF2-40B4-BE49-F238E27FC236}">
                <a16:creationId xmlns:a16="http://schemas.microsoft.com/office/drawing/2014/main" id="{5D80B681-6B24-42BD-B31A-1A1983656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3" y="1196975"/>
            <a:ext cx="494347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7" name="Text Box 3">
            <a:extLst>
              <a:ext uri="{FF2B5EF4-FFF2-40B4-BE49-F238E27FC236}">
                <a16:creationId xmlns:a16="http://schemas.microsoft.com/office/drawing/2014/main" id="{5E8358ED-7334-45D0-AD44-01D3DA638A98}"/>
              </a:ext>
            </a:extLst>
          </p:cNvPr>
          <p:cNvSpPr txBox="1">
            <a:spLocks noChangeArrowheads="1"/>
          </p:cNvSpPr>
          <p:nvPr/>
        </p:nvSpPr>
        <p:spPr bwMode="auto">
          <a:xfrm>
            <a:off x="3721795" y="1938376"/>
            <a:ext cx="1023937"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r>
              <a:rPr kumimoji="0" lang="en-US" altLang="zh-CN" sz="2400" dirty="0">
                <a:solidFill>
                  <a:srgbClr val="FF0000"/>
                </a:solidFill>
                <a:latin typeface="+mn-lt"/>
                <a:ea typeface="仿宋" panose="02010609060101010101" pitchFamily="49" charset="-122"/>
              </a:rPr>
              <a:t> </a:t>
            </a:r>
            <a:r>
              <a:rPr kumimoji="0" lang="en-US" altLang="zh-CN" sz="2400" dirty="0">
                <a:solidFill>
                  <a:srgbClr val="00CC00"/>
                </a:solidFill>
                <a:latin typeface="+mn-lt"/>
                <a:ea typeface="仿宋" panose="02010609060101010101" pitchFamily="49" charset="-122"/>
              </a:rPr>
              <a:t>P208</a:t>
            </a:r>
            <a:r>
              <a:rPr kumimoji="0" lang="en-US" altLang="zh-CN" sz="2400" dirty="0">
                <a:solidFill>
                  <a:srgbClr val="FF0000"/>
                </a:solidFill>
                <a:latin typeface="+mn-lt"/>
                <a:ea typeface="仿宋" panose="02010609060101010101" pitchFamily="49" charset="-122"/>
              </a:rPr>
              <a:t> P213</a:t>
            </a:r>
            <a:endParaRPr kumimoji="0" lang="zh-CN" altLang="en-US" sz="2400" dirty="0">
              <a:solidFill>
                <a:schemeClr val="accent2"/>
              </a:solidFill>
              <a:latin typeface="+mn-lt"/>
              <a:ea typeface="仿宋" panose="02010609060101010101" pitchFamily="49" charset="-122"/>
            </a:endParaRPr>
          </a:p>
        </p:txBody>
      </p:sp>
      <p:sp>
        <p:nvSpPr>
          <p:cNvPr id="122888" name="Text Box 3">
            <a:extLst>
              <a:ext uri="{FF2B5EF4-FFF2-40B4-BE49-F238E27FC236}">
                <a16:creationId xmlns:a16="http://schemas.microsoft.com/office/drawing/2014/main" id="{A107F040-734C-4E4E-AF75-31F4DFE71CC5}"/>
              </a:ext>
            </a:extLst>
          </p:cNvPr>
          <p:cNvSpPr txBox="1">
            <a:spLocks noChangeArrowheads="1"/>
          </p:cNvSpPr>
          <p:nvPr/>
        </p:nvSpPr>
        <p:spPr bwMode="auto">
          <a:xfrm>
            <a:off x="4652399" y="2728733"/>
            <a:ext cx="2233613"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r>
              <a:rPr kumimoji="0" lang="en-US" altLang="zh-CN" sz="2000" dirty="0">
                <a:solidFill>
                  <a:srgbClr val="FF0000"/>
                </a:solidFill>
                <a:latin typeface="+mn-lt"/>
                <a:ea typeface="仿宋" panose="02010609060101010101" pitchFamily="49" charset="-122"/>
              </a:rPr>
              <a:t>P213      </a:t>
            </a:r>
            <a:r>
              <a:rPr kumimoji="0" lang="en-US" altLang="zh-CN" sz="2000" dirty="0">
                <a:solidFill>
                  <a:schemeClr val="accent2"/>
                </a:solidFill>
                <a:latin typeface="+mn-lt"/>
                <a:ea typeface="仿宋" panose="02010609060101010101" pitchFamily="49" charset="-122"/>
              </a:rPr>
              <a:t>P223</a:t>
            </a:r>
            <a:endParaRPr kumimoji="0" lang="zh-CN" altLang="en-US" sz="2000" dirty="0">
              <a:solidFill>
                <a:schemeClr val="accent2"/>
              </a:solidFill>
              <a:latin typeface="+mn-lt"/>
              <a:ea typeface="仿宋" panose="02010609060101010101" pitchFamily="49" charset="-122"/>
            </a:endParaRPr>
          </a:p>
        </p:txBody>
      </p:sp>
      <p:sp>
        <p:nvSpPr>
          <p:cNvPr id="9" name="Text Box 4">
            <a:extLst>
              <a:ext uri="{FF2B5EF4-FFF2-40B4-BE49-F238E27FC236}">
                <a16:creationId xmlns:a16="http://schemas.microsoft.com/office/drawing/2014/main" id="{29CD97E1-9231-4BF2-9DAE-5ABB8DA1FF42}"/>
              </a:ext>
            </a:extLst>
          </p:cNvPr>
          <p:cNvSpPr txBox="1">
            <a:spLocks noChangeArrowheads="1"/>
          </p:cNvSpPr>
          <p:nvPr/>
        </p:nvSpPr>
        <p:spPr bwMode="auto">
          <a:xfrm>
            <a:off x="0" y="3945105"/>
            <a:ext cx="584648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调相波：</a:t>
            </a:r>
            <a:endParaRPr kumimoji="0" lang="en-US" altLang="zh-CN" sz="2400" dirty="0">
              <a:solidFill>
                <a:srgbClr val="660066"/>
              </a:solidFill>
              <a:latin typeface="+mn-lt"/>
              <a:ea typeface="仿宋" panose="02010609060101010101" pitchFamily="49" charset="-122"/>
            </a:endParaRPr>
          </a:p>
          <a:p>
            <a:pPr eaLnBrk="1" hangingPunct="1">
              <a:spcBef>
                <a:spcPct val="50000"/>
              </a:spcBef>
              <a:buFontTx/>
              <a:buNone/>
            </a:pPr>
            <a:r>
              <a:rPr kumimoji="0" lang="zh-CN" altLang="zh-CN" sz="2400" i="1"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(t)  </a:t>
            </a:r>
            <a:r>
              <a:rPr kumimoji="0" lang="en-US" altLang="zh-CN" sz="2400" i="1" dirty="0">
                <a:solidFill>
                  <a:srgbClr val="660066"/>
                </a:solidFill>
                <a:latin typeface="+mn-lt"/>
                <a:ea typeface="仿宋" panose="02010609060101010101" pitchFamily="49" charset="-122"/>
                <a:sym typeface="Symbol" panose="05050102010706020507" pitchFamily="18" charset="2"/>
              </a:rPr>
              <a:t>A</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0</a:t>
            </a:r>
            <a:r>
              <a:rPr kumimoji="0" lang="en-US" altLang="zh-CN" sz="2400" dirty="0">
                <a:solidFill>
                  <a:srgbClr val="660066"/>
                </a:solidFill>
                <a:latin typeface="+mn-lt"/>
                <a:ea typeface="仿宋" panose="02010609060101010101" pitchFamily="49" charset="-122"/>
                <a:sym typeface="Symbol" panose="05050102010706020507" pitchFamily="18" charset="2"/>
              </a:rPr>
              <a:t>cos(</a:t>
            </a:r>
            <a:r>
              <a:rPr kumimoji="0" lang="en-US" altLang="zh-CN" sz="2400" i="1" dirty="0">
                <a:solidFill>
                  <a:srgbClr val="660066"/>
                </a:solidFill>
                <a:latin typeface="+mn-lt"/>
                <a:ea typeface="仿宋" panose="02010609060101010101" pitchFamily="49" charset="-122"/>
                <a:sym typeface="Symbol" panose="05050102010706020507" pitchFamily="18" charset="2"/>
              </a:rPr>
              <a:t></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0</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 A</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0</a:t>
            </a:r>
            <a:r>
              <a:rPr kumimoji="0" lang="en-US" altLang="zh-CN" sz="2400" i="1" dirty="0">
                <a:solidFill>
                  <a:srgbClr val="660066"/>
                </a:solidFill>
                <a:latin typeface="+mn-lt"/>
                <a:ea typeface="仿宋" panose="02010609060101010101" pitchFamily="49" charset="-122"/>
                <a:sym typeface="Symbol" panose="05050102010706020507" pitchFamily="18" charset="2"/>
              </a:rPr>
              <a:t>A</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p</a:t>
            </a:r>
            <a:r>
              <a:rPr kumimoji="0" lang="en-US" altLang="zh-CN" sz="2400" i="1" dirty="0">
                <a:solidFill>
                  <a:srgbClr val="660066"/>
                </a:solidFill>
                <a:latin typeface="+mn-lt"/>
                <a:ea typeface="仿宋" panose="02010609060101010101" pitchFamily="49" charset="-122"/>
                <a:sym typeface="Symbol" panose="05050102010706020507" pitchFamily="18" charset="2"/>
              </a:rPr>
              <a:t>v</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)sin(</a:t>
            </a:r>
            <a:r>
              <a:rPr kumimoji="0" lang="en-US" altLang="zh-CN" sz="2400" i="1" dirty="0">
                <a:solidFill>
                  <a:srgbClr val="660066"/>
                </a:solidFill>
                <a:latin typeface="+mn-lt"/>
                <a:ea typeface="仿宋" panose="02010609060101010101" pitchFamily="49" charset="-122"/>
                <a:sym typeface="Symbol" panose="05050102010706020507" pitchFamily="18" charset="2"/>
              </a:rPr>
              <a:t></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0</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   </a:t>
            </a:r>
            <a:r>
              <a:rPr kumimoji="0" lang="en-US" altLang="zh-CN" sz="2400" dirty="0">
                <a:solidFill>
                  <a:srgbClr val="FF0000"/>
                </a:solidFill>
                <a:latin typeface="+mn-lt"/>
                <a:ea typeface="仿宋" panose="02010609060101010101" pitchFamily="49" charset="-122"/>
                <a:sym typeface="Symbol" panose="05050102010706020507" pitchFamily="18" charset="2"/>
              </a:rPr>
              <a:t> (7-45)</a:t>
            </a:r>
            <a:r>
              <a:rPr kumimoji="0" lang="zh-CN" altLang="en-US" sz="2400" dirty="0">
                <a:solidFill>
                  <a:srgbClr val="FF0000"/>
                </a:solidFill>
                <a:latin typeface="+mn-lt"/>
                <a:ea typeface="仿宋" panose="02010609060101010101" pitchFamily="49" charset="-122"/>
              </a:rPr>
              <a:t> </a:t>
            </a:r>
          </a:p>
        </p:txBody>
      </p:sp>
      <p:sp>
        <p:nvSpPr>
          <p:cNvPr id="10" name="Text Box 4">
            <a:extLst>
              <a:ext uri="{FF2B5EF4-FFF2-40B4-BE49-F238E27FC236}">
                <a16:creationId xmlns:a16="http://schemas.microsoft.com/office/drawing/2014/main" id="{12A48CC3-5863-4560-A3AF-8505F490F5E2}"/>
              </a:ext>
            </a:extLst>
          </p:cNvPr>
          <p:cNvSpPr txBox="1">
            <a:spLocks noChangeArrowheads="1"/>
          </p:cNvSpPr>
          <p:nvPr/>
        </p:nvSpPr>
        <p:spPr bwMode="auto">
          <a:xfrm>
            <a:off x="132970" y="5796166"/>
            <a:ext cx="5846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C00000"/>
                </a:solidFill>
                <a:latin typeface="+mn-lt"/>
                <a:ea typeface="仿宋" panose="02010609060101010101" pitchFamily="49" charset="-122"/>
              </a:rPr>
              <a:t>间接调频 </a:t>
            </a:r>
            <a:r>
              <a:rPr kumimoji="0" lang="en-US" altLang="zh-CN" sz="2000" dirty="0">
                <a:solidFill>
                  <a:srgbClr val="C00000"/>
                </a:solidFill>
                <a:latin typeface="+mn-lt"/>
                <a:ea typeface="仿宋" panose="02010609060101010101" pitchFamily="49" charset="-122"/>
              </a:rPr>
              <a:t>= </a:t>
            </a:r>
            <a:r>
              <a:rPr kumimoji="0" lang="zh-CN" altLang="en-US" sz="2000" dirty="0">
                <a:solidFill>
                  <a:srgbClr val="C00000"/>
                </a:solidFill>
                <a:latin typeface="+mn-lt"/>
                <a:ea typeface="仿宋" panose="02010609060101010101" pitchFamily="49" charset="-122"/>
              </a:rPr>
              <a:t>调制信号 </a:t>
            </a:r>
            <a:r>
              <a:rPr kumimoji="0" lang="zh-CN" altLang="en-US" sz="2000" dirty="0">
                <a:solidFill>
                  <a:srgbClr val="C00000"/>
                </a:solidFill>
                <a:latin typeface="+mn-lt"/>
                <a:ea typeface="仿宋" panose="02010609060101010101" pitchFamily="49" charset="-122"/>
                <a:sym typeface="Symbol" panose="05050102010706020507" pitchFamily="18" charset="2"/>
              </a:rPr>
              <a:t> </a:t>
            </a:r>
            <a:r>
              <a:rPr kumimoji="0" lang="zh-CN" altLang="en-US" sz="2000" dirty="0">
                <a:solidFill>
                  <a:srgbClr val="C00000"/>
                </a:solidFill>
                <a:latin typeface="+mn-lt"/>
                <a:ea typeface="仿宋" panose="02010609060101010101" pitchFamily="49" charset="-122"/>
              </a:rPr>
              <a:t>积分 </a:t>
            </a:r>
            <a:r>
              <a:rPr kumimoji="0" lang="zh-CN" altLang="en-US" sz="2000" dirty="0">
                <a:solidFill>
                  <a:srgbClr val="C00000"/>
                </a:solidFill>
                <a:latin typeface="+mn-lt"/>
                <a:ea typeface="仿宋" panose="02010609060101010101" pitchFamily="49" charset="-122"/>
                <a:sym typeface="Symbol" panose="05050102010706020507" pitchFamily="18" charset="2"/>
              </a:rPr>
              <a:t> 调相</a:t>
            </a:r>
            <a:r>
              <a:rPr kumimoji="0" lang="zh-CN" altLang="en-US" sz="2000" dirty="0">
                <a:solidFill>
                  <a:srgbClr val="C00000"/>
                </a:solidFill>
                <a:latin typeface="+mn-lt"/>
                <a:ea typeface="仿宋" panose="02010609060101010101" pitchFamily="49" charset="-122"/>
              </a:rPr>
              <a:t> </a:t>
            </a:r>
          </a:p>
        </p:txBody>
      </p:sp>
      <p:sp>
        <p:nvSpPr>
          <p:cNvPr id="11" name="AutoShape 15">
            <a:extLst>
              <a:ext uri="{FF2B5EF4-FFF2-40B4-BE49-F238E27FC236}">
                <a16:creationId xmlns:a16="http://schemas.microsoft.com/office/drawing/2014/main" id="{4A5C9BE8-FC29-4ADA-84CF-0ACFA695BB03}"/>
              </a:ext>
            </a:extLst>
          </p:cNvPr>
          <p:cNvSpPr>
            <a:spLocks noChangeArrowheads="1"/>
          </p:cNvSpPr>
          <p:nvPr/>
        </p:nvSpPr>
        <p:spPr bwMode="auto">
          <a:xfrm>
            <a:off x="1507090" y="3883957"/>
            <a:ext cx="1133977" cy="395564"/>
          </a:xfrm>
          <a:prstGeom prst="wedgeRoundRectCallout">
            <a:avLst>
              <a:gd name="adj1" fmla="val -46065"/>
              <a:gd name="adj2" fmla="val 140935"/>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660066"/>
                </a:solidFill>
                <a:latin typeface="+mn-lt"/>
                <a:ea typeface="仿宋" panose="02010609060101010101" pitchFamily="49" charset="-122"/>
              </a:rPr>
              <a:t>矢量</a:t>
            </a:r>
            <a:r>
              <a:rPr kumimoji="0" lang="en-US" altLang="zh-CN" sz="2000" dirty="0">
                <a:solidFill>
                  <a:srgbClr val="660066"/>
                </a:solidFill>
                <a:latin typeface="+mn-lt"/>
                <a:ea typeface="仿宋" panose="02010609060101010101" pitchFamily="49" charset="-122"/>
              </a:rPr>
              <a:t>A</a:t>
            </a:r>
            <a:endParaRPr kumimoji="0" lang="zh-CN" altLang="en-US" sz="2000" dirty="0">
              <a:solidFill>
                <a:srgbClr val="660066"/>
              </a:solidFill>
              <a:latin typeface="+mn-lt"/>
              <a:ea typeface="仿宋" panose="02010609060101010101" pitchFamily="49" charset="-122"/>
            </a:endParaRPr>
          </a:p>
        </p:txBody>
      </p:sp>
      <p:sp>
        <p:nvSpPr>
          <p:cNvPr id="12" name="椭圆 12">
            <a:extLst>
              <a:ext uri="{FF2B5EF4-FFF2-40B4-BE49-F238E27FC236}">
                <a16:creationId xmlns:a16="http://schemas.microsoft.com/office/drawing/2014/main" id="{325836C4-433A-4D11-A1F0-B999BA2685DA}"/>
              </a:ext>
            </a:extLst>
          </p:cNvPr>
          <p:cNvSpPr>
            <a:spLocks noChangeArrowheads="1"/>
          </p:cNvSpPr>
          <p:nvPr/>
        </p:nvSpPr>
        <p:spPr bwMode="auto">
          <a:xfrm>
            <a:off x="827584" y="4476446"/>
            <a:ext cx="1440160" cy="501092"/>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13" name="AutoShape 15">
            <a:extLst>
              <a:ext uri="{FF2B5EF4-FFF2-40B4-BE49-F238E27FC236}">
                <a16:creationId xmlns:a16="http://schemas.microsoft.com/office/drawing/2014/main" id="{A741EF4C-647A-4BFF-9220-B92E18E8A927}"/>
              </a:ext>
            </a:extLst>
          </p:cNvPr>
          <p:cNvSpPr>
            <a:spLocks noChangeArrowheads="1"/>
          </p:cNvSpPr>
          <p:nvPr/>
        </p:nvSpPr>
        <p:spPr bwMode="auto">
          <a:xfrm>
            <a:off x="3462665" y="3832845"/>
            <a:ext cx="1133977" cy="395564"/>
          </a:xfrm>
          <a:prstGeom prst="wedgeRoundRectCallout">
            <a:avLst>
              <a:gd name="adj1" fmla="val -46065"/>
              <a:gd name="adj2" fmla="val 140935"/>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660066"/>
                </a:solidFill>
                <a:latin typeface="+mn-lt"/>
                <a:ea typeface="仿宋" panose="02010609060101010101" pitchFamily="49" charset="-122"/>
              </a:rPr>
              <a:t>矢量</a:t>
            </a:r>
            <a:r>
              <a:rPr kumimoji="0" lang="en-US" altLang="zh-CN" sz="2000" dirty="0">
                <a:solidFill>
                  <a:srgbClr val="660066"/>
                </a:solidFill>
                <a:latin typeface="+mn-lt"/>
                <a:ea typeface="仿宋" panose="02010609060101010101" pitchFamily="49" charset="-122"/>
              </a:rPr>
              <a:t>B</a:t>
            </a:r>
            <a:endParaRPr kumimoji="0" lang="zh-CN" altLang="en-US" sz="2000" dirty="0">
              <a:solidFill>
                <a:srgbClr val="660066"/>
              </a:solidFill>
              <a:latin typeface="+mn-lt"/>
              <a:ea typeface="仿宋" panose="02010609060101010101" pitchFamily="49" charset="-122"/>
            </a:endParaRPr>
          </a:p>
        </p:txBody>
      </p:sp>
      <p:sp>
        <p:nvSpPr>
          <p:cNvPr id="14" name="椭圆 12">
            <a:extLst>
              <a:ext uri="{FF2B5EF4-FFF2-40B4-BE49-F238E27FC236}">
                <a16:creationId xmlns:a16="http://schemas.microsoft.com/office/drawing/2014/main" id="{D2715B7A-E371-4A3B-95C1-7779B3C90701}"/>
              </a:ext>
            </a:extLst>
          </p:cNvPr>
          <p:cNvSpPr>
            <a:spLocks noChangeArrowheads="1"/>
          </p:cNvSpPr>
          <p:nvPr/>
        </p:nvSpPr>
        <p:spPr bwMode="auto">
          <a:xfrm>
            <a:off x="2421706" y="4520824"/>
            <a:ext cx="2366318" cy="501092"/>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15" name="AutoShape 15">
            <a:extLst>
              <a:ext uri="{FF2B5EF4-FFF2-40B4-BE49-F238E27FC236}">
                <a16:creationId xmlns:a16="http://schemas.microsoft.com/office/drawing/2014/main" id="{19E0B32C-62DC-4232-B534-4EA7183B3DC6}"/>
              </a:ext>
            </a:extLst>
          </p:cNvPr>
          <p:cNvSpPr>
            <a:spLocks noChangeArrowheads="1"/>
          </p:cNvSpPr>
          <p:nvPr/>
        </p:nvSpPr>
        <p:spPr bwMode="auto">
          <a:xfrm>
            <a:off x="132970" y="3343089"/>
            <a:ext cx="1133977" cy="395564"/>
          </a:xfrm>
          <a:prstGeom prst="wedgeRoundRectCallout">
            <a:avLst>
              <a:gd name="adj1" fmla="val -32409"/>
              <a:gd name="adj2" fmla="val 27143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660066"/>
                </a:solidFill>
                <a:latin typeface="+mn-lt"/>
                <a:ea typeface="仿宋" panose="02010609060101010101" pitchFamily="49" charset="-122"/>
              </a:rPr>
              <a:t>矢量</a:t>
            </a:r>
            <a:r>
              <a:rPr kumimoji="0" lang="en-US" altLang="zh-CN" sz="2000" dirty="0">
                <a:solidFill>
                  <a:srgbClr val="660066"/>
                </a:solidFill>
                <a:latin typeface="+mn-lt"/>
                <a:ea typeface="仿宋" panose="02010609060101010101" pitchFamily="49" charset="-122"/>
              </a:rPr>
              <a:t>C</a:t>
            </a:r>
            <a:endParaRPr kumimoji="0" lang="zh-CN" altLang="en-US" sz="2000" dirty="0">
              <a:solidFill>
                <a:srgbClr val="660066"/>
              </a:solidFill>
              <a:latin typeface="+mn-lt"/>
              <a:ea typeface="仿宋" panose="02010609060101010101" pitchFamily="49" charset="-122"/>
            </a:endParaRPr>
          </a:p>
        </p:txBody>
      </p:sp>
      <p:sp>
        <p:nvSpPr>
          <p:cNvPr id="16" name="椭圆 12">
            <a:extLst>
              <a:ext uri="{FF2B5EF4-FFF2-40B4-BE49-F238E27FC236}">
                <a16:creationId xmlns:a16="http://schemas.microsoft.com/office/drawing/2014/main" id="{82B6456A-8F70-4DDB-AE52-0C1C518F287D}"/>
              </a:ext>
            </a:extLst>
          </p:cNvPr>
          <p:cNvSpPr>
            <a:spLocks noChangeArrowheads="1"/>
          </p:cNvSpPr>
          <p:nvPr/>
        </p:nvSpPr>
        <p:spPr bwMode="auto">
          <a:xfrm>
            <a:off x="66991" y="4520824"/>
            <a:ext cx="606631" cy="501092"/>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cxnSp>
        <p:nvCxnSpPr>
          <p:cNvPr id="17" name="直接箭头连接符 15">
            <a:extLst>
              <a:ext uri="{FF2B5EF4-FFF2-40B4-BE49-F238E27FC236}">
                <a16:creationId xmlns:a16="http://schemas.microsoft.com/office/drawing/2014/main" id="{445B2A27-A571-40E2-A760-5819D1F49A7C}"/>
              </a:ext>
            </a:extLst>
          </p:cNvPr>
          <p:cNvCxnSpPr>
            <a:cxnSpLocks noChangeShapeType="1"/>
          </p:cNvCxnSpPr>
          <p:nvPr/>
        </p:nvCxnSpPr>
        <p:spPr bwMode="auto">
          <a:xfrm flipV="1">
            <a:off x="2339752" y="1293269"/>
            <a:ext cx="4968552" cy="2711795"/>
          </a:xfrm>
          <a:prstGeom prst="straightConnector1">
            <a:avLst/>
          </a:prstGeom>
          <a:noFill/>
          <a:ln w="28575" algn="ctr">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20" name="直接箭头连接符 15">
            <a:extLst>
              <a:ext uri="{FF2B5EF4-FFF2-40B4-BE49-F238E27FC236}">
                <a16:creationId xmlns:a16="http://schemas.microsoft.com/office/drawing/2014/main" id="{C5272CA2-08B6-4299-8EE5-3E52883D473B}"/>
              </a:ext>
            </a:extLst>
          </p:cNvPr>
          <p:cNvCxnSpPr>
            <a:cxnSpLocks noChangeShapeType="1"/>
          </p:cNvCxnSpPr>
          <p:nvPr/>
        </p:nvCxnSpPr>
        <p:spPr bwMode="auto">
          <a:xfrm flipV="1">
            <a:off x="4148157" y="2850200"/>
            <a:ext cx="3981745" cy="1092240"/>
          </a:xfrm>
          <a:prstGeom prst="straightConnector1">
            <a:avLst/>
          </a:prstGeom>
          <a:noFill/>
          <a:ln w="28575" algn="ctr">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23" name="直接箭头连接符 15">
            <a:extLst>
              <a:ext uri="{FF2B5EF4-FFF2-40B4-BE49-F238E27FC236}">
                <a16:creationId xmlns:a16="http://schemas.microsoft.com/office/drawing/2014/main" id="{CDAFF456-119E-4570-80E3-819DA9A9DF7A}"/>
              </a:ext>
            </a:extLst>
          </p:cNvPr>
          <p:cNvCxnSpPr>
            <a:cxnSpLocks noChangeShapeType="1"/>
          </p:cNvCxnSpPr>
          <p:nvPr/>
        </p:nvCxnSpPr>
        <p:spPr bwMode="auto">
          <a:xfrm flipV="1">
            <a:off x="1120589" y="1293269"/>
            <a:ext cx="7123819" cy="2271378"/>
          </a:xfrm>
          <a:prstGeom prst="straightConnector1">
            <a:avLst/>
          </a:prstGeom>
          <a:noFill/>
          <a:ln w="28575" algn="ctr">
            <a:solidFill>
              <a:srgbClr val="CC3300"/>
            </a:solidFill>
            <a:round/>
            <a:headEnd/>
            <a:tailEnd type="arrow" w="med" len="med"/>
          </a:ln>
          <a:extLst>
            <a:ext uri="{909E8E84-426E-40DD-AFC4-6F175D3DCCD1}">
              <a14:hiddenFill xmlns:a14="http://schemas.microsoft.com/office/drawing/2010/main">
                <a:noFill/>
              </a14:hiddenFill>
            </a:ext>
          </a:extLst>
        </p:spPr>
      </p:cxnSp>
      <p:pic>
        <p:nvPicPr>
          <p:cNvPr id="5" name="图片 4">
            <a:extLst>
              <a:ext uri="{FF2B5EF4-FFF2-40B4-BE49-F238E27FC236}">
                <a16:creationId xmlns:a16="http://schemas.microsoft.com/office/drawing/2014/main" id="{4C7BA87B-4941-42F3-B138-6EE2742D4C43}"/>
              </a:ext>
            </a:extLst>
          </p:cNvPr>
          <p:cNvPicPr>
            <a:picLocks noChangeAspect="1"/>
          </p:cNvPicPr>
          <p:nvPr/>
        </p:nvPicPr>
        <p:blipFill>
          <a:blip r:embed="rId4"/>
          <a:stretch>
            <a:fillRect/>
          </a:stretch>
        </p:blipFill>
        <p:spPr>
          <a:xfrm>
            <a:off x="7594573" y="4621837"/>
            <a:ext cx="1309086" cy="1983464"/>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D2530BE5-9C58-4BC6-95E0-C03F476A8052}"/>
              </a:ext>
            </a:extLst>
          </p:cNvPr>
          <p:cNvSpPr>
            <a:spLocks noGrp="1" noChangeArrowheads="1"/>
          </p:cNvSpPr>
          <p:nvPr>
            <p:ph type="title" idx="4294967295"/>
          </p:nvPr>
        </p:nvSpPr>
        <p:spPr>
          <a:xfrm>
            <a:off x="228600" y="228600"/>
            <a:ext cx="8772525" cy="381000"/>
          </a:xfrm>
        </p:spPr>
        <p:txBody>
          <a:bodyPr/>
          <a:lstStyle/>
          <a:p>
            <a:pPr algn="l" eaLnBrk="1" hangingPunct="1">
              <a:defRPr/>
            </a:pPr>
            <a:r>
              <a:rPr lang="en-US" altLang="zh-CN" sz="2800" b="1" dirty="0">
                <a:solidFill>
                  <a:srgbClr val="0000FF"/>
                </a:solidFill>
                <a:latin typeface="+mn-lt"/>
                <a:ea typeface="仿宋" panose="02010609060101010101" pitchFamily="49" charset="-122"/>
              </a:rPr>
              <a:t>5.5</a:t>
            </a:r>
            <a:r>
              <a:rPr lang="zh-CN" altLang="en-US" sz="2800" b="1" dirty="0">
                <a:solidFill>
                  <a:srgbClr val="0000FF"/>
                </a:solidFill>
                <a:latin typeface="+mn-lt"/>
                <a:ea typeface="仿宋" panose="02010609060101010101" pitchFamily="49" charset="-122"/>
              </a:rPr>
              <a:t>   鉴频和鉴相  （接收机的问题）  </a:t>
            </a:r>
            <a:r>
              <a:rPr lang="en-US" altLang="zh-CN" sz="2800" b="1" dirty="0">
                <a:solidFill>
                  <a:srgbClr val="0000FF"/>
                </a:solidFill>
                <a:latin typeface="+mn-lt"/>
                <a:ea typeface="仿宋" panose="02010609060101010101" pitchFamily="49" charset="-122"/>
              </a:rPr>
              <a:t>(</a:t>
            </a:r>
            <a:r>
              <a:rPr lang="en-US" altLang="zh-CN" sz="2800" b="1" dirty="0">
                <a:solidFill>
                  <a:srgbClr val="FF0000"/>
                </a:solidFill>
                <a:latin typeface="+mn-lt"/>
                <a:ea typeface="仿宋" panose="02010609060101010101" pitchFamily="49" charset="-122"/>
              </a:rPr>
              <a:t>P215</a:t>
            </a:r>
            <a:r>
              <a:rPr lang="en-US" altLang="zh-CN" sz="2800" b="1" dirty="0">
                <a:solidFill>
                  <a:srgbClr val="0000FF"/>
                </a:solidFill>
                <a:latin typeface="+mn-lt"/>
                <a:ea typeface="仿宋" panose="02010609060101010101" pitchFamily="49" charset="-122"/>
              </a:rPr>
              <a:t>     P224)</a:t>
            </a:r>
            <a:endParaRPr lang="zh-CN" altLang="en-US" sz="2800" b="1" dirty="0">
              <a:solidFill>
                <a:srgbClr val="0000FF"/>
              </a:solidFill>
              <a:latin typeface="+mn-lt"/>
              <a:ea typeface="仿宋" panose="02010609060101010101" pitchFamily="49" charset="-122"/>
            </a:endParaRPr>
          </a:p>
        </p:txBody>
      </p:sp>
      <p:sp>
        <p:nvSpPr>
          <p:cNvPr id="150531" name="Rectangle 4">
            <a:extLst>
              <a:ext uri="{FF2B5EF4-FFF2-40B4-BE49-F238E27FC236}">
                <a16:creationId xmlns:a16="http://schemas.microsoft.com/office/drawing/2014/main" id="{D4E0648D-A841-4BFF-9AE2-96825A1CC598}"/>
              </a:ext>
            </a:extLst>
          </p:cNvPr>
          <p:cNvSpPr>
            <a:spLocks noChangeArrowheads="1"/>
          </p:cNvSpPr>
          <p:nvPr/>
        </p:nvSpPr>
        <p:spPr bwMode="auto">
          <a:xfrm>
            <a:off x="210235" y="764704"/>
            <a:ext cx="8858250" cy="3449637"/>
          </a:xfrm>
          <a:prstGeom prst="rect">
            <a:avLst/>
          </a:prstGeom>
          <a:noFill/>
          <a:ln w="9525">
            <a:noFill/>
            <a:miter lim="800000"/>
            <a:headEnd/>
            <a:tailEnd/>
          </a:ln>
        </p:spPr>
        <p:txBody>
          <a:bodyPr/>
          <a:lstStyle/>
          <a:p>
            <a:pPr marL="342900" indent="-342900">
              <a:spcBef>
                <a:spcPct val="20000"/>
              </a:spcBef>
              <a:defRPr/>
            </a:pPr>
            <a:r>
              <a:rPr lang="en-US" altLang="zh-CN" sz="2400" dirty="0">
                <a:solidFill>
                  <a:srgbClr val="660066"/>
                </a:solidFill>
                <a:latin typeface="+mn-lt"/>
                <a:ea typeface="仿宋" panose="02010609060101010101" pitchFamily="49" charset="-122"/>
              </a:rPr>
              <a:t>AM</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AM</a:t>
            </a:r>
            <a:r>
              <a:rPr lang="zh-CN" altLang="en-US" sz="2400" dirty="0">
                <a:solidFill>
                  <a:srgbClr val="660066"/>
                </a:solidFill>
                <a:latin typeface="+mn-lt"/>
                <a:ea typeface="仿宋" panose="02010609060101010101" pitchFamily="49" charset="-122"/>
              </a:rPr>
              <a:t>解调</a:t>
            </a:r>
          </a:p>
          <a:p>
            <a:pPr marL="342900" indent="-342900">
              <a:spcBef>
                <a:spcPct val="20000"/>
              </a:spcBef>
              <a:defRPr/>
            </a:pPr>
            <a:r>
              <a:rPr lang="en-US" altLang="zh-CN" sz="2400" dirty="0">
                <a:solidFill>
                  <a:srgbClr val="660066"/>
                </a:solidFill>
                <a:latin typeface="+mn-lt"/>
                <a:ea typeface="仿宋" panose="02010609060101010101" pitchFamily="49" charset="-122"/>
              </a:rPr>
              <a:t>FM</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FM</a:t>
            </a:r>
            <a:r>
              <a:rPr lang="zh-CN" altLang="en-US" sz="2400" dirty="0">
                <a:solidFill>
                  <a:srgbClr val="660066"/>
                </a:solidFill>
                <a:latin typeface="+mn-lt"/>
                <a:ea typeface="仿宋" panose="02010609060101010101" pitchFamily="49" charset="-122"/>
              </a:rPr>
              <a:t>解调</a:t>
            </a:r>
          </a:p>
          <a:p>
            <a:pPr marL="342900" indent="-342900">
              <a:spcBef>
                <a:spcPct val="20000"/>
              </a:spcBef>
              <a:defRPr/>
            </a:pPr>
            <a:r>
              <a:rPr lang="en-US" altLang="zh-CN" sz="2400" dirty="0">
                <a:solidFill>
                  <a:srgbClr val="660066"/>
                </a:solidFill>
                <a:latin typeface="+mn-lt"/>
                <a:ea typeface="仿宋" panose="02010609060101010101" pitchFamily="49" charset="-122"/>
              </a:rPr>
              <a:t>PM</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PM</a:t>
            </a:r>
            <a:r>
              <a:rPr lang="zh-CN" altLang="en-US" sz="2400" dirty="0">
                <a:solidFill>
                  <a:srgbClr val="660066"/>
                </a:solidFill>
                <a:latin typeface="+mn-lt"/>
                <a:ea typeface="仿宋" panose="02010609060101010101" pitchFamily="49" charset="-122"/>
              </a:rPr>
              <a:t>解调</a:t>
            </a:r>
            <a:endParaRPr lang="en-US" altLang="zh-CN" sz="2400" dirty="0">
              <a:solidFill>
                <a:srgbClr val="660066"/>
              </a:solidFill>
              <a:latin typeface="+mn-lt"/>
              <a:ea typeface="仿宋" panose="02010609060101010101" pitchFamily="49" charset="-122"/>
            </a:endParaRPr>
          </a:p>
          <a:p>
            <a:pPr marL="342900" indent="-342900">
              <a:spcBef>
                <a:spcPct val="20000"/>
              </a:spcBef>
              <a:defRPr/>
            </a:pPr>
            <a:endParaRPr lang="zh-CN" altLang="en-US" sz="2400" dirty="0">
              <a:solidFill>
                <a:srgbClr val="660066"/>
              </a:solidFill>
              <a:latin typeface="+mn-lt"/>
              <a:ea typeface="仿宋" panose="02010609060101010101" pitchFamily="49" charset="-122"/>
            </a:endParaRPr>
          </a:p>
          <a:p>
            <a:pPr marL="1435100" indent="-1435100">
              <a:spcBef>
                <a:spcPct val="20000"/>
              </a:spcBef>
              <a:defRPr/>
            </a:pPr>
            <a:r>
              <a:rPr lang="en-US" altLang="zh-CN" sz="2400" dirty="0">
                <a:solidFill>
                  <a:srgbClr val="660066"/>
                </a:solidFill>
                <a:latin typeface="+mn-lt"/>
                <a:ea typeface="仿宋" panose="02010609060101010101" pitchFamily="49" charset="-122"/>
              </a:rPr>
              <a:t>FM</a:t>
            </a:r>
            <a:r>
              <a:rPr lang="zh-CN" altLang="en-US" sz="2400" dirty="0">
                <a:solidFill>
                  <a:srgbClr val="660066"/>
                </a:solidFill>
                <a:latin typeface="+mn-lt"/>
                <a:ea typeface="仿宋" panose="02010609060101010101" pitchFamily="49" charset="-122"/>
              </a:rPr>
              <a:t>解调：频率检波器，又称</a:t>
            </a:r>
            <a:r>
              <a:rPr lang="zh-CN" altLang="en-US" sz="2400" dirty="0">
                <a:solidFill>
                  <a:srgbClr val="0000FF"/>
                </a:solidFill>
                <a:latin typeface="+mn-lt"/>
                <a:ea typeface="仿宋" panose="02010609060101010101" pitchFamily="49" charset="-122"/>
              </a:rPr>
              <a:t>鉴频器</a:t>
            </a:r>
            <a:r>
              <a:rPr lang="zh-CN" altLang="en-US" sz="2400" dirty="0">
                <a:solidFill>
                  <a:srgbClr val="660066"/>
                </a:solidFill>
                <a:latin typeface="+mn-lt"/>
                <a:ea typeface="仿宋" panose="02010609060101010101" pitchFamily="49" charset="-122"/>
              </a:rPr>
              <a:t>，检出信号和调频波的瞬时频率成正比；</a:t>
            </a:r>
          </a:p>
          <a:p>
            <a:pPr marL="1435100" indent="-1435100">
              <a:spcBef>
                <a:spcPct val="20000"/>
              </a:spcBef>
              <a:defRPr/>
            </a:pPr>
            <a:r>
              <a:rPr lang="en-US" altLang="zh-CN" sz="2400" dirty="0">
                <a:solidFill>
                  <a:srgbClr val="660066"/>
                </a:solidFill>
                <a:latin typeface="+mn-lt"/>
                <a:ea typeface="仿宋" panose="02010609060101010101" pitchFamily="49" charset="-122"/>
              </a:rPr>
              <a:t>PM</a:t>
            </a:r>
            <a:r>
              <a:rPr lang="zh-CN" altLang="en-US" sz="2400" dirty="0">
                <a:solidFill>
                  <a:srgbClr val="660066"/>
                </a:solidFill>
                <a:latin typeface="+mn-lt"/>
                <a:ea typeface="仿宋" panose="02010609060101010101" pitchFamily="49" charset="-122"/>
              </a:rPr>
              <a:t>解调：相位检波器，又称</a:t>
            </a:r>
            <a:r>
              <a:rPr lang="zh-CN" altLang="en-US" sz="2400" dirty="0">
                <a:solidFill>
                  <a:srgbClr val="0000FF"/>
                </a:solidFill>
                <a:latin typeface="+mn-lt"/>
                <a:ea typeface="仿宋" panose="02010609060101010101" pitchFamily="49" charset="-122"/>
              </a:rPr>
              <a:t>鉴相器</a:t>
            </a:r>
            <a:r>
              <a:rPr lang="zh-CN" altLang="en-US" sz="2400" dirty="0">
                <a:solidFill>
                  <a:srgbClr val="660066"/>
                </a:solidFill>
                <a:latin typeface="+mn-lt"/>
                <a:ea typeface="仿宋" panose="02010609060101010101" pitchFamily="49" charset="-122"/>
              </a:rPr>
              <a:t>，检出信号和调相波的瞬时相位成正比。</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24930" name="图片 2">
            <a:extLst>
              <a:ext uri="{FF2B5EF4-FFF2-40B4-BE49-F238E27FC236}">
                <a16:creationId xmlns:a16="http://schemas.microsoft.com/office/drawing/2014/main" id="{A47426C0-286E-4AB2-8308-CD92296CE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188" y="1004888"/>
            <a:ext cx="302577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Rectangle 2">
            <a:extLst>
              <a:ext uri="{FF2B5EF4-FFF2-40B4-BE49-F238E27FC236}">
                <a16:creationId xmlns:a16="http://schemas.microsoft.com/office/drawing/2014/main" id="{2C3F8BA3-2B0C-4695-AF1B-EE8BFD9F4592}"/>
              </a:ext>
            </a:extLst>
          </p:cNvPr>
          <p:cNvSpPr>
            <a:spLocks noGrp="1" noChangeArrowheads="1"/>
          </p:cNvSpPr>
          <p:nvPr>
            <p:ph type="title" idx="4294967295"/>
          </p:nvPr>
        </p:nvSpPr>
        <p:spPr>
          <a:xfrm>
            <a:off x="228600" y="228600"/>
            <a:ext cx="8520113" cy="381000"/>
          </a:xfrm>
        </p:spPr>
        <p:txBody>
          <a:bodyPr/>
          <a:lstStyle/>
          <a:p>
            <a:pPr algn="l" eaLnBrk="1" hangingPunct="1">
              <a:defRPr/>
            </a:pPr>
            <a:r>
              <a:rPr lang="en-US" altLang="zh-CN" sz="2800" b="1" dirty="0">
                <a:solidFill>
                  <a:srgbClr val="0000FF"/>
                </a:solidFill>
                <a:latin typeface="+mn-lt"/>
                <a:ea typeface="仿宋" panose="02010609060101010101" pitchFamily="49" charset="-122"/>
              </a:rPr>
              <a:t>5.5.1 </a:t>
            </a:r>
            <a:r>
              <a:rPr lang="zh-CN" altLang="en-US" sz="2800" b="1" dirty="0">
                <a:solidFill>
                  <a:srgbClr val="0000FF"/>
                </a:solidFill>
                <a:latin typeface="+mn-lt"/>
                <a:ea typeface="仿宋" panose="02010609060101010101" pitchFamily="49" charset="-122"/>
              </a:rPr>
              <a:t>鉴频器的主要技术指标（</a:t>
            </a:r>
            <a:r>
              <a:rPr lang="en-US" altLang="zh-CN" sz="2800" b="1" dirty="0">
                <a:solidFill>
                  <a:srgbClr val="FF0000"/>
                </a:solidFill>
                <a:latin typeface="+mn-lt"/>
                <a:ea typeface="仿宋" panose="02010609060101010101" pitchFamily="49" charset="-122"/>
              </a:rPr>
              <a:t>P215</a:t>
            </a:r>
            <a:r>
              <a:rPr lang="en-US" altLang="zh-CN" sz="2800" b="1" dirty="0">
                <a:solidFill>
                  <a:srgbClr val="0000FF"/>
                </a:solidFill>
                <a:latin typeface="+mn-lt"/>
                <a:ea typeface="仿宋" panose="02010609060101010101" pitchFamily="49" charset="-122"/>
              </a:rPr>
              <a:t>       P226</a:t>
            </a:r>
            <a:r>
              <a:rPr lang="zh-CN" altLang="en-US" sz="2800" b="1" dirty="0">
                <a:solidFill>
                  <a:srgbClr val="0000FF"/>
                </a:solidFill>
                <a:latin typeface="+mn-lt"/>
                <a:ea typeface="仿宋" panose="02010609060101010101" pitchFamily="49" charset="-122"/>
              </a:rPr>
              <a:t>）</a:t>
            </a:r>
          </a:p>
        </p:txBody>
      </p:sp>
      <p:sp>
        <p:nvSpPr>
          <p:cNvPr id="124932" name="Rectangle 4">
            <a:extLst>
              <a:ext uri="{FF2B5EF4-FFF2-40B4-BE49-F238E27FC236}">
                <a16:creationId xmlns:a16="http://schemas.microsoft.com/office/drawing/2014/main" id="{6513859C-3F8E-4ABC-8380-5C974125DDB7}"/>
              </a:ext>
            </a:extLst>
          </p:cNvPr>
          <p:cNvSpPr>
            <a:spLocks noChangeArrowheads="1"/>
          </p:cNvSpPr>
          <p:nvPr/>
        </p:nvSpPr>
        <p:spPr bwMode="auto">
          <a:xfrm>
            <a:off x="250825" y="620713"/>
            <a:ext cx="560705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rPr>
              <a:t>1</a:t>
            </a:r>
            <a:r>
              <a:rPr lang="zh-CN" altLang="en-US" sz="2400" dirty="0">
                <a:solidFill>
                  <a:srgbClr val="0000FF"/>
                </a:solidFill>
                <a:latin typeface="+mn-lt"/>
                <a:ea typeface="仿宋" panose="02010609060101010101" pitchFamily="49" charset="-122"/>
              </a:rPr>
              <a:t>）鉴频跨导 </a:t>
            </a:r>
            <a:r>
              <a:rPr lang="en-US" altLang="zh-CN" sz="2400" dirty="0">
                <a:solidFill>
                  <a:srgbClr val="0000FF"/>
                </a:solidFill>
                <a:latin typeface="+mn-lt"/>
                <a:ea typeface="仿宋" panose="02010609060101010101" pitchFamily="49" charset="-122"/>
              </a:rPr>
              <a:t>S</a:t>
            </a:r>
            <a:endParaRPr lang="zh-CN" altLang="en-US" sz="2400" dirty="0">
              <a:solidFill>
                <a:srgbClr val="0000FF"/>
              </a:solidFill>
              <a:latin typeface="+mn-lt"/>
              <a:ea typeface="仿宋" panose="02010609060101010101" pitchFamily="49" charset="-122"/>
            </a:endParaRPr>
          </a:p>
          <a:p>
            <a:pPr>
              <a:buFontTx/>
              <a:buNone/>
            </a:pPr>
            <a:r>
              <a:rPr lang="zh-CN" altLang="en-US" sz="2000" dirty="0">
                <a:solidFill>
                  <a:srgbClr val="660066"/>
                </a:solidFill>
                <a:latin typeface="+mn-lt"/>
                <a:ea typeface="仿宋" panose="02010609060101010101" pitchFamily="49" charset="-122"/>
              </a:rPr>
              <a:t>    右图曲线为输出电压和输入调频波瞬时频偏之间的关系，称鉴频特性曲线。</a:t>
            </a:r>
          </a:p>
          <a:p>
            <a:pPr>
              <a:buFontTx/>
              <a:buNone/>
            </a:pPr>
            <a:r>
              <a:rPr lang="zh-CN" altLang="en-US" sz="2000" dirty="0">
                <a:solidFill>
                  <a:srgbClr val="660066"/>
                </a:solidFill>
                <a:latin typeface="+mn-lt"/>
                <a:ea typeface="仿宋" panose="02010609060101010101" pitchFamily="49" charset="-122"/>
              </a:rPr>
              <a:t>    鉴频跨导：中间直线部分的斜率。鉴频跨导越大，同样频偏大，输出电压就越大。</a:t>
            </a:r>
          </a:p>
        </p:txBody>
      </p:sp>
      <p:sp>
        <p:nvSpPr>
          <p:cNvPr id="124933" name="Rectangle 6">
            <a:extLst>
              <a:ext uri="{FF2B5EF4-FFF2-40B4-BE49-F238E27FC236}">
                <a16:creationId xmlns:a16="http://schemas.microsoft.com/office/drawing/2014/main" id="{ED50FCDC-DCC8-4D90-879B-D0B27B207CB8}"/>
              </a:ext>
            </a:extLst>
          </p:cNvPr>
          <p:cNvSpPr>
            <a:spLocks noChangeArrowheads="1"/>
          </p:cNvSpPr>
          <p:nvPr/>
        </p:nvSpPr>
        <p:spPr bwMode="auto">
          <a:xfrm>
            <a:off x="250825" y="2500313"/>
            <a:ext cx="5821363"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rPr>
              <a:t>2</a:t>
            </a:r>
            <a:r>
              <a:rPr lang="zh-CN" altLang="en-US" sz="2400" dirty="0">
                <a:solidFill>
                  <a:srgbClr val="0000FF"/>
                </a:solidFill>
                <a:latin typeface="+mn-lt"/>
                <a:ea typeface="仿宋" panose="02010609060101010101" pitchFamily="49" charset="-122"/>
              </a:rPr>
              <a:t>）鉴频灵敏度：</a:t>
            </a:r>
            <a:endParaRPr lang="en-US" altLang="zh-CN" sz="2400" dirty="0">
              <a:solidFill>
                <a:srgbClr val="0000FF"/>
              </a:solidFill>
              <a:latin typeface="+mn-lt"/>
              <a:ea typeface="仿宋" panose="02010609060101010101" pitchFamily="49" charset="-122"/>
            </a:endParaRPr>
          </a:p>
          <a:p>
            <a:pPr>
              <a:buFontTx/>
              <a:buNone/>
            </a:pPr>
            <a:r>
              <a:rPr lang="zh-CN" altLang="en-US" sz="2000" dirty="0">
                <a:solidFill>
                  <a:srgbClr val="660066"/>
                </a:solidFill>
                <a:latin typeface="+mn-lt"/>
                <a:ea typeface="仿宋" panose="02010609060101010101" pitchFamily="49" charset="-122"/>
              </a:rPr>
              <a:t>鉴频器正常工作时所需要的输入调频波的幅度。其值越小，说明鉴频器灵敏越高。</a:t>
            </a:r>
          </a:p>
        </p:txBody>
      </p:sp>
      <p:sp>
        <p:nvSpPr>
          <p:cNvPr id="124934" name="Text Box 9">
            <a:extLst>
              <a:ext uri="{FF2B5EF4-FFF2-40B4-BE49-F238E27FC236}">
                <a16:creationId xmlns:a16="http://schemas.microsoft.com/office/drawing/2014/main" id="{C2A56388-5D28-4E7E-BCB8-DECCFD082486}"/>
              </a:ext>
            </a:extLst>
          </p:cNvPr>
          <p:cNvSpPr txBox="1">
            <a:spLocks noChangeArrowheads="1"/>
          </p:cNvSpPr>
          <p:nvPr/>
        </p:nvSpPr>
        <p:spPr bwMode="auto">
          <a:xfrm>
            <a:off x="286320" y="3776663"/>
            <a:ext cx="8715375"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400" dirty="0">
                <a:solidFill>
                  <a:srgbClr val="0000FF"/>
                </a:solidFill>
                <a:latin typeface="+mn-lt"/>
                <a:ea typeface="仿宋" panose="02010609060101010101" pitchFamily="49" charset="-122"/>
              </a:rPr>
              <a:t>（</a:t>
            </a:r>
            <a:r>
              <a:rPr kumimoji="0" lang="en-US" altLang="zh-CN" sz="2400" dirty="0">
                <a:solidFill>
                  <a:srgbClr val="0000FF"/>
                </a:solidFill>
                <a:latin typeface="+mn-lt"/>
                <a:ea typeface="仿宋" panose="02010609060101010101" pitchFamily="49" charset="-122"/>
              </a:rPr>
              <a:t>3</a:t>
            </a:r>
            <a:r>
              <a:rPr kumimoji="0" lang="zh-CN" altLang="en-US" sz="2400" dirty="0">
                <a:solidFill>
                  <a:srgbClr val="0000FF"/>
                </a:solidFill>
                <a:latin typeface="+mn-lt"/>
                <a:ea typeface="仿宋" panose="02010609060101010101" pitchFamily="49" charset="-122"/>
              </a:rPr>
              <a:t>）鉴频频带宽度</a:t>
            </a:r>
            <a:r>
              <a:rPr kumimoji="0" lang="en-US" altLang="zh-CN" sz="2400" dirty="0">
                <a:solidFill>
                  <a:srgbClr val="0000FF"/>
                </a:solidFill>
                <a:latin typeface="+mn-lt"/>
                <a:ea typeface="仿宋" panose="02010609060101010101" pitchFamily="49" charset="-122"/>
              </a:rPr>
              <a:t>2</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sym typeface="Symbol" panose="05050102010706020507" pitchFamily="18" charset="2"/>
              </a:rPr>
              <a:t>f</a:t>
            </a:r>
            <a:r>
              <a:rPr kumimoji="0" lang="en-US" altLang="zh-CN" sz="2400" baseline="-25000" dirty="0">
                <a:solidFill>
                  <a:srgbClr val="0000FF"/>
                </a:solidFill>
                <a:latin typeface="+mn-lt"/>
                <a:ea typeface="仿宋" panose="02010609060101010101" pitchFamily="49" charset="-122"/>
                <a:sym typeface="Symbol" panose="05050102010706020507" pitchFamily="18" charset="2"/>
              </a:rPr>
              <a:t>max</a:t>
            </a:r>
            <a:r>
              <a:rPr kumimoji="0" lang="en-US" altLang="zh-CN" sz="2400" dirty="0">
                <a:solidFill>
                  <a:srgbClr val="0000FF"/>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a:t>
            </a:r>
            <a:r>
              <a:rPr kumimoji="0" lang="en-US" altLang="zh-CN" sz="2000" dirty="0">
                <a:solidFill>
                  <a:srgbClr val="660066"/>
                </a:solidFill>
                <a:latin typeface="+mn-lt"/>
                <a:ea typeface="仿宋" panose="02010609060101010101" pitchFamily="49" charset="-122"/>
              </a:rPr>
              <a:t>(</a:t>
            </a:r>
            <a:r>
              <a:rPr kumimoji="0" lang="zh-CN" altLang="en-US" sz="2000" dirty="0">
                <a:solidFill>
                  <a:srgbClr val="660066"/>
                </a:solidFill>
                <a:latin typeface="+mn-lt"/>
                <a:ea typeface="仿宋" panose="02010609060101010101" pitchFamily="49" charset="-122"/>
              </a:rPr>
              <a:t>如上图</a:t>
            </a:r>
            <a:r>
              <a:rPr kumimoji="0" lang="en-US" altLang="zh-CN" sz="2000" dirty="0">
                <a:solidFill>
                  <a:srgbClr val="660066"/>
                </a:solidFill>
                <a:latin typeface="+mn-lt"/>
                <a:ea typeface="仿宋" panose="02010609060101010101" pitchFamily="49" charset="-122"/>
              </a:rPr>
              <a:t>)</a:t>
            </a:r>
            <a:r>
              <a:rPr kumimoji="0" lang="zh-CN" altLang="en-US" sz="2000" dirty="0">
                <a:solidFill>
                  <a:srgbClr val="660066"/>
                </a:solidFill>
                <a:latin typeface="+mn-lt"/>
                <a:ea typeface="仿宋" panose="02010609060101010101" pitchFamily="49" charset="-122"/>
              </a:rPr>
              <a:t>。</a:t>
            </a:r>
          </a:p>
          <a:p>
            <a:pPr eaLnBrk="1" hangingPunct="1">
              <a:lnSpc>
                <a:spcPct val="130000"/>
              </a:lnSpc>
              <a:spcBef>
                <a:spcPct val="0"/>
              </a:spcBef>
              <a:buFontTx/>
              <a:buNone/>
            </a:pPr>
            <a:r>
              <a:rPr kumimoji="0" lang="zh-CN" altLang="en-US" sz="2000" dirty="0">
                <a:solidFill>
                  <a:srgbClr val="660066"/>
                </a:solidFill>
                <a:latin typeface="+mn-lt"/>
                <a:ea typeface="仿宋" panose="02010609060101010101" pitchFamily="49" charset="-122"/>
              </a:rPr>
              <a:t>    一般要求</a:t>
            </a:r>
            <a:r>
              <a:rPr kumimoji="0" lang="en-US" altLang="zh-CN" sz="2000" dirty="0">
                <a:solidFill>
                  <a:srgbClr val="660066"/>
                </a:solidFill>
                <a:latin typeface="+mn-lt"/>
                <a:ea typeface="仿宋" panose="02010609060101010101" pitchFamily="49" charset="-122"/>
              </a:rPr>
              <a:t>2</a:t>
            </a:r>
            <a:r>
              <a:rPr kumimoji="0" lang="en-US" altLang="zh-CN" sz="2000" dirty="0">
                <a:solidFill>
                  <a:srgbClr val="660066"/>
                </a:solidFill>
                <a:latin typeface="+mn-lt"/>
                <a:ea typeface="仿宋" panose="02010609060101010101" pitchFamily="49" charset="-122"/>
                <a:sym typeface="Symbol" panose="05050102010706020507" pitchFamily="18" charset="2"/>
              </a:rPr>
              <a:t></a:t>
            </a:r>
            <a:r>
              <a:rPr kumimoji="0" lang="en-US" altLang="zh-CN" sz="2000" i="1" dirty="0">
                <a:solidFill>
                  <a:srgbClr val="660066"/>
                </a:solidFill>
                <a:latin typeface="+mn-lt"/>
                <a:ea typeface="仿宋" panose="02010609060101010101" pitchFamily="49" charset="-122"/>
                <a:sym typeface="Symbol" panose="05050102010706020507" pitchFamily="18" charset="2"/>
              </a:rPr>
              <a:t>f</a:t>
            </a:r>
            <a:r>
              <a:rPr kumimoji="0" lang="en-US" altLang="zh-CN" sz="2000" baseline="-25000" dirty="0">
                <a:solidFill>
                  <a:srgbClr val="660066"/>
                </a:solidFill>
                <a:latin typeface="+mn-lt"/>
                <a:ea typeface="仿宋" panose="02010609060101010101" pitchFamily="49" charset="-122"/>
                <a:sym typeface="Symbol" panose="05050102010706020507" pitchFamily="18" charset="2"/>
              </a:rPr>
              <a:t>max</a:t>
            </a:r>
            <a:r>
              <a:rPr kumimoji="0" lang="zh-CN" altLang="en-US" sz="2000" dirty="0">
                <a:solidFill>
                  <a:srgbClr val="660066"/>
                </a:solidFill>
                <a:latin typeface="+mn-lt"/>
                <a:ea typeface="仿宋" panose="02010609060101010101" pitchFamily="49" charset="-122"/>
              </a:rPr>
              <a:t> 应大于输入调频波频偏的</a:t>
            </a:r>
            <a:r>
              <a:rPr kumimoji="0" lang="en-US" altLang="zh-CN" sz="2000" dirty="0">
                <a:solidFill>
                  <a:srgbClr val="660066"/>
                </a:solidFill>
                <a:latin typeface="+mn-lt"/>
                <a:ea typeface="仿宋" panose="02010609060101010101" pitchFamily="49" charset="-122"/>
              </a:rPr>
              <a:t>2</a:t>
            </a:r>
            <a:r>
              <a:rPr kumimoji="0" lang="zh-CN" altLang="en-US" sz="2000" dirty="0">
                <a:solidFill>
                  <a:srgbClr val="660066"/>
                </a:solidFill>
                <a:latin typeface="+mn-lt"/>
                <a:ea typeface="仿宋" panose="02010609060101010101" pitchFamily="49" charset="-122"/>
              </a:rPr>
              <a:t>倍，还要有一定的余量。</a:t>
            </a:r>
          </a:p>
          <a:p>
            <a:pPr eaLnBrk="1" hangingPunct="1">
              <a:lnSpc>
                <a:spcPct val="130000"/>
              </a:lnSpc>
              <a:spcBef>
                <a:spcPct val="0"/>
              </a:spcBef>
              <a:buFontTx/>
              <a:buNone/>
            </a:pPr>
            <a:endParaRPr kumimoji="0" lang="zh-CN" altLang="en-US" sz="2000" dirty="0">
              <a:solidFill>
                <a:srgbClr val="660066"/>
              </a:solidFill>
              <a:latin typeface="+mn-lt"/>
              <a:ea typeface="仿宋" panose="02010609060101010101" pitchFamily="49" charset="-122"/>
            </a:endParaRPr>
          </a:p>
          <a:p>
            <a:pPr eaLnBrk="1" hangingPunct="1">
              <a:lnSpc>
                <a:spcPct val="130000"/>
              </a:lnSpc>
              <a:spcBef>
                <a:spcPct val="0"/>
              </a:spcBef>
              <a:buFontTx/>
              <a:buNone/>
            </a:pPr>
            <a:r>
              <a:rPr kumimoji="0" lang="zh-CN" altLang="en-US" sz="2400" dirty="0">
                <a:solidFill>
                  <a:srgbClr val="0000FF"/>
                </a:solidFill>
                <a:latin typeface="+mn-lt"/>
                <a:ea typeface="仿宋" panose="02010609060101010101" pitchFamily="49" charset="-122"/>
              </a:rPr>
              <a:t>（</a:t>
            </a:r>
            <a:r>
              <a:rPr kumimoji="0" lang="en-US" altLang="zh-CN" sz="2400" dirty="0">
                <a:solidFill>
                  <a:srgbClr val="0000FF"/>
                </a:solidFill>
                <a:latin typeface="+mn-lt"/>
                <a:ea typeface="仿宋" panose="02010609060101010101" pitchFamily="49" charset="-122"/>
              </a:rPr>
              <a:t>4</a:t>
            </a:r>
            <a:r>
              <a:rPr kumimoji="0" lang="zh-CN" altLang="en-US" sz="2400" dirty="0">
                <a:solidFill>
                  <a:srgbClr val="0000FF"/>
                </a:solidFill>
                <a:latin typeface="+mn-lt"/>
                <a:ea typeface="仿宋" panose="02010609060101010101" pitchFamily="49" charset="-122"/>
              </a:rPr>
              <a:t>）非线性失真</a:t>
            </a:r>
            <a:r>
              <a:rPr kumimoji="0" lang="zh-CN" altLang="en-US" sz="2400" dirty="0">
                <a:solidFill>
                  <a:srgbClr val="660066"/>
                </a:solidFill>
                <a:latin typeface="+mn-lt"/>
                <a:ea typeface="仿宋" panose="02010609060101010101" pitchFamily="49" charset="-122"/>
              </a:rPr>
              <a:t>：</a:t>
            </a:r>
            <a:r>
              <a:rPr kumimoji="0" lang="zh-CN" altLang="en-US" sz="2000" dirty="0">
                <a:solidFill>
                  <a:srgbClr val="660066"/>
                </a:solidFill>
                <a:latin typeface="+mn-lt"/>
                <a:ea typeface="仿宋" panose="02010609060101010101" pitchFamily="49" charset="-122"/>
              </a:rPr>
              <a:t>是指鉴频曲线中的直线段有弯曲。</a:t>
            </a:r>
          </a:p>
          <a:p>
            <a:pPr eaLnBrk="1" hangingPunct="1">
              <a:lnSpc>
                <a:spcPct val="130000"/>
              </a:lnSpc>
              <a:spcBef>
                <a:spcPct val="0"/>
              </a:spcBef>
              <a:buFontTx/>
              <a:buNone/>
            </a:pPr>
            <a:r>
              <a:rPr kumimoji="0" lang="zh-CN" altLang="en-US" sz="2000" dirty="0">
                <a:solidFill>
                  <a:srgbClr val="660066"/>
                </a:solidFill>
                <a:latin typeface="+mn-lt"/>
                <a:ea typeface="仿宋" panose="02010609060101010101" pitchFamily="49" charset="-122"/>
              </a:rPr>
              <a:t>         在鉴频器的输出中，除了包含基波低频外，还有低频的二次、三次谐波，存在非线性失真。应该使鉴频特性曲线尽量直。</a:t>
            </a:r>
          </a:p>
        </p:txBody>
      </p:sp>
      <p:cxnSp>
        <p:nvCxnSpPr>
          <p:cNvPr id="124935" name="直接箭头连接符 7">
            <a:extLst>
              <a:ext uri="{FF2B5EF4-FFF2-40B4-BE49-F238E27FC236}">
                <a16:creationId xmlns:a16="http://schemas.microsoft.com/office/drawing/2014/main" id="{514E7088-770C-42FA-B83C-01BBA2CF1946}"/>
              </a:ext>
            </a:extLst>
          </p:cNvPr>
          <p:cNvCxnSpPr>
            <a:cxnSpLocks noChangeShapeType="1"/>
          </p:cNvCxnSpPr>
          <p:nvPr/>
        </p:nvCxnSpPr>
        <p:spPr bwMode="auto">
          <a:xfrm flipV="1">
            <a:off x="4644008" y="2996952"/>
            <a:ext cx="2088232" cy="936104"/>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0" name="Rectangle 2">
            <a:extLst>
              <a:ext uri="{FF2B5EF4-FFF2-40B4-BE49-F238E27FC236}">
                <a16:creationId xmlns:a16="http://schemas.microsoft.com/office/drawing/2014/main" id="{89AB892C-FAA4-4C54-BA30-8753349F1E3D}"/>
              </a:ext>
            </a:extLst>
          </p:cNvPr>
          <p:cNvSpPr txBox="1">
            <a:spLocks noChangeArrowheads="1"/>
          </p:cNvSpPr>
          <p:nvPr/>
        </p:nvSpPr>
        <p:spPr bwMode="auto">
          <a:xfrm>
            <a:off x="6786563" y="3395663"/>
            <a:ext cx="1973262" cy="381000"/>
          </a:xfrm>
          <a:prstGeom prst="rect">
            <a:avLst/>
          </a:prstGeom>
          <a:noFill/>
          <a:ln w="9525">
            <a:noFill/>
            <a:miter lim="800000"/>
            <a:headEnd/>
            <a:tailEnd/>
          </a:ln>
        </p:spPr>
        <p:txBody>
          <a:bodyPr anchor="ctr"/>
          <a:lstStyle/>
          <a:p>
            <a:pPr eaLnBrk="1" hangingPunct="1">
              <a:defRPr/>
            </a:pPr>
            <a:r>
              <a:rPr lang="en-US" altLang="zh-CN" sz="2400" kern="0" dirty="0">
                <a:solidFill>
                  <a:srgbClr val="FF0000"/>
                </a:solidFill>
                <a:latin typeface="+mn-lt"/>
                <a:ea typeface="仿宋" panose="02010609060101010101" pitchFamily="49" charset="-122"/>
                <a:cs typeface="+mj-cs"/>
              </a:rPr>
              <a:t>P215  </a:t>
            </a:r>
            <a:r>
              <a:rPr lang="en-US" altLang="zh-CN" sz="2400" kern="0" dirty="0">
                <a:solidFill>
                  <a:schemeClr val="accent2"/>
                </a:solidFill>
                <a:latin typeface="+mn-lt"/>
                <a:ea typeface="仿宋" panose="02010609060101010101" pitchFamily="49" charset="-122"/>
                <a:cs typeface="+mj-cs"/>
              </a:rPr>
              <a:t>P226</a:t>
            </a:r>
            <a:endParaRPr lang="zh-CN" altLang="en-US" sz="2400" kern="0" dirty="0">
              <a:solidFill>
                <a:schemeClr val="accent2"/>
              </a:solidFill>
              <a:latin typeface="+mn-lt"/>
              <a:ea typeface="仿宋" panose="02010609060101010101" pitchFamily="49" charset="-122"/>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BB660E2-5304-4EED-A42F-F44745BD2965}"/>
              </a:ext>
            </a:extLst>
          </p:cNvPr>
          <p:cNvSpPr>
            <a:spLocks noGrp="1" noChangeArrowheads="1"/>
          </p:cNvSpPr>
          <p:nvPr>
            <p:ph type="title" idx="4294967295"/>
          </p:nvPr>
        </p:nvSpPr>
        <p:spPr>
          <a:xfrm>
            <a:off x="179512" y="16768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15363" name="Rectangle 4">
            <a:extLst>
              <a:ext uri="{FF2B5EF4-FFF2-40B4-BE49-F238E27FC236}">
                <a16:creationId xmlns:a16="http://schemas.microsoft.com/office/drawing/2014/main" id="{F55EF41F-1E4F-414D-99F4-1AEF8E528B7B}"/>
              </a:ext>
            </a:extLst>
          </p:cNvPr>
          <p:cNvSpPr>
            <a:spLocks noChangeArrowheads="1"/>
          </p:cNvSpPr>
          <p:nvPr/>
        </p:nvSpPr>
        <p:spPr bwMode="auto">
          <a:xfrm>
            <a:off x="142875" y="590550"/>
            <a:ext cx="89249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660066"/>
                </a:solidFill>
                <a:latin typeface="+mn-lt"/>
                <a:ea typeface="仿宋" panose="02010609060101010101" pitchFamily="49" charset="-122"/>
              </a:rPr>
              <a:t>2.  </a:t>
            </a:r>
            <a:r>
              <a:rPr lang="zh-CN" altLang="en-US" sz="2400" dirty="0">
                <a:solidFill>
                  <a:srgbClr val="660066"/>
                </a:solidFill>
                <a:latin typeface="+mn-lt"/>
                <a:ea typeface="仿宋" panose="02010609060101010101" pitchFamily="49" charset="-122"/>
              </a:rPr>
              <a:t>双边带信号（</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）和单边带信号（</a:t>
            </a:r>
            <a:r>
              <a:rPr lang="en-US" altLang="zh-CN" sz="2400" dirty="0">
                <a:solidFill>
                  <a:srgbClr val="660066"/>
                </a:solidFill>
                <a:latin typeface="+mn-lt"/>
                <a:ea typeface="仿宋" panose="02010609060101010101" pitchFamily="49" charset="-122"/>
              </a:rPr>
              <a:t>SSB</a:t>
            </a:r>
            <a:r>
              <a:rPr lang="zh-CN" altLang="en-US" sz="2400" dirty="0">
                <a:solidFill>
                  <a:srgbClr val="660066"/>
                </a:solidFill>
                <a:latin typeface="+mn-lt"/>
                <a:ea typeface="仿宋" panose="02010609060101010101" pitchFamily="49" charset="-122"/>
              </a:rPr>
              <a:t>）</a:t>
            </a:r>
            <a:r>
              <a:rPr lang="en-US" altLang="zh-CN" sz="2400" kern="0" dirty="0">
                <a:solidFill>
                  <a:srgbClr val="FF0000"/>
                </a:solidFill>
                <a:latin typeface="+mn-lt"/>
                <a:ea typeface="仿宋" panose="02010609060101010101" pitchFamily="49" charset="-122"/>
              </a:rPr>
              <a:t> </a:t>
            </a:r>
            <a:r>
              <a:rPr lang="en-US" altLang="zh-CN" sz="2400" kern="0" dirty="0">
                <a:solidFill>
                  <a:srgbClr val="00CC00"/>
                </a:solidFill>
                <a:latin typeface="+mn-lt"/>
                <a:ea typeface="仿宋" panose="02010609060101010101" pitchFamily="49" charset="-122"/>
              </a:rPr>
              <a:t>P143</a:t>
            </a:r>
            <a:r>
              <a:rPr lang="zh-CN" altLang="en-US" sz="2400" dirty="0">
                <a:solidFill>
                  <a:srgbClr val="660066"/>
                </a:solidFill>
                <a:latin typeface="+mn-lt"/>
                <a:ea typeface="仿宋" panose="02010609060101010101" pitchFamily="49" charset="-122"/>
              </a:rPr>
              <a:t>   </a:t>
            </a:r>
            <a:r>
              <a:rPr lang="zh-CN" altLang="en-US" sz="2400" dirty="0">
                <a:solidFill>
                  <a:srgbClr val="FF0000"/>
                </a:solidFill>
                <a:latin typeface="+mn-lt"/>
                <a:ea typeface="仿宋" panose="02010609060101010101" pitchFamily="49" charset="-122"/>
              </a:rPr>
              <a:t> </a:t>
            </a:r>
            <a:r>
              <a:rPr lang="en-US" altLang="zh-CN" sz="2400" dirty="0">
                <a:solidFill>
                  <a:srgbClr val="FF0000"/>
                </a:solidFill>
                <a:latin typeface="+mn-lt"/>
                <a:ea typeface="仿宋" panose="02010609060101010101" pitchFamily="49" charset="-122"/>
              </a:rPr>
              <a:t>P147 </a:t>
            </a:r>
            <a:r>
              <a:rPr lang="en-US" altLang="zh-CN" sz="2400" dirty="0">
                <a:solidFill>
                  <a:srgbClr val="660066"/>
                </a:solidFill>
                <a:latin typeface="+mn-lt"/>
                <a:ea typeface="仿宋" panose="02010609060101010101" pitchFamily="49" charset="-122"/>
              </a:rPr>
              <a:t>   P154</a:t>
            </a:r>
            <a:endParaRPr lang="zh-CN" altLang="en-US" sz="2400" dirty="0">
              <a:solidFill>
                <a:srgbClr val="660066"/>
              </a:solidFill>
              <a:latin typeface="+mn-lt"/>
              <a:ea typeface="仿宋" panose="02010609060101010101" pitchFamily="49" charset="-122"/>
            </a:endParaRPr>
          </a:p>
        </p:txBody>
      </p:sp>
      <p:sp>
        <p:nvSpPr>
          <p:cNvPr id="15364" name="Text Box 6">
            <a:extLst>
              <a:ext uri="{FF2B5EF4-FFF2-40B4-BE49-F238E27FC236}">
                <a16:creationId xmlns:a16="http://schemas.microsoft.com/office/drawing/2014/main" id="{EA3F8A0C-B2D1-4F0A-9011-641EA3DBA2D8}"/>
              </a:ext>
            </a:extLst>
          </p:cNvPr>
          <p:cNvSpPr txBox="1">
            <a:spLocks noChangeArrowheads="1"/>
          </p:cNvSpPr>
          <p:nvPr/>
        </p:nvSpPr>
        <p:spPr bwMode="auto">
          <a:xfrm>
            <a:off x="4356100" y="4941888"/>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000">
              <a:solidFill>
                <a:schemeClr val="bg1"/>
              </a:solidFill>
              <a:latin typeface="+mn-lt"/>
              <a:ea typeface="仿宋" panose="02010609060101010101" pitchFamily="49" charset="-122"/>
            </a:endParaRPr>
          </a:p>
        </p:txBody>
      </p:sp>
      <p:sp>
        <p:nvSpPr>
          <p:cNvPr id="15365" name="Text Box 7">
            <a:extLst>
              <a:ext uri="{FF2B5EF4-FFF2-40B4-BE49-F238E27FC236}">
                <a16:creationId xmlns:a16="http://schemas.microsoft.com/office/drawing/2014/main" id="{8282F143-023B-40AB-8A8F-5880335C6AEC}"/>
              </a:ext>
            </a:extLst>
          </p:cNvPr>
          <p:cNvSpPr txBox="1">
            <a:spLocks noChangeArrowheads="1"/>
          </p:cNvSpPr>
          <p:nvPr/>
        </p:nvSpPr>
        <p:spPr bwMode="auto">
          <a:xfrm>
            <a:off x="215454" y="4801394"/>
            <a:ext cx="8713092"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     这里的</a:t>
            </a:r>
            <a:r>
              <a:rPr lang="en-US" altLang="zh-CN" sz="2400" i="1" dirty="0">
                <a:solidFill>
                  <a:srgbClr val="660066"/>
                </a:solidFill>
                <a:latin typeface="+mn-lt"/>
                <a:ea typeface="仿宋" panose="02010609060101010101" pitchFamily="49" charset="-122"/>
              </a:rPr>
              <a:t>g</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可正可负（负为倒相）。</a:t>
            </a:r>
            <a:r>
              <a:rPr lang="en-US" altLang="zh-CN" sz="2400" dirty="0">
                <a:solidFill>
                  <a:srgbClr val="660066"/>
                </a:solidFill>
                <a:latin typeface="+mn-lt"/>
                <a:ea typeface="仿宋" panose="02010609060101010101" pitchFamily="49" charset="-122"/>
              </a:rPr>
              <a:t>AM</a:t>
            </a:r>
            <a:r>
              <a:rPr lang="zh-CN" altLang="en-US" sz="2400" dirty="0">
                <a:solidFill>
                  <a:srgbClr val="660066"/>
                </a:solidFill>
                <a:latin typeface="+mn-lt"/>
                <a:ea typeface="仿宋" panose="02010609060101010101" pitchFamily="49" charset="-122"/>
              </a:rPr>
              <a:t>的包络正比于</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的包络正比于</a:t>
            </a:r>
            <a:r>
              <a:rPr lang="en-US" altLang="zh-CN" sz="2400" dirty="0">
                <a:solidFill>
                  <a:srgbClr val="660066"/>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a:t>
            </a:r>
          </a:p>
          <a:p>
            <a:pPr eaLnBrk="1" hangingPunct="1">
              <a:spcBef>
                <a:spcPct val="50000"/>
              </a:spcBef>
              <a:buFontTx/>
              <a:buNone/>
            </a:pPr>
            <a:r>
              <a:rPr lang="zh-CN" altLang="en-US" sz="2400" dirty="0">
                <a:solidFill>
                  <a:srgbClr val="660066"/>
                </a:solidFill>
                <a:latin typeface="+mn-lt"/>
                <a:ea typeface="仿宋" panose="02010609060101010101" pitchFamily="49" charset="-122"/>
              </a:rPr>
              <a:t>例如：</a:t>
            </a:r>
            <a:r>
              <a:rPr lang="en-US" altLang="zh-CN" sz="2400" i="1" dirty="0">
                <a:solidFill>
                  <a:srgbClr val="660066"/>
                </a:solidFill>
                <a:latin typeface="+mn-lt"/>
                <a:ea typeface="仿宋" panose="02010609060101010101" pitchFamily="49" charset="-122"/>
              </a:rPr>
              <a:t>g</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k</a:t>
            </a:r>
            <a:r>
              <a:rPr lang="en-US" altLang="zh-CN" sz="2400" dirty="0">
                <a:solidFill>
                  <a:srgbClr val="660066"/>
                </a:solidFill>
                <a:latin typeface="+mn-lt"/>
                <a:ea typeface="仿宋" panose="02010609060101010101" pitchFamily="49" charset="-122"/>
              </a:rPr>
              <a:t>cos(</a:t>
            </a:r>
            <a:r>
              <a:rPr lang="en-US" altLang="zh-CN" sz="2400" i="1" dirty="0">
                <a:solidFill>
                  <a:srgbClr val="660066"/>
                </a:solidFill>
                <a:latin typeface="+mn-lt"/>
                <a:ea typeface="仿宋" panose="02010609060101010101" pitchFamily="49" charset="-122"/>
                <a:sym typeface="Symbol" panose="05050102010706020507" pitchFamily="18" charset="2"/>
              </a:rPr>
              <a:t> 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，则</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包络为</a:t>
            </a:r>
            <a:r>
              <a:rPr lang="en-US" altLang="zh-CN" sz="2400" dirty="0">
                <a:solidFill>
                  <a:srgbClr val="660066"/>
                </a:solidFill>
                <a:latin typeface="+mn-lt"/>
                <a:ea typeface="仿宋" panose="02010609060101010101" pitchFamily="49" charset="-122"/>
              </a:rPr>
              <a:t>|cos(</a:t>
            </a:r>
            <a:r>
              <a:rPr lang="en-US" altLang="zh-CN" sz="2400" i="1" dirty="0">
                <a:solidFill>
                  <a:srgbClr val="660066"/>
                </a:solidFill>
                <a:latin typeface="+mn-lt"/>
                <a:ea typeface="仿宋" panose="02010609060101010101" pitchFamily="49" charset="-122"/>
                <a:sym typeface="Symbol" panose="05050102010706020507" pitchFamily="18" charset="2"/>
              </a:rPr>
              <a:t> 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信号的高频相位在过零处突变</a:t>
            </a:r>
            <a:r>
              <a:rPr lang="en-US" altLang="zh-CN" sz="2400" dirty="0">
                <a:solidFill>
                  <a:srgbClr val="660066"/>
                </a:solidFill>
                <a:latin typeface="+mn-lt"/>
                <a:ea typeface="仿宋" panose="02010609060101010101" pitchFamily="49" charset="-122"/>
              </a:rPr>
              <a:t>180</a:t>
            </a:r>
            <a:r>
              <a:rPr lang="en-US" altLang="zh-CN" sz="2400" baseline="300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a:t>
            </a:r>
          </a:p>
        </p:txBody>
      </p:sp>
      <p:sp>
        <p:nvSpPr>
          <p:cNvPr id="15366" name="Rectangle 11">
            <a:extLst>
              <a:ext uri="{FF2B5EF4-FFF2-40B4-BE49-F238E27FC236}">
                <a16:creationId xmlns:a16="http://schemas.microsoft.com/office/drawing/2014/main" id="{FC9C2EAC-FA61-4D67-9316-DE18325F9EAF}"/>
              </a:ext>
            </a:extLst>
          </p:cNvPr>
          <p:cNvSpPr>
            <a:spLocks noChangeArrowheads="1"/>
          </p:cNvSpPr>
          <p:nvPr/>
        </p:nvSpPr>
        <p:spPr bwMode="auto">
          <a:xfrm>
            <a:off x="71438" y="3433763"/>
            <a:ext cx="89296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其中</a:t>
            </a:r>
            <a:r>
              <a:rPr lang="en-US" altLang="zh-CN" sz="2400" i="1" dirty="0">
                <a:solidFill>
                  <a:srgbClr val="660066"/>
                </a:solidFill>
                <a:latin typeface="+mn-lt"/>
                <a:ea typeface="仿宋" panose="02010609060101010101" pitchFamily="49" charset="-122"/>
              </a:rPr>
              <a:t>g</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是双边带高频信号的振幅，它与调制信号的振幅成比例。</a:t>
            </a:r>
          </a:p>
        </p:txBody>
      </p:sp>
      <p:sp>
        <p:nvSpPr>
          <p:cNvPr id="8" name="Rectangle 4">
            <a:extLst>
              <a:ext uri="{FF2B5EF4-FFF2-40B4-BE49-F238E27FC236}">
                <a16:creationId xmlns:a16="http://schemas.microsoft.com/office/drawing/2014/main" id="{34F8CBEC-F249-41B5-B331-4057D2F592F5}"/>
              </a:ext>
            </a:extLst>
          </p:cNvPr>
          <p:cNvSpPr>
            <a:spLocks noChangeArrowheads="1"/>
          </p:cNvSpPr>
          <p:nvPr/>
        </p:nvSpPr>
        <p:spPr bwMode="auto">
          <a:xfrm>
            <a:off x="71439" y="1019175"/>
            <a:ext cx="8172970" cy="2338388"/>
          </a:xfrm>
          <a:prstGeom prst="rect">
            <a:avLst/>
          </a:prstGeom>
          <a:noFill/>
          <a:ln w="9525">
            <a:noFill/>
            <a:miter lim="800000"/>
            <a:headEnd/>
            <a:tailEnd/>
          </a:ln>
        </p:spPr>
        <p:txBody>
          <a:bodyPr/>
          <a:lstStyle/>
          <a:p>
            <a:pPr marL="609600" indent="-609600">
              <a:spcBef>
                <a:spcPct val="20000"/>
              </a:spcBef>
              <a:defRPr/>
            </a:pPr>
            <a:r>
              <a:rPr lang="en-US" altLang="zh-CN" sz="2400" dirty="0">
                <a:solidFill>
                  <a:schemeClr val="tx1"/>
                </a:solidFill>
                <a:latin typeface="+mn-lt"/>
                <a:ea typeface="仿宋" panose="02010609060101010101" pitchFamily="49" charset="-122"/>
              </a:rPr>
              <a:t>1)  DSB</a:t>
            </a:r>
            <a:r>
              <a:rPr lang="en-US" altLang="zh-CN" sz="2400" dirty="0">
                <a:solidFill>
                  <a:srgbClr val="0000FF"/>
                </a:solidFill>
                <a:latin typeface="+mn-lt"/>
                <a:ea typeface="仿宋" panose="02010609060101010101" pitchFamily="49" charset="-122"/>
              </a:rPr>
              <a:t>_SC   Double side band Suppressed Carrier  </a:t>
            </a:r>
          </a:p>
          <a:p>
            <a:pPr>
              <a:spcBef>
                <a:spcPct val="20000"/>
              </a:spcBef>
              <a:defRPr/>
            </a:pPr>
            <a:r>
              <a:rPr lang="en-US" altLang="zh-CN" sz="2400" dirty="0">
                <a:solidFill>
                  <a:schemeClr val="tx1"/>
                </a:solidFill>
                <a:latin typeface="+mn-lt"/>
                <a:ea typeface="仿宋" panose="02010609060101010101" pitchFamily="49" charset="-122"/>
              </a:rPr>
              <a:t>    </a:t>
            </a:r>
            <a:r>
              <a:rPr lang="zh-CN" altLang="en-US" sz="2400" dirty="0">
                <a:solidFill>
                  <a:schemeClr val="tx1"/>
                </a:solidFill>
                <a:latin typeface="+mn-lt"/>
                <a:ea typeface="仿宋" panose="02010609060101010101" pitchFamily="49" charset="-122"/>
              </a:rPr>
              <a:t>在调幅时，将载频抑制掉就是</a:t>
            </a:r>
            <a:r>
              <a:rPr lang="en-US" altLang="zh-CN" sz="2400" dirty="0">
                <a:solidFill>
                  <a:schemeClr val="tx1"/>
                </a:solidFill>
                <a:latin typeface="+mn-lt"/>
                <a:ea typeface="仿宋" panose="02010609060101010101" pitchFamily="49" charset="-122"/>
              </a:rPr>
              <a:t>DSB</a:t>
            </a:r>
            <a:r>
              <a:rPr lang="zh-CN" altLang="en-US" sz="2400" dirty="0">
                <a:solidFill>
                  <a:schemeClr val="tx1"/>
                </a:solidFill>
                <a:latin typeface="+mn-lt"/>
                <a:ea typeface="仿宋" panose="02010609060101010101" pitchFamily="49" charset="-122"/>
              </a:rPr>
              <a:t>。可以将</a:t>
            </a:r>
            <a:endParaRPr lang="en-US" altLang="zh-CN" sz="2400" dirty="0">
              <a:solidFill>
                <a:schemeClr val="tx1"/>
              </a:solidFill>
              <a:latin typeface="+mn-lt"/>
              <a:ea typeface="仿宋" panose="02010609060101010101" pitchFamily="49" charset="-122"/>
            </a:endParaRPr>
          </a:p>
          <a:p>
            <a:pPr>
              <a:spcBef>
                <a:spcPct val="20000"/>
              </a:spcBef>
              <a:defRPr/>
            </a:pPr>
            <a:r>
              <a:rPr lang="zh-CN" altLang="en-US" sz="2400" dirty="0">
                <a:solidFill>
                  <a:schemeClr val="tx1"/>
                </a:solidFill>
                <a:latin typeface="+mn-lt"/>
                <a:ea typeface="仿宋" panose="02010609060101010101" pitchFamily="49" charset="-122"/>
              </a:rPr>
              <a:t>载波和调制信号直接相乘得到</a:t>
            </a:r>
            <a:r>
              <a:rPr lang="en-US" altLang="zh-CN" sz="2400" dirty="0">
                <a:solidFill>
                  <a:schemeClr val="tx1"/>
                </a:solidFill>
                <a:latin typeface="+mn-lt"/>
                <a:ea typeface="仿宋" panose="02010609060101010101" pitchFamily="49" charset="-122"/>
              </a:rPr>
              <a:t>:</a:t>
            </a:r>
          </a:p>
          <a:p>
            <a:pPr>
              <a:spcBef>
                <a:spcPct val="20000"/>
              </a:spcBef>
              <a:defRPr/>
            </a:pP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DSB</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k</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0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k</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0</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rPr>
              <a:t>0</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p>
          <a:p>
            <a:pPr>
              <a:spcBef>
                <a:spcPct val="20000"/>
              </a:spcBef>
              <a:defRPr/>
            </a:pP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 g</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rPr>
              <a:t>0</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)=0.5</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rPr>
              <a:t>k</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0</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rPr>
              <a:t>0</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rPr>
              <a:t>0</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p>
          <a:p>
            <a:pPr>
              <a:spcBef>
                <a:spcPct val="20000"/>
              </a:spcBef>
              <a:defRPr/>
            </a:pPr>
            <a:endParaRPr lang="zh-CN" altLang="en-US" sz="2400" dirty="0">
              <a:solidFill>
                <a:schemeClr val="bg1"/>
              </a:solidFill>
              <a:latin typeface="+mn-lt"/>
              <a:ea typeface="仿宋" panose="02010609060101010101" pitchFamily="49" charset="-122"/>
            </a:endParaRPr>
          </a:p>
        </p:txBody>
      </p:sp>
      <p:sp>
        <p:nvSpPr>
          <p:cNvPr id="15368" name="Text Box 7">
            <a:extLst>
              <a:ext uri="{FF2B5EF4-FFF2-40B4-BE49-F238E27FC236}">
                <a16:creationId xmlns:a16="http://schemas.microsoft.com/office/drawing/2014/main" id="{9E01C801-F837-432B-99E8-63C0179E6209}"/>
              </a:ext>
            </a:extLst>
          </p:cNvPr>
          <p:cNvSpPr txBox="1">
            <a:spLocks noChangeArrowheads="1"/>
          </p:cNvSpPr>
          <p:nvPr/>
        </p:nvSpPr>
        <p:spPr bwMode="auto">
          <a:xfrm>
            <a:off x="76200" y="4068763"/>
            <a:ext cx="8924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mn-lt"/>
                <a:ea typeface="仿宋" panose="02010609060101010101" pitchFamily="49" charset="-122"/>
              </a:rPr>
              <a:t>与</a:t>
            </a:r>
            <a:r>
              <a:rPr lang="en-US" altLang="zh-CN" sz="2400" dirty="0">
                <a:latin typeface="+mn-lt"/>
                <a:ea typeface="仿宋" panose="02010609060101010101" pitchFamily="49" charset="-122"/>
              </a:rPr>
              <a:t>AM</a:t>
            </a:r>
            <a:r>
              <a:rPr lang="zh-CN" altLang="en-US" sz="2400" dirty="0">
                <a:latin typeface="+mn-lt"/>
                <a:ea typeface="仿宋" panose="02010609060101010101" pitchFamily="49" charset="-122"/>
              </a:rPr>
              <a:t>的</a:t>
            </a:r>
            <a:r>
              <a:rPr lang="en-US" altLang="zh-CN" sz="2400" i="1" dirty="0">
                <a:latin typeface="+mn-lt"/>
                <a:ea typeface="仿宋" panose="02010609060101010101" pitchFamily="49" charset="-122"/>
              </a:rPr>
              <a:t>V</a:t>
            </a:r>
            <a:r>
              <a:rPr lang="en-US" altLang="zh-CN" sz="2400" dirty="0">
                <a:latin typeface="+mn-lt"/>
                <a:ea typeface="仿宋" panose="02010609060101010101" pitchFamily="49" charset="-122"/>
              </a:rPr>
              <a:t>(</a:t>
            </a:r>
            <a:r>
              <a:rPr lang="en-US" altLang="zh-CN" sz="2400" i="1" dirty="0">
                <a:latin typeface="+mn-lt"/>
                <a:ea typeface="仿宋" panose="02010609060101010101" pitchFamily="49" charset="-122"/>
              </a:rPr>
              <a:t>t</a:t>
            </a:r>
            <a:r>
              <a:rPr lang="en-US" altLang="zh-CN" sz="2400" dirty="0">
                <a:latin typeface="+mn-lt"/>
                <a:ea typeface="仿宋" panose="02010609060101010101" pitchFamily="49" charset="-122"/>
              </a:rPr>
              <a:t>)</a:t>
            </a:r>
            <a:r>
              <a:rPr lang="zh-CN" altLang="en-US" sz="2400" dirty="0">
                <a:latin typeface="+mn-lt"/>
                <a:ea typeface="仿宋" panose="02010609060101010101" pitchFamily="49" charset="-122"/>
              </a:rPr>
              <a:t>不同</a:t>
            </a:r>
            <a:r>
              <a:rPr lang="zh-CN" altLang="en-US" sz="2400" dirty="0">
                <a:solidFill>
                  <a:schemeClr val="bg1"/>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AM</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V</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rPr>
              <a:t>0</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0</a:t>
            </a:r>
            <a:r>
              <a:rPr lang="en-US" altLang="zh-CN" sz="2400" dirty="0">
                <a:solidFill>
                  <a:srgbClr val="0000FF"/>
                </a:solidFill>
                <a:latin typeface="+mn-lt"/>
                <a:ea typeface="仿宋" panose="02010609060101010101" pitchFamily="49" charset="-122"/>
                <a:sym typeface="Symbol" panose="05050102010706020507" pitchFamily="18" charset="2"/>
              </a:rPr>
              <a:t>[1+</a:t>
            </a:r>
            <a:r>
              <a:rPr lang="en-US" altLang="zh-CN" sz="2400" i="1" dirty="0">
                <a:solidFill>
                  <a:srgbClr val="0000FF"/>
                </a:solidFill>
                <a:latin typeface="+mn-lt"/>
                <a:ea typeface="仿宋" panose="02010609060101010101" pitchFamily="49" charset="-122"/>
              </a:rPr>
              <a:t>m</a:t>
            </a:r>
            <a:r>
              <a:rPr lang="en-US" altLang="zh-CN" sz="2400" baseline="-25000" dirty="0">
                <a:solidFill>
                  <a:srgbClr val="0000FF"/>
                </a:solidFill>
                <a:latin typeface="+mn-lt"/>
                <a:ea typeface="仿宋" panose="02010609060101010101" pitchFamily="49" charset="-122"/>
              </a:rPr>
              <a:t>a</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rPr>
              <a:t>0</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endParaRPr lang="zh-CN" altLang="en-US" sz="2400" dirty="0">
              <a:solidFill>
                <a:srgbClr val="0000FF"/>
              </a:solidFill>
              <a:latin typeface="+mn-lt"/>
              <a:ea typeface="仿宋" panose="02010609060101010101" pitchFamily="49" charset="-122"/>
            </a:endParaRPr>
          </a:p>
        </p:txBody>
      </p:sp>
      <p:pic>
        <p:nvPicPr>
          <p:cNvPr id="2" name="图片 10" descr="Image1.jpg">
            <a:extLst>
              <a:ext uri="{FF2B5EF4-FFF2-40B4-BE49-F238E27FC236}">
                <a16:creationId xmlns:a16="http://schemas.microsoft.com/office/drawing/2014/main" id="{503ECA36-A5BB-4C5A-AD4C-93AEC8822F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5904" y="1019175"/>
            <a:ext cx="2245189" cy="185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025B7A7-770D-45C7-9B7D-A597A3F31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103" y="3200663"/>
            <a:ext cx="4605213" cy="3324681"/>
          </a:xfrm>
          <a:prstGeom prst="rect">
            <a:avLst/>
          </a:prstGeom>
        </p:spPr>
      </p:pic>
      <p:pic>
        <p:nvPicPr>
          <p:cNvPr id="3" name="图片 2">
            <a:extLst>
              <a:ext uri="{FF2B5EF4-FFF2-40B4-BE49-F238E27FC236}">
                <a16:creationId xmlns:a16="http://schemas.microsoft.com/office/drawing/2014/main" id="{F4771B71-3FD4-4617-8EEB-895FDD9D5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793" y="787423"/>
            <a:ext cx="3303541" cy="2392985"/>
          </a:xfrm>
          <a:prstGeom prst="rect">
            <a:avLst/>
          </a:prstGeom>
        </p:spPr>
      </p:pic>
      <p:sp>
        <p:nvSpPr>
          <p:cNvPr id="125954" name="Rectangle 2">
            <a:extLst>
              <a:ext uri="{FF2B5EF4-FFF2-40B4-BE49-F238E27FC236}">
                <a16:creationId xmlns:a16="http://schemas.microsoft.com/office/drawing/2014/main" id="{70782373-9C11-42D6-8FA2-FE6A1DF4574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5.5.2  </a:t>
            </a:r>
            <a:r>
              <a:rPr lang="zh-CN" altLang="en-US" sz="2800" b="1" dirty="0">
                <a:solidFill>
                  <a:srgbClr val="0000FF"/>
                </a:solidFill>
                <a:latin typeface="+mn-lt"/>
                <a:ea typeface="仿宋" panose="02010609060101010101" pitchFamily="49" charset="-122"/>
              </a:rPr>
              <a:t>斜率鉴频电路  </a:t>
            </a:r>
            <a:r>
              <a:rPr lang="en-US" altLang="zh-CN" sz="2800" b="1" dirty="0">
                <a:solidFill>
                  <a:srgbClr val="0000FF"/>
                </a:solidFill>
                <a:latin typeface="+mn-lt"/>
                <a:ea typeface="仿宋" panose="02010609060101010101" pitchFamily="49" charset="-122"/>
              </a:rPr>
              <a:t> </a:t>
            </a:r>
            <a:endParaRPr lang="zh-CN" altLang="en-US" sz="2800" b="1" dirty="0">
              <a:solidFill>
                <a:srgbClr val="0000FF"/>
              </a:solidFill>
              <a:latin typeface="+mn-lt"/>
              <a:ea typeface="仿宋" panose="02010609060101010101" pitchFamily="49" charset="-122"/>
            </a:endParaRPr>
          </a:p>
        </p:txBody>
      </p:sp>
      <p:sp>
        <p:nvSpPr>
          <p:cNvPr id="125955" name="Text Box 5">
            <a:extLst>
              <a:ext uri="{FF2B5EF4-FFF2-40B4-BE49-F238E27FC236}">
                <a16:creationId xmlns:a16="http://schemas.microsoft.com/office/drawing/2014/main" id="{C6520E09-95EE-4B9B-AA63-592B60FFE4B7}"/>
              </a:ext>
            </a:extLst>
          </p:cNvPr>
          <p:cNvSpPr txBox="1">
            <a:spLocks noChangeArrowheads="1"/>
          </p:cNvSpPr>
          <p:nvPr/>
        </p:nvSpPr>
        <p:spPr bwMode="auto">
          <a:xfrm>
            <a:off x="0" y="500063"/>
            <a:ext cx="8215313"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en-US" altLang="zh-CN" sz="2400" dirty="0">
                <a:solidFill>
                  <a:srgbClr val="CC3300"/>
                </a:solidFill>
                <a:latin typeface="+mn-lt"/>
                <a:ea typeface="仿宋" panose="02010609060101010101" pitchFamily="49" charset="-122"/>
              </a:rPr>
              <a:t>1.  </a:t>
            </a:r>
            <a:r>
              <a:rPr kumimoji="0" lang="zh-CN" altLang="en-US" sz="2400" dirty="0">
                <a:solidFill>
                  <a:srgbClr val="CC3300"/>
                </a:solidFill>
                <a:latin typeface="+mn-lt"/>
                <a:ea typeface="仿宋" panose="02010609060101010101" pitchFamily="49" charset="-122"/>
              </a:rPr>
              <a:t>普通斜率式鉴频器（单离谐鉴频器）</a:t>
            </a:r>
            <a:r>
              <a:rPr kumimoji="0" lang="en-US" altLang="zh-CN" sz="2400" dirty="0">
                <a:solidFill>
                  <a:srgbClr val="FF0000"/>
                </a:solidFill>
                <a:latin typeface="+mn-lt"/>
                <a:ea typeface="仿宋" panose="02010609060101010101" pitchFamily="49" charset="-122"/>
              </a:rPr>
              <a:t> </a:t>
            </a:r>
            <a:r>
              <a:rPr kumimoji="0" lang="en-US" altLang="zh-CN" sz="2400" dirty="0">
                <a:solidFill>
                  <a:srgbClr val="00CC00"/>
                </a:solidFill>
                <a:latin typeface="+mn-lt"/>
                <a:ea typeface="仿宋" panose="02010609060101010101" pitchFamily="49" charset="-122"/>
              </a:rPr>
              <a:t>P211</a:t>
            </a:r>
            <a:r>
              <a:rPr kumimoji="0" lang="zh-CN" altLang="en-US" sz="2400" dirty="0">
                <a:solidFill>
                  <a:srgbClr val="FF0000"/>
                </a:solidFill>
                <a:latin typeface="+mn-lt"/>
                <a:ea typeface="仿宋" panose="02010609060101010101" pitchFamily="49" charset="-122"/>
              </a:rPr>
              <a:t>   </a:t>
            </a:r>
            <a:r>
              <a:rPr kumimoji="0" lang="en-US" altLang="zh-CN" sz="2400" dirty="0">
                <a:solidFill>
                  <a:srgbClr val="FF0000"/>
                </a:solidFill>
                <a:latin typeface="+mn-lt"/>
                <a:ea typeface="仿宋" panose="02010609060101010101" pitchFamily="49" charset="-122"/>
              </a:rPr>
              <a:t>P216 </a:t>
            </a:r>
            <a:endParaRPr kumimoji="0" lang="zh-CN" altLang="en-US" sz="2400" b="0" dirty="0">
              <a:solidFill>
                <a:srgbClr val="FF0000"/>
              </a:solidFill>
              <a:latin typeface="+mn-lt"/>
              <a:ea typeface="仿宋" panose="02010609060101010101" pitchFamily="49" charset="-122"/>
            </a:endParaRPr>
          </a:p>
        </p:txBody>
      </p:sp>
      <p:sp>
        <p:nvSpPr>
          <p:cNvPr id="125957" name="Text Box 5">
            <a:extLst>
              <a:ext uri="{FF2B5EF4-FFF2-40B4-BE49-F238E27FC236}">
                <a16:creationId xmlns:a16="http://schemas.microsoft.com/office/drawing/2014/main" id="{60087F7E-69DB-4E7E-804E-C1291AB16FFC}"/>
              </a:ext>
            </a:extLst>
          </p:cNvPr>
          <p:cNvSpPr txBox="1">
            <a:spLocks noChangeArrowheads="1"/>
          </p:cNvSpPr>
          <p:nvPr/>
        </p:nvSpPr>
        <p:spPr bwMode="auto">
          <a:xfrm>
            <a:off x="0" y="1071563"/>
            <a:ext cx="3929063" cy="2601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000" dirty="0">
                <a:solidFill>
                  <a:srgbClr val="660066"/>
                </a:solidFill>
                <a:latin typeface="+mn-lt"/>
                <a:ea typeface="仿宋" panose="02010609060101010101" pitchFamily="49" charset="-122"/>
              </a:rPr>
              <a:t>利用谐振回路的幅度－频率特性，将输入的</a:t>
            </a:r>
            <a:r>
              <a:rPr kumimoji="0" lang="zh-CN" altLang="en-US" sz="2800" dirty="0">
                <a:solidFill>
                  <a:srgbClr val="FF0000"/>
                </a:solidFill>
                <a:latin typeface="+mn-lt"/>
                <a:ea typeface="仿宋" panose="02010609060101010101" pitchFamily="49" charset="-122"/>
              </a:rPr>
              <a:t>调频波</a:t>
            </a:r>
            <a:r>
              <a:rPr kumimoji="0" lang="zh-CN" altLang="en-US" sz="2000" dirty="0">
                <a:solidFill>
                  <a:srgbClr val="660066"/>
                </a:solidFill>
                <a:latin typeface="+mn-lt"/>
                <a:ea typeface="仿宋" panose="02010609060101010101" pitchFamily="49" charset="-122"/>
              </a:rPr>
              <a:t>变成幅度随调频波瞬时频率变化的</a:t>
            </a:r>
            <a:r>
              <a:rPr kumimoji="0" lang="zh-CN" altLang="en-US" sz="2800" dirty="0">
                <a:solidFill>
                  <a:srgbClr val="FF0000"/>
                </a:solidFill>
                <a:latin typeface="+mn-lt"/>
                <a:ea typeface="仿宋" panose="02010609060101010101" pitchFamily="49" charset="-122"/>
              </a:rPr>
              <a:t>调幅－调频波</a:t>
            </a:r>
            <a:r>
              <a:rPr kumimoji="0" lang="zh-CN" altLang="en-US" sz="2000" dirty="0">
                <a:solidFill>
                  <a:srgbClr val="660066"/>
                </a:solidFill>
                <a:latin typeface="+mn-lt"/>
                <a:ea typeface="仿宋" panose="02010609060101010101" pitchFamily="49" charset="-122"/>
              </a:rPr>
              <a:t>，再利用</a:t>
            </a:r>
            <a:r>
              <a:rPr kumimoji="0" lang="zh-CN" altLang="en-US" sz="2800" dirty="0">
                <a:solidFill>
                  <a:srgbClr val="FF0000"/>
                </a:solidFill>
                <a:latin typeface="+mn-lt"/>
                <a:ea typeface="仿宋" panose="02010609060101010101" pitchFamily="49" charset="-122"/>
              </a:rPr>
              <a:t>包络检波器</a:t>
            </a:r>
            <a:r>
              <a:rPr kumimoji="0" lang="zh-CN" altLang="en-US" sz="2000" dirty="0">
                <a:solidFill>
                  <a:srgbClr val="660066"/>
                </a:solidFill>
                <a:latin typeface="+mn-lt"/>
                <a:ea typeface="仿宋" panose="02010609060101010101" pitchFamily="49" charset="-122"/>
              </a:rPr>
              <a:t>将原调制信号解调出来</a:t>
            </a:r>
            <a:r>
              <a:rPr kumimoji="0" lang="zh-CN" altLang="en-US" sz="2400" dirty="0">
                <a:solidFill>
                  <a:srgbClr val="660066"/>
                </a:solidFill>
                <a:latin typeface="+mn-lt"/>
                <a:ea typeface="仿宋" panose="02010609060101010101" pitchFamily="49" charset="-122"/>
              </a:rPr>
              <a:t>。</a:t>
            </a:r>
            <a:endParaRPr kumimoji="0" lang="zh-CN" altLang="en-US" sz="2400" b="0" dirty="0">
              <a:solidFill>
                <a:srgbClr val="660066"/>
              </a:solidFill>
              <a:latin typeface="+mn-lt"/>
              <a:ea typeface="仿宋" panose="02010609060101010101" pitchFamily="49" charset="-122"/>
            </a:endParaRPr>
          </a:p>
        </p:txBody>
      </p:sp>
      <p:sp>
        <p:nvSpPr>
          <p:cNvPr id="125959" name="Text Box 7">
            <a:extLst>
              <a:ext uri="{FF2B5EF4-FFF2-40B4-BE49-F238E27FC236}">
                <a16:creationId xmlns:a16="http://schemas.microsoft.com/office/drawing/2014/main" id="{F1341D1F-9CF6-4AAB-8CB3-CCC6EDFB12E1}"/>
              </a:ext>
            </a:extLst>
          </p:cNvPr>
          <p:cNvSpPr txBox="1">
            <a:spLocks noChangeArrowheads="1"/>
          </p:cNvSpPr>
          <p:nvPr/>
        </p:nvSpPr>
        <p:spPr bwMode="auto">
          <a:xfrm>
            <a:off x="41416" y="3966343"/>
            <a:ext cx="4357688" cy="235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FontTx/>
              <a:buNone/>
            </a:pPr>
            <a:r>
              <a:rPr kumimoji="0" lang="zh-CN" altLang="en-US" sz="2400" dirty="0">
                <a:solidFill>
                  <a:srgbClr val="660066"/>
                </a:solidFill>
                <a:latin typeface="+mn-lt"/>
                <a:ea typeface="仿宋" panose="02010609060101010101" pitchFamily="49" charset="-122"/>
              </a:rPr>
              <a:t>左边是</a:t>
            </a:r>
            <a:r>
              <a:rPr kumimoji="0" lang="en-US" altLang="zh-CN" sz="2400" i="1" dirty="0">
                <a:solidFill>
                  <a:srgbClr val="660066"/>
                </a:solidFill>
                <a:latin typeface="+mn-lt"/>
                <a:ea typeface="仿宋" panose="02010609060101010101" pitchFamily="49" charset="-122"/>
              </a:rPr>
              <a:t>LC</a:t>
            </a:r>
            <a:r>
              <a:rPr kumimoji="0" lang="zh-CN" altLang="en-US" sz="2400" dirty="0">
                <a:solidFill>
                  <a:srgbClr val="660066"/>
                </a:solidFill>
                <a:latin typeface="+mn-lt"/>
                <a:ea typeface="仿宋" panose="02010609060101010101" pitchFamily="49" charset="-122"/>
              </a:rPr>
              <a:t>回路的幅度－频率特性曲线， </a:t>
            </a:r>
            <a:r>
              <a:rPr kumimoji="0" lang="en-US" altLang="zh-CN" sz="2400" i="1" dirty="0">
                <a:solidFill>
                  <a:srgbClr val="660066"/>
                </a:solidFill>
                <a:latin typeface="+mn-lt"/>
                <a:ea typeface="仿宋" panose="02010609060101010101" pitchFamily="49" charset="-122"/>
                <a:sym typeface="Symbol" panose="05050102010706020507" pitchFamily="18" charset="2"/>
              </a:rPr>
              <a:t>f</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0</a:t>
            </a:r>
            <a:r>
              <a:rPr kumimoji="0" lang="zh-CN" altLang="en-US" sz="2400" dirty="0">
                <a:solidFill>
                  <a:srgbClr val="660066"/>
                </a:solidFill>
                <a:latin typeface="+mn-lt"/>
                <a:ea typeface="仿宋" panose="02010609060101010101" pitchFamily="49" charset="-122"/>
              </a:rPr>
              <a:t>是中心谐振频率， </a:t>
            </a:r>
            <a:r>
              <a:rPr kumimoji="0" lang="en-US" altLang="zh-CN" sz="2400" i="1" dirty="0">
                <a:solidFill>
                  <a:srgbClr val="660066"/>
                </a:solidFill>
                <a:latin typeface="+mn-lt"/>
                <a:ea typeface="仿宋" panose="02010609060101010101" pitchFamily="49" charset="-122"/>
                <a:sym typeface="Symbol" panose="05050102010706020507" pitchFamily="18" charset="2"/>
              </a:rPr>
              <a:t>f</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in</a:t>
            </a:r>
            <a:r>
              <a:rPr kumimoji="0" lang="zh-CN" altLang="en-US" sz="2400" dirty="0">
                <a:solidFill>
                  <a:srgbClr val="660066"/>
                </a:solidFill>
                <a:latin typeface="+mn-lt"/>
                <a:ea typeface="仿宋" panose="02010609060101010101" pitchFamily="49" charset="-122"/>
              </a:rPr>
              <a:t> 是输入调频波中心频率，适当选取谐振元件，使</a:t>
            </a:r>
            <a:r>
              <a:rPr kumimoji="0" lang="en-US" altLang="zh-CN" sz="2400" i="1" dirty="0">
                <a:solidFill>
                  <a:srgbClr val="660066"/>
                </a:solidFill>
                <a:latin typeface="+mn-lt"/>
                <a:ea typeface="仿宋" panose="02010609060101010101" pitchFamily="49" charset="-122"/>
                <a:sym typeface="Symbol" panose="05050102010706020507" pitchFamily="18" charset="2"/>
              </a:rPr>
              <a:t>f</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in</a:t>
            </a:r>
            <a:r>
              <a:rPr kumimoji="0" lang="zh-CN" altLang="en-US" sz="2400" dirty="0">
                <a:solidFill>
                  <a:srgbClr val="660066"/>
                </a:solidFill>
                <a:latin typeface="+mn-lt"/>
                <a:ea typeface="仿宋" panose="02010609060101010101" pitchFamily="49" charset="-122"/>
              </a:rPr>
              <a:t>位于谐振曲线直线部分的中点处。</a:t>
            </a:r>
          </a:p>
        </p:txBody>
      </p:sp>
      <p:sp>
        <p:nvSpPr>
          <p:cNvPr id="125960" name="Text Box 5">
            <a:extLst>
              <a:ext uri="{FF2B5EF4-FFF2-40B4-BE49-F238E27FC236}">
                <a16:creationId xmlns:a16="http://schemas.microsoft.com/office/drawing/2014/main" id="{5606135B-C75D-4AC9-9FEC-7ABF3FD72CAC}"/>
              </a:ext>
            </a:extLst>
          </p:cNvPr>
          <p:cNvSpPr txBox="1">
            <a:spLocks noChangeArrowheads="1"/>
          </p:cNvSpPr>
          <p:nvPr/>
        </p:nvSpPr>
        <p:spPr bwMode="auto">
          <a:xfrm>
            <a:off x="7355079" y="5812641"/>
            <a:ext cx="2000250" cy="44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000" dirty="0">
                <a:solidFill>
                  <a:srgbClr val="C00000"/>
                </a:solidFill>
                <a:latin typeface="+mn-lt"/>
                <a:ea typeface="仿宋" panose="02010609060101010101" pitchFamily="49" charset="-122"/>
              </a:rPr>
              <a:t>调幅－调频波</a:t>
            </a:r>
            <a:endParaRPr kumimoji="0" lang="zh-CN" altLang="en-US" sz="2400" b="0" dirty="0">
              <a:solidFill>
                <a:srgbClr val="C00000"/>
              </a:solidFill>
              <a:latin typeface="+mn-lt"/>
              <a:ea typeface="仿宋" panose="02010609060101010101" pitchFamily="49" charset="-122"/>
            </a:endParaRPr>
          </a:p>
        </p:txBody>
      </p:sp>
      <p:cxnSp>
        <p:nvCxnSpPr>
          <p:cNvPr id="125961" name="直接箭头连接符 9">
            <a:extLst>
              <a:ext uri="{FF2B5EF4-FFF2-40B4-BE49-F238E27FC236}">
                <a16:creationId xmlns:a16="http://schemas.microsoft.com/office/drawing/2014/main" id="{7AEF5EAD-2FFE-470F-9FA4-2F16E2E279DA}"/>
              </a:ext>
            </a:extLst>
          </p:cNvPr>
          <p:cNvCxnSpPr>
            <a:cxnSpLocks noChangeShapeType="1"/>
          </p:cNvCxnSpPr>
          <p:nvPr/>
        </p:nvCxnSpPr>
        <p:spPr bwMode="auto">
          <a:xfrm flipH="1" flipV="1">
            <a:off x="8215311" y="5117844"/>
            <a:ext cx="2" cy="729331"/>
          </a:xfrm>
          <a:prstGeom prst="straightConnector1">
            <a:avLst/>
          </a:prstGeom>
          <a:noFill/>
          <a:ln w="57150" algn="ctr">
            <a:solidFill>
              <a:srgbClr val="C00000"/>
            </a:solidFill>
            <a:round/>
            <a:headEnd/>
            <a:tailEnd type="arrow" w="med" len="med"/>
          </a:ln>
          <a:extLst>
            <a:ext uri="{909E8E84-426E-40DD-AFC4-6F175D3DCCD1}">
              <a14:hiddenFill xmlns:a14="http://schemas.microsoft.com/office/drawing/2010/main">
                <a:noFill/>
              </a14:hiddenFill>
            </a:ext>
          </a:extLst>
        </p:spPr>
      </p:cxnSp>
      <p:sp>
        <p:nvSpPr>
          <p:cNvPr id="125962" name="Text Box 7">
            <a:extLst>
              <a:ext uri="{FF2B5EF4-FFF2-40B4-BE49-F238E27FC236}">
                <a16:creationId xmlns:a16="http://schemas.microsoft.com/office/drawing/2014/main" id="{8331D28E-1F53-4F78-8CC9-70B0357B89FC}"/>
              </a:ext>
            </a:extLst>
          </p:cNvPr>
          <p:cNvSpPr txBox="1">
            <a:spLocks noChangeArrowheads="1"/>
          </p:cNvSpPr>
          <p:nvPr/>
        </p:nvSpPr>
        <p:spPr bwMode="auto">
          <a:xfrm>
            <a:off x="4399102" y="5818663"/>
            <a:ext cx="18555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00CC00"/>
                </a:solidFill>
                <a:latin typeface="+mn-lt"/>
                <a:ea typeface="仿宋" panose="02010609060101010101" pitchFamily="49" charset="-122"/>
              </a:rPr>
              <a:t>P211    </a:t>
            </a:r>
            <a:r>
              <a:rPr lang="en-US" altLang="zh-CN" sz="2000" dirty="0">
                <a:solidFill>
                  <a:srgbClr val="FF0000"/>
                </a:solidFill>
                <a:latin typeface="+mn-lt"/>
                <a:ea typeface="仿宋" panose="02010609060101010101" pitchFamily="49" charset="-122"/>
              </a:rPr>
              <a:t>P216</a:t>
            </a:r>
            <a:endParaRPr lang="zh-CN" altLang="en-US" sz="2000" dirty="0">
              <a:solidFill>
                <a:srgbClr val="FF0000"/>
              </a:solidFill>
              <a:latin typeface="+mn-lt"/>
              <a:ea typeface="仿宋" panose="02010609060101010101" pitchFamily="49" charset="-122"/>
            </a:endParaRPr>
          </a:p>
        </p:txBody>
      </p:sp>
      <p:sp>
        <p:nvSpPr>
          <p:cNvPr id="125963" name="Text Box 7">
            <a:extLst>
              <a:ext uri="{FF2B5EF4-FFF2-40B4-BE49-F238E27FC236}">
                <a16:creationId xmlns:a16="http://schemas.microsoft.com/office/drawing/2014/main" id="{FAB9C61B-6527-48FE-8FBB-08E452FCEB73}"/>
              </a:ext>
            </a:extLst>
          </p:cNvPr>
          <p:cNvSpPr txBox="1">
            <a:spLocks noChangeArrowheads="1"/>
          </p:cNvSpPr>
          <p:nvPr/>
        </p:nvSpPr>
        <p:spPr bwMode="auto">
          <a:xfrm>
            <a:off x="6804248" y="2453215"/>
            <a:ext cx="201622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00CC00"/>
                </a:solidFill>
                <a:latin typeface="+mn-lt"/>
                <a:ea typeface="仿宋" panose="02010609060101010101" pitchFamily="49" charset="-122"/>
              </a:rPr>
              <a:t>P211       </a:t>
            </a:r>
            <a:r>
              <a:rPr lang="en-US" altLang="zh-CN" sz="2000" dirty="0">
                <a:solidFill>
                  <a:srgbClr val="FF0000"/>
                </a:solidFill>
                <a:latin typeface="+mn-lt"/>
                <a:ea typeface="仿宋" panose="02010609060101010101" pitchFamily="49" charset="-122"/>
              </a:rPr>
              <a:t>P216</a:t>
            </a:r>
            <a:endParaRPr lang="zh-CN" altLang="en-US" sz="2000" dirty="0">
              <a:solidFill>
                <a:srgbClr val="FF0000"/>
              </a:solidFill>
              <a:latin typeface="+mn-lt"/>
              <a:ea typeface="仿宋" panose="02010609060101010101" pitchFamily="49"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35CFE2BC-91F9-42A5-A5B6-C6E40F6066A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5.5.2</a:t>
            </a:r>
            <a:r>
              <a:rPr lang="zh-CN" altLang="en-US" sz="2800" b="1" dirty="0">
                <a:solidFill>
                  <a:srgbClr val="0000FF"/>
                </a:solidFill>
                <a:latin typeface="+mn-lt"/>
                <a:ea typeface="仿宋" panose="02010609060101010101" pitchFamily="49" charset="-122"/>
              </a:rPr>
              <a:t>斜率鉴频电路 </a:t>
            </a:r>
          </a:p>
        </p:txBody>
      </p:sp>
      <p:sp>
        <p:nvSpPr>
          <p:cNvPr id="126979" name="Text Box 6">
            <a:extLst>
              <a:ext uri="{FF2B5EF4-FFF2-40B4-BE49-F238E27FC236}">
                <a16:creationId xmlns:a16="http://schemas.microsoft.com/office/drawing/2014/main" id="{CFEE157D-0D48-4B7C-BFAA-6E4151D8EEE6}"/>
              </a:ext>
            </a:extLst>
          </p:cNvPr>
          <p:cNvSpPr txBox="1">
            <a:spLocks noChangeArrowheads="1"/>
          </p:cNvSpPr>
          <p:nvPr/>
        </p:nvSpPr>
        <p:spPr bwMode="auto">
          <a:xfrm>
            <a:off x="255588" y="796925"/>
            <a:ext cx="82454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波形变换工作原理：</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       由于调频波在中心频率上随调制信号</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t</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呈现不同的频偏，而</a:t>
            </a:r>
            <a:r>
              <a:rPr kumimoji="0" lang="en-US" altLang="zh-CN" sz="2400" i="1" dirty="0">
                <a:solidFill>
                  <a:srgbClr val="660066"/>
                </a:solidFill>
                <a:latin typeface="+mn-lt"/>
                <a:ea typeface="仿宋" panose="02010609060101010101" pitchFamily="49" charset="-122"/>
              </a:rPr>
              <a:t>LC</a:t>
            </a:r>
            <a:r>
              <a:rPr kumimoji="0" lang="zh-CN" altLang="en-US" sz="2400" dirty="0">
                <a:solidFill>
                  <a:srgbClr val="660066"/>
                </a:solidFill>
                <a:latin typeface="+mn-lt"/>
                <a:ea typeface="仿宋" panose="02010609060101010101" pitchFamily="49" charset="-122"/>
              </a:rPr>
              <a:t>回路在失谐时，呈现不同的衰减，所以在</a:t>
            </a:r>
            <a:r>
              <a:rPr kumimoji="0" lang="en-US" altLang="zh-CN" sz="28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2</a:t>
            </a:r>
            <a:r>
              <a:rPr kumimoji="0" lang="zh-CN" altLang="en-US" sz="2400" dirty="0">
                <a:solidFill>
                  <a:srgbClr val="660066"/>
                </a:solidFill>
                <a:latin typeface="+mn-lt"/>
                <a:ea typeface="仿宋" panose="02010609060101010101" pitchFamily="49" charset="-122"/>
              </a:rPr>
              <a:t>处得到的是调幅－调频波。频率最大时：</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en-US" altLang="zh-CN" sz="2800" dirty="0">
                <a:solidFill>
                  <a:srgbClr val="0000FF"/>
                </a:solidFill>
                <a:latin typeface="+mn-lt"/>
                <a:ea typeface="仿宋" panose="02010609060101010101" pitchFamily="49" charset="-122"/>
              </a:rPr>
              <a:t>                </a:t>
            </a:r>
            <a:r>
              <a:rPr kumimoji="0" lang="en-US" altLang="zh-CN" sz="2800" i="1" dirty="0">
                <a:solidFill>
                  <a:srgbClr val="0000FF"/>
                </a:solidFill>
                <a:latin typeface="+mn-lt"/>
                <a:ea typeface="仿宋" panose="02010609060101010101" pitchFamily="49" charset="-122"/>
              </a:rPr>
              <a:t>f</a:t>
            </a:r>
            <a:r>
              <a:rPr kumimoji="0" lang="en-US" altLang="zh-CN" sz="2800" baseline="-25000" dirty="0">
                <a:solidFill>
                  <a:srgbClr val="0000FF"/>
                </a:solidFill>
                <a:latin typeface="+mn-lt"/>
                <a:ea typeface="仿宋" panose="02010609060101010101" pitchFamily="49" charset="-122"/>
              </a:rPr>
              <a:t>in</a:t>
            </a:r>
            <a:r>
              <a:rPr kumimoji="0" lang="en-US" altLang="zh-CN" sz="2800" dirty="0">
                <a:solidFill>
                  <a:srgbClr val="0000FF"/>
                </a:solidFill>
                <a:latin typeface="+mn-lt"/>
                <a:ea typeface="仿宋" panose="02010609060101010101" pitchFamily="49" charset="-122"/>
              </a:rPr>
              <a:t> = </a:t>
            </a:r>
            <a:r>
              <a:rPr kumimoji="0" lang="en-US" altLang="zh-CN" sz="2800" i="1" dirty="0">
                <a:solidFill>
                  <a:srgbClr val="0000FF"/>
                </a:solidFill>
                <a:latin typeface="+mn-lt"/>
                <a:ea typeface="仿宋" panose="02010609060101010101" pitchFamily="49" charset="-122"/>
              </a:rPr>
              <a:t>f</a:t>
            </a:r>
            <a:r>
              <a:rPr kumimoji="0" lang="en-US" altLang="zh-CN" sz="2800" baseline="-25000" dirty="0">
                <a:solidFill>
                  <a:srgbClr val="0000FF"/>
                </a:solidFill>
                <a:latin typeface="+mn-lt"/>
                <a:ea typeface="仿宋" panose="02010609060101010101" pitchFamily="49" charset="-122"/>
              </a:rPr>
              <a:t>imax</a:t>
            </a:r>
            <a:r>
              <a:rPr kumimoji="0" lang="en-US" altLang="zh-CN" sz="2800" dirty="0">
                <a:solidFill>
                  <a:srgbClr val="0000FF"/>
                </a:solidFill>
                <a:latin typeface="+mn-lt"/>
                <a:ea typeface="仿宋" panose="02010609060101010101" pitchFamily="49" charset="-122"/>
              </a:rPr>
              <a:t>     </a:t>
            </a:r>
            <a:r>
              <a:rPr kumimoji="0" lang="zh-CN" altLang="en-US" sz="2800" dirty="0">
                <a:solidFill>
                  <a:srgbClr val="0000FF"/>
                </a:solidFill>
                <a:latin typeface="+mn-lt"/>
                <a:ea typeface="仿宋" panose="02010609060101010101" pitchFamily="49" charset="-122"/>
              </a:rPr>
              <a:t>，     </a:t>
            </a:r>
            <a:r>
              <a:rPr kumimoji="0" lang="en-US" altLang="zh-CN" sz="2800" i="1" dirty="0">
                <a:solidFill>
                  <a:srgbClr val="0000FF"/>
                </a:solidFill>
                <a:latin typeface="+mn-lt"/>
                <a:ea typeface="仿宋" panose="02010609060101010101" pitchFamily="49" charset="-122"/>
              </a:rPr>
              <a:t>u</a:t>
            </a:r>
            <a:r>
              <a:rPr kumimoji="0" lang="en-US" altLang="zh-CN" sz="2800" baseline="-25000" dirty="0">
                <a:solidFill>
                  <a:srgbClr val="0000FF"/>
                </a:solidFill>
                <a:latin typeface="+mn-lt"/>
                <a:ea typeface="仿宋" panose="02010609060101010101" pitchFamily="49" charset="-122"/>
              </a:rPr>
              <a:t>2</a:t>
            </a:r>
            <a:r>
              <a:rPr kumimoji="0" lang="en-US" altLang="zh-CN" sz="2800" dirty="0">
                <a:solidFill>
                  <a:srgbClr val="0000FF"/>
                </a:solidFill>
                <a:latin typeface="+mn-lt"/>
                <a:ea typeface="仿宋" panose="02010609060101010101" pitchFamily="49" charset="-122"/>
              </a:rPr>
              <a:t>=</a:t>
            </a:r>
            <a:r>
              <a:rPr kumimoji="0" lang="en-US" altLang="zh-CN" sz="2800" i="1" dirty="0">
                <a:solidFill>
                  <a:srgbClr val="0000FF"/>
                </a:solidFill>
                <a:latin typeface="+mn-lt"/>
                <a:ea typeface="仿宋" panose="02010609060101010101" pitchFamily="49" charset="-122"/>
              </a:rPr>
              <a:t>u</a:t>
            </a:r>
            <a:r>
              <a:rPr kumimoji="0" lang="en-US" altLang="zh-CN" sz="2800" baseline="-25000" dirty="0">
                <a:solidFill>
                  <a:srgbClr val="0000FF"/>
                </a:solidFill>
                <a:latin typeface="+mn-lt"/>
                <a:ea typeface="仿宋" panose="02010609060101010101" pitchFamily="49" charset="-122"/>
              </a:rPr>
              <a:t>2max</a:t>
            </a:r>
          </a:p>
          <a:p>
            <a:pPr eaLnBrk="1" hangingPunct="1">
              <a:spcBef>
                <a:spcPct val="0"/>
              </a:spcBef>
              <a:buFontTx/>
              <a:buNone/>
            </a:pPr>
            <a:r>
              <a:rPr kumimoji="0" lang="en-US" altLang="zh-CN" sz="2800" i="1" dirty="0">
                <a:solidFill>
                  <a:srgbClr val="0000FF"/>
                </a:solidFill>
                <a:latin typeface="+mn-lt"/>
                <a:ea typeface="仿宋" panose="02010609060101010101" pitchFamily="49" charset="-122"/>
              </a:rPr>
              <a:t>                f</a:t>
            </a:r>
            <a:r>
              <a:rPr kumimoji="0" lang="en-US" altLang="zh-CN" sz="2800" baseline="-25000" dirty="0">
                <a:solidFill>
                  <a:srgbClr val="0000FF"/>
                </a:solidFill>
                <a:latin typeface="+mn-lt"/>
                <a:ea typeface="仿宋" panose="02010609060101010101" pitchFamily="49" charset="-122"/>
              </a:rPr>
              <a:t>in</a:t>
            </a:r>
            <a:r>
              <a:rPr kumimoji="0" lang="en-US" altLang="zh-CN" sz="2800" dirty="0">
                <a:solidFill>
                  <a:srgbClr val="0000FF"/>
                </a:solidFill>
                <a:latin typeface="+mn-lt"/>
                <a:ea typeface="仿宋" panose="02010609060101010101" pitchFamily="49" charset="-122"/>
              </a:rPr>
              <a:t> = </a:t>
            </a:r>
            <a:r>
              <a:rPr kumimoji="0" lang="en-US" altLang="zh-CN" sz="2800" i="1" dirty="0">
                <a:solidFill>
                  <a:srgbClr val="0000FF"/>
                </a:solidFill>
                <a:latin typeface="+mn-lt"/>
                <a:ea typeface="仿宋" panose="02010609060101010101" pitchFamily="49" charset="-122"/>
              </a:rPr>
              <a:t>f</a:t>
            </a:r>
            <a:r>
              <a:rPr kumimoji="0" lang="en-US" altLang="zh-CN" sz="2800" baseline="-25000" dirty="0">
                <a:solidFill>
                  <a:srgbClr val="0000FF"/>
                </a:solidFill>
                <a:latin typeface="+mn-lt"/>
                <a:ea typeface="仿宋" panose="02010609060101010101" pitchFamily="49" charset="-122"/>
              </a:rPr>
              <a:t>imin</a:t>
            </a:r>
            <a:r>
              <a:rPr kumimoji="0" lang="en-US" altLang="zh-CN" sz="2800" dirty="0">
                <a:solidFill>
                  <a:srgbClr val="0000FF"/>
                </a:solidFill>
                <a:latin typeface="+mn-lt"/>
                <a:ea typeface="仿宋" panose="02010609060101010101" pitchFamily="49" charset="-122"/>
              </a:rPr>
              <a:t>     </a:t>
            </a:r>
            <a:r>
              <a:rPr kumimoji="0" lang="zh-CN" altLang="en-US" sz="2800" dirty="0">
                <a:solidFill>
                  <a:srgbClr val="0000FF"/>
                </a:solidFill>
                <a:latin typeface="+mn-lt"/>
                <a:ea typeface="仿宋" panose="02010609060101010101" pitchFamily="49" charset="-122"/>
              </a:rPr>
              <a:t>，     </a:t>
            </a:r>
            <a:r>
              <a:rPr kumimoji="0" lang="en-US" altLang="zh-CN" sz="2800" i="1" dirty="0">
                <a:solidFill>
                  <a:srgbClr val="0000FF"/>
                </a:solidFill>
                <a:latin typeface="+mn-lt"/>
                <a:ea typeface="仿宋" panose="02010609060101010101" pitchFamily="49" charset="-122"/>
              </a:rPr>
              <a:t>u</a:t>
            </a:r>
            <a:r>
              <a:rPr kumimoji="0" lang="en-US" altLang="zh-CN" sz="2800" baseline="-25000" dirty="0">
                <a:solidFill>
                  <a:srgbClr val="0000FF"/>
                </a:solidFill>
                <a:latin typeface="+mn-lt"/>
                <a:ea typeface="仿宋" panose="02010609060101010101" pitchFamily="49" charset="-122"/>
              </a:rPr>
              <a:t>2</a:t>
            </a:r>
            <a:r>
              <a:rPr kumimoji="0" lang="en-US" altLang="zh-CN" sz="2800" dirty="0">
                <a:solidFill>
                  <a:srgbClr val="0000FF"/>
                </a:solidFill>
                <a:latin typeface="+mn-lt"/>
                <a:ea typeface="仿宋" panose="02010609060101010101" pitchFamily="49" charset="-122"/>
              </a:rPr>
              <a:t>=</a:t>
            </a:r>
            <a:r>
              <a:rPr kumimoji="0" lang="en-US" altLang="zh-CN" sz="2800" i="1" dirty="0">
                <a:solidFill>
                  <a:srgbClr val="0000FF"/>
                </a:solidFill>
                <a:latin typeface="+mn-lt"/>
                <a:ea typeface="仿宋" panose="02010609060101010101" pitchFamily="49" charset="-122"/>
              </a:rPr>
              <a:t>u</a:t>
            </a:r>
            <a:r>
              <a:rPr kumimoji="0" lang="en-US" altLang="zh-CN" sz="2800" baseline="-25000" dirty="0">
                <a:solidFill>
                  <a:srgbClr val="0000FF"/>
                </a:solidFill>
                <a:latin typeface="+mn-lt"/>
                <a:ea typeface="仿宋" panose="02010609060101010101" pitchFamily="49" charset="-122"/>
              </a:rPr>
              <a:t>2min</a:t>
            </a:r>
            <a:endParaRPr kumimoji="0" lang="zh-CN" altLang="en-US" sz="2800" baseline="-25000" dirty="0">
              <a:solidFill>
                <a:srgbClr val="0000FF"/>
              </a:solidFill>
              <a:latin typeface="+mn-lt"/>
              <a:ea typeface="仿宋" panose="02010609060101010101" pitchFamily="49" charset="-122"/>
            </a:endParaRPr>
          </a:p>
        </p:txBody>
      </p:sp>
      <p:sp>
        <p:nvSpPr>
          <p:cNvPr id="126980" name="Text Box 7">
            <a:extLst>
              <a:ext uri="{FF2B5EF4-FFF2-40B4-BE49-F238E27FC236}">
                <a16:creationId xmlns:a16="http://schemas.microsoft.com/office/drawing/2014/main" id="{71251AFC-21A6-40D5-999B-69CA8F2F6AC8}"/>
              </a:ext>
            </a:extLst>
          </p:cNvPr>
          <p:cNvSpPr txBox="1">
            <a:spLocks noChangeArrowheads="1"/>
          </p:cNvSpPr>
          <p:nvPr/>
        </p:nvSpPr>
        <p:spPr bwMode="auto">
          <a:xfrm>
            <a:off x="357188" y="3665538"/>
            <a:ext cx="864393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FontTx/>
              <a:buNone/>
            </a:pPr>
            <a:r>
              <a:rPr kumimoji="0" lang="zh-CN" altLang="en-US" sz="2400" dirty="0">
                <a:solidFill>
                  <a:srgbClr val="660066"/>
                </a:solidFill>
                <a:latin typeface="+mn-lt"/>
                <a:ea typeface="仿宋" panose="02010609060101010101" pitchFamily="49" charset="-122"/>
              </a:rPr>
              <a:t>       该调幅波的包络反映了原调制信号的变化规律，利用包络检波器将包络信号解调出来。</a:t>
            </a:r>
          </a:p>
          <a:p>
            <a:pPr eaLnBrk="1" hangingPunct="1">
              <a:lnSpc>
                <a:spcPct val="125000"/>
              </a:lnSpc>
              <a:spcBef>
                <a:spcPct val="0"/>
              </a:spcBef>
              <a:buFontTx/>
              <a:buNone/>
            </a:pPr>
            <a:r>
              <a:rPr kumimoji="0" lang="zh-CN" altLang="en-US" sz="2400" dirty="0">
                <a:solidFill>
                  <a:srgbClr val="660066"/>
                </a:solidFill>
                <a:latin typeface="+mn-lt"/>
                <a:ea typeface="仿宋" panose="02010609060101010101" pitchFamily="49" charset="-122"/>
              </a:rPr>
              <a:t>       斜率鉴频器是利用单回路的幅度－频率特性。由于谐振曲线的线性范围较窄，所以当频偏较大时，就会超出谐振曲线的线性范围，从而产生非线性失真。因此，这种鉴频器只适合于一般要求的调频接收机。</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74F557D3-C493-4C01-8E17-70D09B3CEE0B}"/>
              </a:ext>
            </a:extLst>
          </p:cNvPr>
          <p:cNvSpPr>
            <a:spLocks noGrp="1" noChangeArrowheads="1"/>
          </p:cNvSpPr>
          <p:nvPr>
            <p:ph type="title" idx="4294967295"/>
          </p:nvPr>
        </p:nvSpPr>
        <p:spPr>
          <a:xfrm>
            <a:off x="303213" y="119063"/>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5.5.2</a:t>
            </a:r>
            <a:r>
              <a:rPr lang="zh-CN" altLang="en-US" sz="2800" b="1" dirty="0">
                <a:solidFill>
                  <a:srgbClr val="0000FF"/>
                </a:solidFill>
                <a:latin typeface="+mn-lt"/>
                <a:ea typeface="仿宋" panose="02010609060101010101" pitchFamily="49" charset="-122"/>
              </a:rPr>
              <a:t>斜率鉴频电路 </a:t>
            </a:r>
          </a:p>
        </p:txBody>
      </p:sp>
      <p:sp>
        <p:nvSpPr>
          <p:cNvPr id="128003" name="Text Box 4">
            <a:extLst>
              <a:ext uri="{FF2B5EF4-FFF2-40B4-BE49-F238E27FC236}">
                <a16:creationId xmlns:a16="http://schemas.microsoft.com/office/drawing/2014/main" id="{EBC1D283-7042-4DBB-BC11-1CA72C561AC8}"/>
              </a:ext>
            </a:extLst>
          </p:cNvPr>
          <p:cNvSpPr txBox="1">
            <a:spLocks noChangeArrowheads="1"/>
          </p:cNvSpPr>
          <p:nvPr/>
        </p:nvSpPr>
        <p:spPr bwMode="auto">
          <a:xfrm>
            <a:off x="39688" y="433388"/>
            <a:ext cx="85328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dirty="0">
                <a:solidFill>
                  <a:srgbClr val="660066"/>
                </a:solidFill>
                <a:latin typeface="+mn-lt"/>
                <a:ea typeface="仿宋" panose="02010609060101010101" pitchFamily="49" charset="-122"/>
              </a:rPr>
              <a:t>2.   </a:t>
            </a:r>
            <a:r>
              <a:rPr kumimoji="0" lang="zh-CN" altLang="en-US" sz="2400" dirty="0">
                <a:solidFill>
                  <a:srgbClr val="660066"/>
                </a:solidFill>
                <a:latin typeface="+mn-lt"/>
                <a:ea typeface="仿宋" panose="02010609060101010101" pitchFamily="49" charset="-122"/>
              </a:rPr>
              <a:t>平衡式鉴频器（又称双离谐鉴频器）</a:t>
            </a:r>
            <a:r>
              <a:rPr kumimoji="0" lang="en-US" altLang="zh-CN" sz="2400" dirty="0">
                <a:solidFill>
                  <a:srgbClr val="00CC00"/>
                </a:solidFill>
                <a:latin typeface="+mn-lt"/>
                <a:ea typeface="仿宋" panose="02010609060101010101" pitchFamily="49" charset="-122"/>
              </a:rPr>
              <a:t> P211 </a:t>
            </a:r>
            <a:r>
              <a:rPr kumimoji="0" lang="zh-CN" altLang="en-US" sz="2400" dirty="0">
                <a:solidFill>
                  <a:srgbClr val="FF0000"/>
                </a:solidFill>
                <a:latin typeface="+mn-lt"/>
                <a:ea typeface="仿宋" panose="02010609060101010101" pitchFamily="49" charset="-122"/>
              </a:rPr>
              <a:t>    </a:t>
            </a:r>
            <a:r>
              <a:rPr kumimoji="0" lang="en-US" altLang="zh-CN" sz="2400" dirty="0">
                <a:solidFill>
                  <a:srgbClr val="FF0000"/>
                </a:solidFill>
                <a:latin typeface="+mn-lt"/>
                <a:ea typeface="仿宋" panose="02010609060101010101" pitchFamily="49" charset="-122"/>
              </a:rPr>
              <a:t>P216</a:t>
            </a:r>
            <a:r>
              <a:rPr kumimoji="0" lang="zh-CN" altLang="en-US" sz="2400" dirty="0">
                <a:solidFill>
                  <a:srgbClr val="FF0000"/>
                </a:solidFill>
                <a:latin typeface="+mn-lt"/>
                <a:ea typeface="仿宋" panose="02010609060101010101" pitchFamily="49" charset="-122"/>
              </a:rPr>
              <a:t>   </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根据平衡输出可以抵消若干非线性失真的原理，改善非线性。</a:t>
            </a:r>
          </a:p>
        </p:txBody>
      </p:sp>
      <p:sp>
        <p:nvSpPr>
          <p:cNvPr id="128004" name="Text Box 5">
            <a:extLst>
              <a:ext uri="{FF2B5EF4-FFF2-40B4-BE49-F238E27FC236}">
                <a16:creationId xmlns:a16="http://schemas.microsoft.com/office/drawing/2014/main" id="{4AC05FFC-6949-4F03-963F-B2AD047B306E}"/>
              </a:ext>
            </a:extLst>
          </p:cNvPr>
          <p:cNvSpPr txBox="1">
            <a:spLocks noChangeArrowheads="1"/>
          </p:cNvSpPr>
          <p:nvPr/>
        </p:nvSpPr>
        <p:spPr bwMode="auto">
          <a:xfrm>
            <a:off x="22225" y="1193800"/>
            <a:ext cx="335756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660066"/>
                </a:solidFill>
                <a:latin typeface="+mn-lt"/>
                <a:ea typeface="仿宋" panose="02010609060101010101" pitchFamily="49" charset="-122"/>
              </a:rPr>
              <a:t>三个调谐回路的谐振频率：</a:t>
            </a:r>
          </a:p>
          <a:p>
            <a:pPr eaLnBrk="1" hangingPunct="1">
              <a:spcBef>
                <a:spcPct val="0"/>
              </a:spcBef>
              <a:buFontTx/>
              <a:buNone/>
            </a:pP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in</a:t>
            </a:r>
            <a:r>
              <a:rPr kumimoji="0" lang="zh-CN" altLang="en-US" sz="2000" dirty="0">
                <a:solidFill>
                  <a:srgbClr val="660066"/>
                </a:solidFill>
                <a:latin typeface="+mn-lt"/>
                <a:ea typeface="仿宋" panose="02010609060101010101" pitchFamily="49" charset="-122"/>
              </a:rPr>
              <a:t>：初级回路的谐振频率，  </a:t>
            </a:r>
            <a:endParaRPr kumimoji="0" lang="en-US" altLang="zh-CN" sz="2000" dirty="0">
              <a:solidFill>
                <a:srgbClr val="660066"/>
              </a:solidFill>
              <a:latin typeface="+mn-lt"/>
              <a:ea typeface="仿宋" panose="02010609060101010101" pitchFamily="49" charset="-122"/>
            </a:endParaRPr>
          </a:p>
          <a:p>
            <a:pPr eaLnBrk="1" hangingPunct="1">
              <a:spcBef>
                <a:spcPct val="0"/>
              </a:spcBef>
              <a:buFontTx/>
              <a:buNone/>
            </a:pP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也是调谐波中心频率；</a:t>
            </a:r>
          </a:p>
          <a:p>
            <a:pPr eaLnBrk="1" hangingPunct="1">
              <a:spcBef>
                <a:spcPct val="0"/>
              </a:spcBef>
              <a:buFontTx/>
              <a:buNone/>
            </a:pP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1</a:t>
            </a:r>
            <a:r>
              <a:rPr kumimoji="0" lang="zh-CN" altLang="en-US" sz="2000" dirty="0">
                <a:solidFill>
                  <a:srgbClr val="660066"/>
                </a:solidFill>
                <a:latin typeface="+mn-lt"/>
                <a:ea typeface="仿宋" panose="02010609060101010101" pitchFamily="49" charset="-122"/>
              </a:rPr>
              <a:t>：次级回路</a:t>
            </a:r>
            <a:r>
              <a:rPr kumimoji="0" lang="en-US" altLang="zh-CN" sz="2000" dirty="0">
                <a:solidFill>
                  <a:srgbClr val="660066"/>
                </a:solidFill>
                <a:latin typeface="+mn-lt"/>
                <a:ea typeface="仿宋" panose="02010609060101010101" pitchFamily="49" charset="-122"/>
              </a:rPr>
              <a:t>1</a:t>
            </a:r>
            <a:r>
              <a:rPr kumimoji="0" lang="zh-CN" altLang="en-US" sz="2000" dirty="0">
                <a:solidFill>
                  <a:srgbClr val="660066"/>
                </a:solidFill>
                <a:latin typeface="+mn-lt"/>
                <a:ea typeface="仿宋" panose="02010609060101010101" pitchFamily="49" charset="-122"/>
              </a:rPr>
              <a:t>的谐振频率；</a:t>
            </a:r>
          </a:p>
          <a:p>
            <a:pPr eaLnBrk="1" hangingPunct="1">
              <a:spcBef>
                <a:spcPct val="0"/>
              </a:spcBef>
              <a:buFontTx/>
              <a:buNone/>
            </a:pP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2</a:t>
            </a:r>
            <a:r>
              <a:rPr kumimoji="0" lang="zh-CN" altLang="en-US" sz="2000" dirty="0">
                <a:solidFill>
                  <a:srgbClr val="660066"/>
                </a:solidFill>
                <a:latin typeface="+mn-lt"/>
                <a:ea typeface="仿宋" panose="02010609060101010101" pitchFamily="49" charset="-122"/>
              </a:rPr>
              <a:t>：次级回路</a:t>
            </a:r>
            <a:r>
              <a:rPr kumimoji="0" lang="en-US" altLang="zh-CN" sz="2000" dirty="0">
                <a:solidFill>
                  <a:srgbClr val="660066"/>
                </a:solidFill>
                <a:latin typeface="+mn-lt"/>
                <a:ea typeface="仿宋" panose="02010609060101010101" pitchFamily="49" charset="-122"/>
              </a:rPr>
              <a:t>2</a:t>
            </a:r>
            <a:r>
              <a:rPr kumimoji="0" lang="zh-CN" altLang="en-US" sz="2000" dirty="0">
                <a:solidFill>
                  <a:srgbClr val="660066"/>
                </a:solidFill>
                <a:latin typeface="+mn-lt"/>
                <a:ea typeface="仿宋" panose="02010609060101010101" pitchFamily="49" charset="-122"/>
              </a:rPr>
              <a:t>的谐振频率。</a:t>
            </a:r>
            <a:endParaRPr kumimoji="0" lang="zh-CN" altLang="en-US" sz="2000" b="0" dirty="0">
              <a:solidFill>
                <a:srgbClr val="660066"/>
              </a:solidFill>
              <a:latin typeface="+mn-lt"/>
              <a:ea typeface="仿宋" panose="02010609060101010101" pitchFamily="49" charset="-122"/>
            </a:endParaRPr>
          </a:p>
        </p:txBody>
      </p:sp>
      <p:sp>
        <p:nvSpPr>
          <p:cNvPr id="128005" name="Text Box 9">
            <a:extLst>
              <a:ext uri="{FF2B5EF4-FFF2-40B4-BE49-F238E27FC236}">
                <a16:creationId xmlns:a16="http://schemas.microsoft.com/office/drawing/2014/main" id="{DAD9B166-1637-4EF0-B67F-C41611FA519E}"/>
              </a:ext>
            </a:extLst>
          </p:cNvPr>
          <p:cNvSpPr txBox="1">
            <a:spLocks noChangeArrowheads="1"/>
          </p:cNvSpPr>
          <p:nvPr/>
        </p:nvSpPr>
        <p:spPr bwMode="auto">
          <a:xfrm>
            <a:off x="111055" y="5284543"/>
            <a:ext cx="42148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需满足：</a:t>
            </a:r>
            <a:r>
              <a:rPr kumimoji="0" lang="en-US" altLang="zh-CN" sz="2400" i="1" dirty="0">
                <a:solidFill>
                  <a:srgbClr val="660066"/>
                </a:solidFill>
                <a:latin typeface="+mn-lt"/>
                <a:ea typeface="仿宋" panose="02010609060101010101" pitchFamily="49" charset="-122"/>
              </a:rPr>
              <a:t> </a:t>
            </a:r>
            <a:r>
              <a:rPr kumimoji="0" lang="en-US" altLang="zh-CN" sz="2400" i="1" dirty="0">
                <a:solidFill>
                  <a:srgbClr val="0000FF"/>
                </a:solidFill>
                <a:latin typeface="+mn-lt"/>
                <a:ea typeface="仿宋" panose="02010609060101010101" pitchFamily="49" charset="-122"/>
              </a:rPr>
              <a:t>f</a:t>
            </a:r>
            <a:r>
              <a:rPr kumimoji="0" lang="en-US" altLang="zh-CN" sz="2400" baseline="-25000" dirty="0">
                <a:solidFill>
                  <a:srgbClr val="0000FF"/>
                </a:solidFill>
                <a:latin typeface="+mn-lt"/>
                <a:ea typeface="仿宋" panose="02010609060101010101" pitchFamily="49" charset="-122"/>
              </a:rPr>
              <a:t>1</a:t>
            </a:r>
            <a:r>
              <a:rPr kumimoji="0" lang="en-US" altLang="zh-CN" sz="2400" dirty="0">
                <a:solidFill>
                  <a:srgbClr val="0000FF"/>
                </a:solidFill>
                <a:latin typeface="+mn-lt"/>
                <a:ea typeface="仿宋" panose="02010609060101010101" pitchFamily="49" charset="-122"/>
              </a:rPr>
              <a:t>&gt;</a:t>
            </a:r>
            <a:r>
              <a:rPr kumimoji="0" lang="en-US" altLang="zh-CN" sz="2400" i="1" dirty="0">
                <a:solidFill>
                  <a:srgbClr val="0000FF"/>
                </a:solidFill>
                <a:latin typeface="+mn-lt"/>
                <a:ea typeface="仿宋" panose="02010609060101010101" pitchFamily="49" charset="-122"/>
              </a:rPr>
              <a:t>f</a:t>
            </a:r>
            <a:r>
              <a:rPr kumimoji="0" lang="en-US" altLang="zh-CN" sz="2400" baseline="-25000" dirty="0">
                <a:solidFill>
                  <a:srgbClr val="0000FF"/>
                </a:solidFill>
                <a:latin typeface="+mn-lt"/>
                <a:ea typeface="仿宋" panose="02010609060101010101" pitchFamily="49" charset="-122"/>
              </a:rPr>
              <a:t>in</a:t>
            </a:r>
            <a:r>
              <a:rPr kumimoji="0" lang="en-US" altLang="zh-CN" sz="2400" dirty="0">
                <a:solidFill>
                  <a:srgbClr val="0000FF"/>
                </a:solidFill>
                <a:latin typeface="+mn-lt"/>
                <a:ea typeface="仿宋" panose="02010609060101010101" pitchFamily="49" charset="-122"/>
              </a:rPr>
              <a:t> </a:t>
            </a:r>
            <a:r>
              <a:rPr kumimoji="0" lang="zh-CN" altLang="en-US" sz="2400" dirty="0">
                <a:solidFill>
                  <a:srgbClr val="0000FF"/>
                </a:solidFill>
                <a:latin typeface="+mn-lt"/>
                <a:ea typeface="仿宋" panose="02010609060101010101" pitchFamily="49" charset="-122"/>
              </a:rPr>
              <a:t>，</a:t>
            </a:r>
            <a:r>
              <a:rPr kumimoji="0" lang="en-US" altLang="zh-CN" sz="2400" i="1" dirty="0">
                <a:solidFill>
                  <a:srgbClr val="0000FF"/>
                </a:solidFill>
                <a:latin typeface="+mn-lt"/>
                <a:ea typeface="仿宋" panose="02010609060101010101" pitchFamily="49" charset="-122"/>
              </a:rPr>
              <a:t> f</a:t>
            </a:r>
            <a:r>
              <a:rPr kumimoji="0" lang="en-US" altLang="zh-CN" sz="2400" baseline="-25000" dirty="0">
                <a:solidFill>
                  <a:srgbClr val="0000FF"/>
                </a:solidFill>
                <a:latin typeface="+mn-lt"/>
                <a:ea typeface="仿宋" panose="02010609060101010101" pitchFamily="49" charset="-122"/>
              </a:rPr>
              <a:t>2</a:t>
            </a:r>
            <a:r>
              <a:rPr kumimoji="0" lang="en-US" altLang="zh-CN" sz="2400" dirty="0">
                <a:solidFill>
                  <a:srgbClr val="0000FF"/>
                </a:solidFill>
                <a:latin typeface="+mn-lt"/>
                <a:ea typeface="仿宋" panose="02010609060101010101" pitchFamily="49" charset="-122"/>
              </a:rPr>
              <a:t>&lt;</a:t>
            </a:r>
            <a:r>
              <a:rPr kumimoji="0" lang="en-US" altLang="zh-CN" sz="2400" i="1" dirty="0">
                <a:solidFill>
                  <a:srgbClr val="0000FF"/>
                </a:solidFill>
                <a:latin typeface="+mn-lt"/>
                <a:ea typeface="仿宋" panose="02010609060101010101" pitchFamily="49" charset="-122"/>
              </a:rPr>
              <a:t>f</a:t>
            </a:r>
            <a:r>
              <a:rPr kumimoji="0" lang="en-US" altLang="zh-CN" sz="2400" baseline="-25000" dirty="0">
                <a:solidFill>
                  <a:srgbClr val="0000FF"/>
                </a:solidFill>
                <a:latin typeface="+mn-lt"/>
                <a:ea typeface="仿宋" panose="02010609060101010101" pitchFamily="49" charset="-122"/>
              </a:rPr>
              <a:t>in</a:t>
            </a:r>
            <a:endParaRPr kumimoji="0" lang="zh-CN" altLang="en-US" sz="2400" dirty="0">
              <a:solidFill>
                <a:srgbClr val="0000FF"/>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且满足：</a:t>
            </a:r>
            <a:r>
              <a:rPr kumimoji="0" lang="en-US" altLang="zh-CN" sz="2400" i="1" dirty="0">
                <a:solidFill>
                  <a:srgbClr val="0000FF"/>
                </a:solidFill>
                <a:latin typeface="+mn-lt"/>
                <a:ea typeface="仿宋" panose="02010609060101010101" pitchFamily="49" charset="-122"/>
              </a:rPr>
              <a:t> f</a:t>
            </a:r>
            <a:r>
              <a:rPr kumimoji="0" lang="en-US" altLang="zh-CN" sz="2400" baseline="-25000" dirty="0">
                <a:solidFill>
                  <a:srgbClr val="0000FF"/>
                </a:solidFill>
                <a:latin typeface="+mn-lt"/>
                <a:ea typeface="仿宋" panose="02010609060101010101" pitchFamily="49" charset="-122"/>
              </a:rPr>
              <a:t>1</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f</a:t>
            </a:r>
            <a:r>
              <a:rPr kumimoji="0" lang="en-US" altLang="zh-CN" sz="2400" baseline="-25000" dirty="0">
                <a:solidFill>
                  <a:srgbClr val="0000FF"/>
                </a:solidFill>
                <a:latin typeface="+mn-lt"/>
                <a:ea typeface="仿宋" panose="02010609060101010101" pitchFamily="49" charset="-122"/>
              </a:rPr>
              <a:t>in</a:t>
            </a:r>
            <a:r>
              <a:rPr kumimoji="0" lang="en-US" altLang="zh-CN" sz="2400" dirty="0">
                <a:solidFill>
                  <a:srgbClr val="0000FF"/>
                </a:solidFill>
                <a:latin typeface="+mn-lt"/>
                <a:ea typeface="仿宋" panose="02010609060101010101" pitchFamily="49" charset="-122"/>
              </a:rPr>
              <a:t> =</a:t>
            </a:r>
            <a:r>
              <a:rPr kumimoji="0" lang="en-US" altLang="zh-CN" sz="2400" i="1" dirty="0">
                <a:solidFill>
                  <a:srgbClr val="0000FF"/>
                </a:solidFill>
                <a:latin typeface="+mn-lt"/>
                <a:ea typeface="仿宋" panose="02010609060101010101" pitchFamily="49" charset="-122"/>
              </a:rPr>
              <a:t> f</a:t>
            </a:r>
            <a:r>
              <a:rPr kumimoji="0" lang="en-US" altLang="zh-CN" sz="2400" baseline="-25000" dirty="0">
                <a:solidFill>
                  <a:srgbClr val="0000FF"/>
                </a:solidFill>
                <a:latin typeface="+mn-lt"/>
                <a:ea typeface="仿宋" panose="02010609060101010101" pitchFamily="49" charset="-122"/>
              </a:rPr>
              <a:t>in</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f</a:t>
            </a:r>
            <a:r>
              <a:rPr kumimoji="0" lang="en-US" altLang="zh-CN" sz="2400" baseline="-25000" dirty="0">
                <a:solidFill>
                  <a:srgbClr val="0000FF"/>
                </a:solidFill>
                <a:latin typeface="+mn-lt"/>
                <a:ea typeface="仿宋" panose="02010609060101010101" pitchFamily="49" charset="-122"/>
              </a:rPr>
              <a:t>2</a:t>
            </a:r>
            <a:r>
              <a:rPr kumimoji="0" lang="en-US" altLang="zh-CN" sz="2400" dirty="0">
                <a:solidFill>
                  <a:srgbClr val="0000FF"/>
                </a:solidFill>
                <a:latin typeface="+mn-lt"/>
                <a:ea typeface="仿宋" panose="02010609060101010101" pitchFamily="49" charset="-122"/>
              </a:rPr>
              <a:t> =</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f</a:t>
            </a:r>
            <a:r>
              <a:rPr kumimoji="0" lang="en-US" altLang="zh-CN" sz="2400" baseline="-25000" dirty="0">
                <a:solidFill>
                  <a:srgbClr val="0000FF"/>
                </a:solidFill>
                <a:latin typeface="+mn-lt"/>
                <a:ea typeface="仿宋" panose="02010609060101010101" pitchFamily="49" charset="-122"/>
              </a:rPr>
              <a:t>c</a:t>
            </a:r>
            <a:endParaRPr kumimoji="0" lang="zh-CN" altLang="en-US" sz="2400" dirty="0">
              <a:solidFill>
                <a:srgbClr val="0000FF"/>
              </a:solidFill>
              <a:latin typeface="+mn-lt"/>
              <a:ea typeface="仿宋" panose="02010609060101010101" pitchFamily="49" charset="-122"/>
            </a:endParaRPr>
          </a:p>
        </p:txBody>
      </p:sp>
      <p:pic>
        <p:nvPicPr>
          <p:cNvPr id="128006" name="图片 8" descr="Image1.jpg">
            <a:extLst>
              <a:ext uri="{FF2B5EF4-FFF2-40B4-BE49-F238E27FC236}">
                <a16:creationId xmlns:a16="http://schemas.microsoft.com/office/drawing/2014/main" id="{6E4EAA16-BD4F-4A22-A09A-FB76A2F738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208088"/>
            <a:ext cx="51435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8" name="Text Box 5">
            <a:extLst>
              <a:ext uri="{FF2B5EF4-FFF2-40B4-BE49-F238E27FC236}">
                <a16:creationId xmlns:a16="http://schemas.microsoft.com/office/drawing/2014/main" id="{204BB550-4940-4C76-ABA2-859A0F8146D7}"/>
              </a:ext>
            </a:extLst>
          </p:cNvPr>
          <p:cNvSpPr txBox="1">
            <a:spLocks noChangeArrowheads="1"/>
          </p:cNvSpPr>
          <p:nvPr/>
        </p:nvSpPr>
        <p:spPr bwMode="auto">
          <a:xfrm>
            <a:off x="1979712" y="6146879"/>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dirty="0">
                <a:solidFill>
                  <a:srgbClr val="660066"/>
                </a:solidFill>
                <a:latin typeface="+mn-lt"/>
                <a:ea typeface="仿宋" panose="02010609060101010101" pitchFamily="49" charset="-122"/>
              </a:rPr>
              <a:t>谐振曲线如右图：</a:t>
            </a:r>
            <a:endParaRPr kumimoji="0" lang="zh-CN" altLang="en-US" sz="2400" b="0" dirty="0">
              <a:solidFill>
                <a:srgbClr val="660066"/>
              </a:solidFill>
              <a:latin typeface="+mn-lt"/>
              <a:ea typeface="仿宋" panose="02010609060101010101" pitchFamily="49" charset="-122"/>
            </a:endParaRPr>
          </a:p>
        </p:txBody>
      </p:sp>
      <p:sp>
        <p:nvSpPr>
          <p:cNvPr id="128009" name="Text Box 7">
            <a:extLst>
              <a:ext uri="{FF2B5EF4-FFF2-40B4-BE49-F238E27FC236}">
                <a16:creationId xmlns:a16="http://schemas.microsoft.com/office/drawing/2014/main" id="{FC88335B-7742-4025-AD89-D7DA593A3037}"/>
              </a:ext>
            </a:extLst>
          </p:cNvPr>
          <p:cNvSpPr txBox="1">
            <a:spLocks noChangeArrowheads="1"/>
          </p:cNvSpPr>
          <p:nvPr/>
        </p:nvSpPr>
        <p:spPr bwMode="auto">
          <a:xfrm>
            <a:off x="6643688" y="3244850"/>
            <a:ext cx="1684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FF0000"/>
                </a:solidFill>
                <a:latin typeface="+mn-lt"/>
                <a:ea typeface="仿宋" panose="02010609060101010101" pitchFamily="49" charset="-122"/>
              </a:rPr>
              <a:t>旧版教材</a:t>
            </a:r>
          </a:p>
        </p:txBody>
      </p:sp>
      <p:pic>
        <p:nvPicPr>
          <p:cNvPr id="3" name="图片 2">
            <a:extLst>
              <a:ext uri="{FF2B5EF4-FFF2-40B4-BE49-F238E27FC236}">
                <a16:creationId xmlns:a16="http://schemas.microsoft.com/office/drawing/2014/main" id="{B6C27168-63BE-41DF-9533-92D778902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73" y="2769434"/>
            <a:ext cx="4131888" cy="2578100"/>
          </a:xfrm>
          <a:prstGeom prst="rect">
            <a:avLst/>
          </a:prstGeom>
        </p:spPr>
      </p:pic>
      <p:sp>
        <p:nvSpPr>
          <p:cNvPr id="128012" name="Text Box 7">
            <a:extLst>
              <a:ext uri="{FF2B5EF4-FFF2-40B4-BE49-F238E27FC236}">
                <a16:creationId xmlns:a16="http://schemas.microsoft.com/office/drawing/2014/main" id="{6B221E9E-F17B-4E20-AF28-3868715E7C85}"/>
              </a:ext>
            </a:extLst>
          </p:cNvPr>
          <p:cNvSpPr txBox="1">
            <a:spLocks noChangeArrowheads="1"/>
          </p:cNvSpPr>
          <p:nvPr/>
        </p:nvSpPr>
        <p:spPr bwMode="auto">
          <a:xfrm>
            <a:off x="1000124" y="4587121"/>
            <a:ext cx="20597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00CC00"/>
                </a:solidFill>
                <a:latin typeface="+mn-lt"/>
                <a:ea typeface="仿宋" panose="02010609060101010101" pitchFamily="49" charset="-122"/>
              </a:rPr>
              <a:t>P211 </a:t>
            </a:r>
            <a:r>
              <a:rPr lang="en-US" altLang="zh-CN" sz="2000" dirty="0">
                <a:solidFill>
                  <a:srgbClr val="FF0000"/>
                </a:solidFill>
                <a:latin typeface="+mn-lt"/>
                <a:ea typeface="仿宋" panose="02010609060101010101" pitchFamily="49" charset="-122"/>
              </a:rPr>
              <a:t>P216</a:t>
            </a:r>
            <a:endParaRPr lang="zh-CN" altLang="en-US" sz="2000" dirty="0">
              <a:solidFill>
                <a:srgbClr val="FF0000"/>
              </a:solidFill>
              <a:latin typeface="+mn-lt"/>
              <a:ea typeface="仿宋" panose="02010609060101010101" pitchFamily="49" charset="-122"/>
            </a:endParaRPr>
          </a:p>
        </p:txBody>
      </p:sp>
      <p:pic>
        <p:nvPicPr>
          <p:cNvPr id="5" name="图片 4">
            <a:extLst>
              <a:ext uri="{FF2B5EF4-FFF2-40B4-BE49-F238E27FC236}">
                <a16:creationId xmlns:a16="http://schemas.microsoft.com/office/drawing/2014/main" id="{485C66B0-F3F5-4AE0-9150-EB1BDF28A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436" y="3803914"/>
            <a:ext cx="2743439" cy="2853596"/>
          </a:xfrm>
          <a:prstGeom prst="rect">
            <a:avLst/>
          </a:prstGeom>
        </p:spPr>
      </p:pic>
      <p:sp>
        <p:nvSpPr>
          <p:cNvPr id="128010" name="Text Box 7">
            <a:extLst>
              <a:ext uri="{FF2B5EF4-FFF2-40B4-BE49-F238E27FC236}">
                <a16:creationId xmlns:a16="http://schemas.microsoft.com/office/drawing/2014/main" id="{CA350495-0986-41B0-8E6B-6B22399174A6}"/>
              </a:ext>
            </a:extLst>
          </p:cNvPr>
          <p:cNvSpPr txBox="1">
            <a:spLocks noChangeArrowheads="1"/>
          </p:cNvSpPr>
          <p:nvPr/>
        </p:nvSpPr>
        <p:spPr bwMode="auto">
          <a:xfrm>
            <a:off x="7092280" y="5847772"/>
            <a:ext cx="1584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00CC00"/>
                </a:solidFill>
                <a:latin typeface="+mn-lt"/>
                <a:ea typeface="仿宋" panose="02010609060101010101" pitchFamily="49" charset="-122"/>
              </a:rPr>
              <a:t>P211   </a:t>
            </a:r>
            <a:r>
              <a:rPr lang="en-US" altLang="zh-CN" sz="2000" dirty="0">
                <a:solidFill>
                  <a:srgbClr val="FF0000"/>
                </a:solidFill>
                <a:latin typeface="+mn-lt"/>
                <a:ea typeface="仿宋" panose="02010609060101010101" pitchFamily="49" charset="-122"/>
              </a:rPr>
              <a:t>P216</a:t>
            </a:r>
            <a:endParaRPr lang="zh-CN" altLang="en-US" sz="2000" dirty="0">
              <a:solidFill>
                <a:srgbClr val="FF0000"/>
              </a:solidFill>
              <a:latin typeface="+mn-lt"/>
              <a:ea typeface="仿宋" panose="02010609060101010101" pitchFamily="49"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F4DC1DC8-C4A1-47F6-BEAB-8AC46C972393}"/>
              </a:ext>
            </a:extLst>
          </p:cNvPr>
          <p:cNvSpPr>
            <a:spLocks noGrp="1" noChangeArrowheads="1"/>
          </p:cNvSpPr>
          <p:nvPr>
            <p:ph type="title" idx="4294967295"/>
          </p:nvPr>
        </p:nvSpPr>
        <p:spPr>
          <a:xfrm>
            <a:off x="228601" y="228600"/>
            <a:ext cx="4919662" cy="381000"/>
          </a:xfrm>
        </p:spPr>
        <p:txBody>
          <a:bodyPr/>
          <a:lstStyle/>
          <a:p>
            <a:pPr algn="l" eaLnBrk="1" hangingPunct="1"/>
            <a:r>
              <a:rPr lang="en-US" altLang="zh-CN" sz="2800" b="1" dirty="0">
                <a:solidFill>
                  <a:srgbClr val="0000FF"/>
                </a:solidFill>
                <a:latin typeface="+mn-lt"/>
                <a:ea typeface="仿宋" panose="02010609060101010101" pitchFamily="49" charset="-122"/>
              </a:rPr>
              <a:t>5.5.2  </a:t>
            </a:r>
            <a:r>
              <a:rPr lang="zh-CN" altLang="en-US" sz="2800" b="1" dirty="0">
                <a:solidFill>
                  <a:srgbClr val="0000FF"/>
                </a:solidFill>
                <a:latin typeface="+mn-lt"/>
                <a:ea typeface="仿宋" panose="02010609060101010101" pitchFamily="49" charset="-122"/>
              </a:rPr>
              <a:t>斜率鉴频电路 </a:t>
            </a:r>
          </a:p>
        </p:txBody>
      </p:sp>
      <p:sp>
        <p:nvSpPr>
          <p:cNvPr id="129027" name="Text Box 19">
            <a:extLst>
              <a:ext uri="{FF2B5EF4-FFF2-40B4-BE49-F238E27FC236}">
                <a16:creationId xmlns:a16="http://schemas.microsoft.com/office/drawing/2014/main" id="{5963FFE7-3A33-4E3B-B40B-87EBE03BE31F}"/>
              </a:ext>
            </a:extLst>
          </p:cNvPr>
          <p:cNvSpPr txBox="1">
            <a:spLocks noChangeArrowheads="1"/>
          </p:cNvSpPr>
          <p:nvPr/>
        </p:nvSpPr>
        <p:spPr bwMode="auto">
          <a:xfrm>
            <a:off x="53703" y="4910608"/>
            <a:ext cx="6236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FF"/>
                </a:solidFill>
                <a:latin typeface="+mn-lt"/>
                <a:ea typeface="仿宋" panose="02010609060101010101" pitchFamily="49" charset="-122"/>
              </a:rPr>
              <a:t>③ </a:t>
            </a:r>
            <a:r>
              <a:rPr lang="en-US" altLang="zh-CN" sz="2400" i="1" dirty="0">
                <a:solidFill>
                  <a:srgbClr val="0000FF"/>
                </a:solidFill>
                <a:latin typeface="+mn-lt"/>
                <a:ea typeface="仿宋" panose="02010609060101010101" pitchFamily="49" charset="-122"/>
              </a:rPr>
              <a:t>f</a:t>
            </a:r>
            <a:r>
              <a:rPr lang="en-US" altLang="zh-CN" sz="2400" baseline="-25000" dirty="0">
                <a:solidFill>
                  <a:srgbClr val="0000FF"/>
                </a:solidFill>
                <a:latin typeface="+mn-lt"/>
                <a:ea typeface="仿宋" panose="02010609060101010101" pitchFamily="49" charset="-122"/>
                <a:sym typeface="Symbol" panose="05050102010706020507" pitchFamily="18" charset="2"/>
              </a:rPr>
              <a:t>in</a:t>
            </a:r>
            <a:r>
              <a:rPr lang="en-US" altLang="zh-CN" sz="2400" dirty="0">
                <a:solidFill>
                  <a:srgbClr val="0000FF"/>
                </a:solidFill>
                <a:latin typeface="+mn-lt"/>
                <a:ea typeface="仿宋" panose="02010609060101010101" pitchFamily="49" charset="-122"/>
                <a:sym typeface="Symbol" panose="05050102010706020507" pitchFamily="18" charset="2"/>
              </a:rPr>
              <a:t>   = </a:t>
            </a:r>
            <a:r>
              <a:rPr lang="en-US" altLang="zh-CN" sz="2400" i="1" dirty="0">
                <a:solidFill>
                  <a:srgbClr val="0000FF"/>
                </a:solidFill>
                <a:latin typeface="+mn-lt"/>
                <a:ea typeface="仿宋" panose="02010609060101010101" pitchFamily="49" charset="-122"/>
              </a:rPr>
              <a:t>f</a:t>
            </a:r>
            <a:r>
              <a:rPr lang="en-US" altLang="zh-CN" sz="2400" baseline="-25000" dirty="0">
                <a:solidFill>
                  <a:srgbClr val="0000FF"/>
                </a:solidFill>
                <a:latin typeface="+mn-lt"/>
                <a:ea typeface="仿宋" panose="02010609060101010101" pitchFamily="49" charset="-122"/>
                <a:sym typeface="Symbol" panose="05050102010706020507" pitchFamily="18" charset="2"/>
              </a:rPr>
              <a:t>imin  </a:t>
            </a:r>
            <a:r>
              <a:rPr lang="en-US" altLang="zh-CN" sz="240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o</a:t>
            </a:r>
            <a:r>
              <a:rPr lang="zh-CN" altLang="en-US" sz="2400" dirty="0">
                <a:solidFill>
                  <a:srgbClr val="0000FF"/>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o1</a:t>
            </a:r>
            <a:r>
              <a:rPr lang="zh-CN" altLang="en-US" sz="2400" dirty="0">
                <a:solidFill>
                  <a:srgbClr val="0000FF"/>
                </a:solidFill>
                <a:latin typeface="+mn-lt"/>
                <a:ea typeface="仿宋" panose="02010609060101010101" pitchFamily="49" charset="-122"/>
              </a:rPr>
              <a:t> </a:t>
            </a:r>
            <a:r>
              <a:rPr lang="zh-CN" altLang="en-US"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o2 </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 0  (</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o1 </a:t>
            </a:r>
            <a:r>
              <a:rPr lang="en-US" altLang="zh-CN" sz="2400" dirty="0">
                <a:solidFill>
                  <a:srgbClr val="0000FF"/>
                </a:solidFill>
                <a:latin typeface="+mn-lt"/>
                <a:ea typeface="仿宋" panose="02010609060101010101" pitchFamily="49" charset="-122"/>
                <a:sym typeface="Symbol" panose="05050102010706020507" pitchFamily="18" charset="2"/>
              </a:rPr>
              <a:t>&lt;</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o2</a:t>
            </a:r>
            <a:r>
              <a:rPr lang="en-US" altLang="zh-CN" sz="2400" dirty="0">
                <a:solidFill>
                  <a:srgbClr val="0000FF"/>
                </a:solidFill>
                <a:latin typeface="+mn-lt"/>
                <a:ea typeface="仿宋" panose="02010609060101010101" pitchFamily="49" charset="-122"/>
              </a:rPr>
              <a:t> )</a:t>
            </a:r>
            <a:endParaRPr lang="zh-CN" altLang="en-US" sz="2400" dirty="0">
              <a:solidFill>
                <a:srgbClr val="0000FF"/>
              </a:solidFill>
              <a:latin typeface="+mn-lt"/>
              <a:ea typeface="仿宋" panose="02010609060101010101" pitchFamily="49" charset="-122"/>
            </a:endParaRPr>
          </a:p>
        </p:txBody>
      </p:sp>
      <p:sp>
        <p:nvSpPr>
          <p:cNvPr id="129028" name="Text Box 20">
            <a:extLst>
              <a:ext uri="{FF2B5EF4-FFF2-40B4-BE49-F238E27FC236}">
                <a16:creationId xmlns:a16="http://schemas.microsoft.com/office/drawing/2014/main" id="{1C85D90D-7BC0-4BF3-8FF9-02DFBA2E44D2}"/>
              </a:ext>
            </a:extLst>
          </p:cNvPr>
          <p:cNvSpPr txBox="1">
            <a:spLocks noChangeArrowheads="1"/>
          </p:cNvSpPr>
          <p:nvPr/>
        </p:nvSpPr>
        <p:spPr bwMode="auto">
          <a:xfrm>
            <a:off x="23813" y="5429250"/>
            <a:ext cx="88582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平衡式鉴频器优点：线性范围宽，非线性失真小。</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平衡式鉴频器缺点：上下电路必须严格对称，这给电路调整带来一定的困难。</a:t>
            </a:r>
          </a:p>
        </p:txBody>
      </p:sp>
      <p:sp>
        <p:nvSpPr>
          <p:cNvPr id="129029" name="Rectangle 21">
            <a:extLst>
              <a:ext uri="{FF2B5EF4-FFF2-40B4-BE49-F238E27FC236}">
                <a16:creationId xmlns:a16="http://schemas.microsoft.com/office/drawing/2014/main" id="{519E6AFE-E313-4B1F-A422-980EEDE164D7}"/>
              </a:ext>
            </a:extLst>
          </p:cNvPr>
          <p:cNvSpPr>
            <a:spLocks noChangeArrowheads="1"/>
          </p:cNvSpPr>
          <p:nvPr/>
        </p:nvSpPr>
        <p:spPr bwMode="auto">
          <a:xfrm>
            <a:off x="0" y="595312"/>
            <a:ext cx="5364088"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800" dirty="0">
                <a:solidFill>
                  <a:srgbClr val="660066"/>
                </a:solidFill>
                <a:latin typeface="+mn-lt"/>
                <a:ea typeface="仿宋" panose="02010609060101010101" pitchFamily="49" charset="-122"/>
              </a:rPr>
              <a:t>工作原理：</a:t>
            </a:r>
          </a:p>
          <a:p>
            <a:pPr>
              <a:buFontTx/>
              <a:buNone/>
            </a:pPr>
            <a:r>
              <a:rPr lang="zh-CN" altLang="en-US" sz="2000" dirty="0">
                <a:solidFill>
                  <a:srgbClr val="660066"/>
                </a:solidFill>
                <a:latin typeface="+mn-lt"/>
                <a:ea typeface="仿宋" panose="02010609060101010101" pitchFamily="49" charset="-122"/>
              </a:rPr>
              <a:t>    要求两个谐振回路必须严格对称，</a:t>
            </a:r>
            <a:endParaRPr lang="en-US" altLang="zh-CN" sz="2000" dirty="0">
              <a:solidFill>
                <a:srgbClr val="660066"/>
              </a:solidFill>
              <a:latin typeface="+mn-lt"/>
              <a:ea typeface="仿宋" panose="02010609060101010101" pitchFamily="49" charset="-122"/>
            </a:endParaRPr>
          </a:p>
          <a:p>
            <a:pPr>
              <a:buFontTx/>
              <a:buNone/>
            </a:pPr>
            <a:r>
              <a:rPr lang="zh-CN" altLang="en-US" sz="2000" dirty="0">
                <a:solidFill>
                  <a:srgbClr val="660066"/>
                </a:solidFill>
                <a:latin typeface="+mn-lt"/>
                <a:ea typeface="仿宋" panose="02010609060101010101" pitchFamily="49" charset="-122"/>
              </a:rPr>
              <a:t>以</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in</a:t>
            </a:r>
            <a:r>
              <a:rPr lang="zh-CN" altLang="en-US" sz="2000" dirty="0">
                <a:solidFill>
                  <a:srgbClr val="660066"/>
                </a:solidFill>
                <a:latin typeface="+mn-lt"/>
                <a:ea typeface="仿宋" panose="02010609060101010101" pitchFamily="49" charset="-122"/>
              </a:rPr>
              <a:t>为中心调两个回路的</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1</a:t>
            </a:r>
            <a:r>
              <a:rPr lang="zh-CN" altLang="en-US" sz="2000" dirty="0">
                <a:solidFill>
                  <a:srgbClr val="660066"/>
                </a:solidFill>
                <a:latin typeface="+mn-lt"/>
                <a:ea typeface="仿宋" panose="02010609060101010101" pitchFamily="49" charset="-122"/>
              </a:rPr>
              <a:t> 和</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2</a:t>
            </a:r>
            <a:r>
              <a:rPr lang="zh-CN" altLang="en-US" sz="2000" dirty="0">
                <a:solidFill>
                  <a:srgbClr val="660066"/>
                </a:solidFill>
                <a:latin typeface="+mn-lt"/>
                <a:ea typeface="仿宋" panose="02010609060101010101" pitchFamily="49" charset="-122"/>
              </a:rPr>
              <a:t> ，如右图。</a:t>
            </a:r>
          </a:p>
        </p:txBody>
      </p:sp>
      <p:pic>
        <p:nvPicPr>
          <p:cNvPr id="129030" name="图片 2">
            <a:extLst>
              <a:ext uri="{FF2B5EF4-FFF2-40B4-BE49-F238E27FC236}">
                <a16:creationId xmlns:a16="http://schemas.microsoft.com/office/drawing/2014/main" id="{26DBD3B4-478E-459E-95C0-54FEBF5F9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470150"/>
            <a:ext cx="2611437"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1" name="Rectangle 21">
            <a:extLst>
              <a:ext uri="{FF2B5EF4-FFF2-40B4-BE49-F238E27FC236}">
                <a16:creationId xmlns:a16="http://schemas.microsoft.com/office/drawing/2014/main" id="{B0FFD4AF-C0AC-46C5-B303-BA16B603695C}"/>
              </a:ext>
            </a:extLst>
          </p:cNvPr>
          <p:cNvSpPr>
            <a:spLocks noChangeArrowheads="1"/>
          </p:cNvSpPr>
          <p:nvPr/>
        </p:nvSpPr>
        <p:spPr bwMode="auto">
          <a:xfrm>
            <a:off x="14288" y="1749425"/>
            <a:ext cx="6645944"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FF"/>
                </a:solidFill>
                <a:latin typeface="+mn-lt"/>
                <a:ea typeface="仿宋" panose="02010609060101010101" pitchFamily="49" charset="-122"/>
              </a:rPr>
              <a:t>① 当</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)=0</a:t>
            </a:r>
            <a:r>
              <a:rPr lang="zh-CN" altLang="en-US" sz="2400" dirty="0">
                <a:solidFill>
                  <a:srgbClr val="0000FF"/>
                </a:solidFill>
                <a:latin typeface="+mn-lt"/>
                <a:ea typeface="仿宋" panose="02010609060101010101" pitchFamily="49" charset="-122"/>
              </a:rPr>
              <a:t>时：</a:t>
            </a:r>
            <a:r>
              <a:rPr lang="zh-CN" altLang="en-US"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f</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=0</a:t>
            </a:r>
          </a:p>
          <a:p>
            <a:pPr>
              <a:buFontTx/>
              <a:buNone/>
            </a:pPr>
            <a:r>
              <a:rPr lang="zh-CN" altLang="en-US" sz="2400" dirty="0">
                <a:solidFill>
                  <a:srgbClr val="660066"/>
                </a:solidFill>
                <a:latin typeface="+mn-lt"/>
                <a:ea typeface="仿宋" panose="02010609060101010101" pitchFamily="49" charset="-122"/>
              </a:rPr>
              <a:t>      这时次级回路输出的两个电压</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o1</a:t>
            </a:r>
            <a:r>
              <a:rPr lang="zh-CN" altLang="en-US"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o2</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a:t>
            </a:r>
            <a:endParaRPr lang="en-US" altLang="zh-CN" sz="2400" dirty="0">
              <a:solidFill>
                <a:srgbClr val="660066"/>
              </a:solidFill>
              <a:latin typeface="+mn-lt"/>
              <a:ea typeface="仿宋" panose="02010609060101010101" pitchFamily="49" charset="-122"/>
            </a:endParaRPr>
          </a:p>
          <a:p>
            <a:pPr>
              <a:buFontTx/>
              <a:buNone/>
            </a:pP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由于两个检波器完全对称，</a:t>
            </a:r>
            <a:endParaRPr lang="en-US" altLang="zh-CN" sz="2400" dirty="0">
              <a:solidFill>
                <a:srgbClr val="660066"/>
              </a:solidFill>
              <a:latin typeface="+mn-lt"/>
              <a:ea typeface="仿宋" panose="02010609060101010101" pitchFamily="49" charset="-122"/>
            </a:endParaRPr>
          </a:p>
          <a:p>
            <a:pPr>
              <a:buFontTx/>
              <a:buNone/>
            </a:pP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即： </a:t>
            </a:r>
            <a:r>
              <a:rPr lang="en-US" altLang="zh-CN" sz="2400" i="1" dirty="0">
                <a:solidFill>
                  <a:srgbClr val="660066"/>
                </a:solidFill>
                <a:latin typeface="+mn-lt"/>
                <a:ea typeface="仿宋" panose="02010609060101010101" pitchFamily="49" charset="-122"/>
              </a:rPr>
              <a:t>D</a:t>
            </a:r>
            <a:r>
              <a:rPr lang="en-US" altLang="zh-CN" sz="2400" baseline="-25000" dirty="0">
                <a:solidFill>
                  <a:srgbClr val="660066"/>
                </a:solidFill>
                <a:latin typeface="+mn-lt"/>
                <a:ea typeface="仿宋" panose="02010609060101010101" pitchFamily="49" charset="-122"/>
                <a:sym typeface="Symbol" panose="05050102010706020507" pitchFamily="18" charset="2"/>
              </a:rPr>
              <a:t>1</a:t>
            </a:r>
            <a:r>
              <a:rPr lang="zh-CN" altLang="en-US"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D</a:t>
            </a:r>
            <a:r>
              <a:rPr lang="en-US" altLang="zh-CN" sz="2400" baseline="-25000" dirty="0">
                <a:solidFill>
                  <a:srgbClr val="660066"/>
                </a:solidFill>
                <a:latin typeface="+mn-lt"/>
                <a:ea typeface="仿宋" panose="02010609060101010101" pitchFamily="49" charset="-122"/>
                <a:sym typeface="Symbol" panose="05050102010706020507" pitchFamily="18" charset="2"/>
              </a:rPr>
              <a:t>2</a:t>
            </a:r>
            <a:r>
              <a:rPr lang="en-US" altLang="zh-CN" sz="2400" dirty="0">
                <a:solidFill>
                  <a:srgbClr val="660066"/>
                </a:solidFill>
                <a:latin typeface="+mn-lt"/>
                <a:ea typeface="仿宋" panose="02010609060101010101" pitchFamily="49" charset="-122"/>
              </a:rPr>
              <a:t> , </a:t>
            </a:r>
            <a:r>
              <a:rPr lang="en-US" altLang="zh-CN" sz="2400" i="1" dirty="0">
                <a:solidFill>
                  <a:srgbClr val="660066"/>
                </a:solidFill>
                <a:latin typeface="+mn-lt"/>
                <a:ea typeface="仿宋" panose="02010609060101010101" pitchFamily="49" charset="-122"/>
              </a:rPr>
              <a:t>C</a:t>
            </a:r>
            <a:r>
              <a:rPr lang="en-US" altLang="zh-CN" sz="2400" baseline="-25000" dirty="0">
                <a:solidFill>
                  <a:srgbClr val="660066"/>
                </a:solidFill>
                <a:latin typeface="+mn-lt"/>
                <a:ea typeface="仿宋" panose="02010609060101010101" pitchFamily="49" charset="-122"/>
                <a:sym typeface="Symbol" panose="05050102010706020507" pitchFamily="18" charset="2"/>
              </a:rPr>
              <a:t>1</a:t>
            </a:r>
            <a:r>
              <a:rPr lang="zh-CN" altLang="en-US"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C</a:t>
            </a:r>
            <a:r>
              <a:rPr lang="en-US" altLang="zh-CN" sz="2400" baseline="-25000" dirty="0">
                <a:solidFill>
                  <a:srgbClr val="660066"/>
                </a:solidFill>
                <a:latin typeface="+mn-lt"/>
                <a:ea typeface="仿宋" panose="02010609060101010101" pitchFamily="49" charset="-122"/>
                <a:sym typeface="Symbol" panose="05050102010706020507" pitchFamily="18" charset="2"/>
              </a:rPr>
              <a:t>2</a:t>
            </a:r>
            <a:r>
              <a:rPr lang="en-US" altLang="zh-CN" sz="2400" dirty="0">
                <a:solidFill>
                  <a:srgbClr val="660066"/>
                </a:solidFill>
                <a:latin typeface="+mn-lt"/>
                <a:ea typeface="仿宋" panose="02010609060101010101" pitchFamily="49" charset="-122"/>
              </a:rPr>
              <a:t>  , </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sym typeface="Symbol" panose="05050102010706020507" pitchFamily="18" charset="2"/>
              </a:rPr>
              <a:t>1</a:t>
            </a:r>
            <a:r>
              <a:rPr lang="zh-CN" altLang="en-US"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sym typeface="Symbol" panose="05050102010706020507" pitchFamily="18" charset="2"/>
              </a:rPr>
              <a:t>2</a:t>
            </a:r>
            <a:r>
              <a:rPr lang="en-US" altLang="zh-CN" sz="2400" dirty="0">
                <a:solidFill>
                  <a:srgbClr val="660066"/>
                </a:solidFill>
                <a:latin typeface="+mn-lt"/>
                <a:ea typeface="仿宋" panose="02010609060101010101" pitchFamily="49" charset="-122"/>
              </a:rPr>
              <a:t> </a:t>
            </a:r>
            <a:endParaRPr lang="zh-CN" altLang="en-US" sz="2400" dirty="0">
              <a:solidFill>
                <a:srgbClr val="660066"/>
              </a:solidFill>
              <a:latin typeface="+mn-lt"/>
              <a:ea typeface="仿宋" panose="02010609060101010101" pitchFamily="49" charset="-122"/>
            </a:endParaRPr>
          </a:p>
          <a:p>
            <a:pPr>
              <a:buFontTx/>
              <a:buNone/>
            </a:pPr>
            <a:r>
              <a:rPr lang="zh-CN" altLang="en-US" sz="2400" dirty="0">
                <a:solidFill>
                  <a:srgbClr val="660066"/>
                </a:solidFill>
                <a:latin typeface="+mn-lt"/>
                <a:ea typeface="仿宋" panose="02010609060101010101" pitchFamily="49" charset="-122"/>
              </a:rPr>
              <a:t>  则</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o1 </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o2</a:t>
            </a:r>
            <a:r>
              <a:rPr lang="zh-CN" altLang="en-US" sz="2400" dirty="0">
                <a:solidFill>
                  <a:srgbClr val="660066"/>
                </a:solidFill>
                <a:latin typeface="+mn-lt"/>
                <a:ea typeface="仿宋" panose="02010609060101010101" pitchFamily="49" charset="-122"/>
              </a:rPr>
              <a:t> ，所以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a:t>
            </a:r>
            <a:r>
              <a:rPr lang="zh-CN" altLang="en-US"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o2</a:t>
            </a:r>
            <a:r>
              <a:rPr lang="zh-CN" altLang="en-US"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o2  </a:t>
            </a:r>
            <a:r>
              <a:rPr lang="en-US" altLang="zh-CN" sz="2400" dirty="0">
                <a:solidFill>
                  <a:srgbClr val="660066"/>
                </a:solidFill>
                <a:latin typeface="+mn-lt"/>
                <a:ea typeface="仿宋" panose="02010609060101010101" pitchFamily="49" charset="-122"/>
              </a:rPr>
              <a:t>=0</a:t>
            </a:r>
            <a:endParaRPr lang="zh-CN" altLang="en-US" sz="2400" dirty="0">
              <a:solidFill>
                <a:srgbClr val="660066"/>
              </a:solidFill>
              <a:latin typeface="+mn-lt"/>
              <a:ea typeface="仿宋" panose="02010609060101010101" pitchFamily="49" charset="-122"/>
            </a:endParaRPr>
          </a:p>
          <a:p>
            <a:pPr>
              <a:buFontTx/>
              <a:buNone/>
            </a:pPr>
            <a:r>
              <a:rPr lang="zh-CN" altLang="en-US" sz="2400" dirty="0">
                <a:solidFill>
                  <a:srgbClr val="0000FF"/>
                </a:solidFill>
                <a:latin typeface="+mn-lt"/>
                <a:ea typeface="仿宋" panose="02010609060101010101" pitchFamily="49" charset="-122"/>
              </a:rPr>
              <a:t>②当</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 0</a:t>
            </a:r>
            <a:r>
              <a:rPr lang="zh-CN" altLang="en-US" sz="2400" dirty="0">
                <a:solidFill>
                  <a:srgbClr val="0000FF"/>
                </a:solidFill>
                <a:latin typeface="+mn-lt"/>
                <a:ea typeface="仿宋" panose="02010609060101010101" pitchFamily="49" charset="-122"/>
              </a:rPr>
              <a:t> 时</a:t>
            </a:r>
            <a:r>
              <a:rPr lang="zh-CN" altLang="en-US" sz="2400" dirty="0">
                <a:solidFill>
                  <a:srgbClr val="660066"/>
                </a:solidFill>
                <a:latin typeface="+mn-lt"/>
                <a:ea typeface="仿宋" panose="02010609060101010101" pitchFamily="49" charset="-122"/>
              </a:rPr>
              <a:t>，例如</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 时： </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in</a:t>
            </a:r>
            <a:r>
              <a:rPr lang="en-US" altLang="zh-CN" sz="2400" dirty="0">
                <a:solidFill>
                  <a:srgbClr val="660066"/>
                </a:solidFill>
                <a:latin typeface="+mn-lt"/>
                <a:ea typeface="仿宋" panose="02010609060101010101" pitchFamily="49" charset="-122"/>
                <a:sym typeface="Symbol" panose="05050102010706020507" pitchFamily="18" charset="2"/>
              </a:rPr>
              <a:t>   = </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imax</a:t>
            </a:r>
            <a:endParaRPr lang="zh-CN" altLang="en-US" sz="2400" dirty="0">
              <a:solidFill>
                <a:srgbClr val="660066"/>
              </a:solidFill>
              <a:latin typeface="+mn-lt"/>
              <a:ea typeface="仿宋" panose="02010609060101010101" pitchFamily="49" charset="-122"/>
            </a:endParaRPr>
          </a:p>
          <a:p>
            <a:pPr>
              <a:buFontTx/>
              <a:buNone/>
            </a:pPr>
            <a:r>
              <a:rPr lang="zh-CN" altLang="en-US" sz="2400" dirty="0">
                <a:solidFill>
                  <a:srgbClr val="660066"/>
                </a:solidFill>
                <a:latin typeface="+mn-lt"/>
                <a:ea typeface="仿宋" panose="02010609060101010101" pitchFamily="49" charset="-122"/>
              </a:rPr>
              <a:t>  这时</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o1</a:t>
            </a:r>
            <a:r>
              <a:rPr lang="en-US" altLang="zh-CN"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sym typeface="Symbol" panose="05050102010706020507" pitchFamily="18" charset="2"/>
              </a:rPr>
              <a:t>&gt;</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o2</a:t>
            </a:r>
            <a:r>
              <a:rPr lang="zh-CN" altLang="en-US" sz="2400" dirty="0">
                <a:solidFill>
                  <a:srgbClr val="660066"/>
                </a:solidFill>
                <a:latin typeface="+mn-lt"/>
                <a:ea typeface="仿宋" panose="02010609060101010101" pitchFamily="49" charset="-122"/>
              </a:rPr>
              <a:t> 所以</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a:t>
            </a:r>
            <a:r>
              <a:rPr lang="zh-CN" altLang="en-US"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o1</a:t>
            </a:r>
            <a:r>
              <a:rPr lang="zh-CN" altLang="en-US"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o2 </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 0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o1 </a:t>
            </a:r>
            <a:r>
              <a:rPr lang="en-US" altLang="zh-CN" sz="2400" dirty="0">
                <a:solidFill>
                  <a:srgbClr val="660066"/>
                </a:solidFill>
                <a:latin typeface="+mn-lt"/>
                <a:ea typeface="仿宋" panose="02010609060101010101" pitchFamily="49" charset="-122"/>
                <a:sym typeface="Symbol" panose="05050102010706020507" pitchFamily="18" charset="2"/>
              </a:rPr>
              <a:t>&gt;</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o2</a:t>
            </a:r>
            <a:r>
              <a:rPr lang="en-US" altLang="zh-CN" sz="2400" dirty="0">
                <a:solidFill>
                  <a:srgbClr val="660066"/>
                </a:solidFill>
                <a:latin typeface="+mn-lt"/>
                <a:ea typeface="仿宋" panose="02010609060101010101" pitchFamily="49" charset="-122"/>
              </a:rPr>
              <a:t> )</a:t>
            </a:r>
            <a:endParaRPr lang="zh-CN" altLang="en-US" sz="2400" dirty="0">
              <a:solidFill>
                <a:srgbClr val="660066"/>
              </a:solidFill>
              <a:latin typeface="+mn-lt"/>
              <a:ea typeface="仿宋" panose="02010609060101010101" pitchFamily="49" charset="-122"/>
            </a:endParaRPr>
          </a:p>
        </p:txBody>
      </p:sp>
      <p:pic>
        <p:nvPicPr>
          <p:cNvPr id="129032" name="图片 8">
            <a:extLst>
              <a:ext uri="{FF2B5EF4-FFF2-40B4-BE49-F238E27FC236}">
                <a16:creationId xmlns:a16="http://schemas.microsoft.com/office/drawing/2014/main" id="{85AD1D73-DC93-47C6-A1B4-002658DA7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19063"/>
            <a:ext cx="378142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3" name="Text Box 7">
            <a:extLst>
              <a:ext uri="{FF2B5EF4-FFF2-40B4-BE49-F238E27FC236}">
                <a16:creationId xmlns:a16="http://schemas.microsoft.com/office/drawing/2014/main" id="{C7021108-FFED-4153-91C0-095EC7AABD1B}"/>
              </a:ext>
            </a:extLst>
          </p:cNvPr>
          <p:cNvSpPr txBox="1">
            <a:spLocks noChangeArrowheads="1"/>
          </p:cNvSpPr>
          <p:nvPr/>
        </p:nvSpPr>
        <p:spPr bwMode="auto">
          <a:xfrm>
            <a:off x="6156176" y="1862138"/>
            <a:ext cx="2592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00CC00"/>
                </a:solidFill>
                <a:latin typeface="+mn-lt"/>
                <a:ea typeface="仿宋" panose="02010609060101010101" pitchFamily="49" charset="-122"/>
              </a:rPr>
              <a:t>P211</a:t>
            </a:r>
            <a:r>
              <a:rPr lang="zh-CN" altLang="en-US" sz="2000" dirty="0">
                <a:solidFill>
                  <a:srgbClr val="FF0000"/>
                </a:solidFill>
                <a:latin typeface="+mn-lt"/>
                <a:ea typeface="仿宋" panose="02010609060101010101" pitchFamily="49" charset="-122"/>
              </a:rPr>
              <a:t>     </a:t>
            </a:r>
            <a:r>
              <a:rPr lang="en-US" altLang="zh-CN" sz="2000" dirty="0">
                <a:solidFill>
                  <a:srgbClr val="FF0000"/>
                </a:solidFill>
                <a:latin typeface="+mn-lt"/>
                <a:ea typeface="仿宋" panose="02010609060101010101" pitchFamily="49" charset="-122"/>
              </a:rPr>
              <a:t>P216   </a:t>
            </a:r>
            <a:r>
              <a:rPr lang="zh-CN" altLang="en-US" sz="2000" dirty="0">
                <a:solidFill>
                  <a:srgbClr val="FF0000"/>
                </a:solidFill>
                <a:latin typeface="+mn-lt"/>
                <a:ea typeface="仿宋" panose="02010609060101010101" pitchFamily="49" charset="-122"/>
              </a:rPr>
              <a:t>图</a:t>
            </a:r>
            <a:r>
              <a:rPr lang="en-US" altLang="zh-CN" sz="2000" dirty="0">
                <a:solidFill>
                  <a:srgbClr val="FF0000"/>
                </a:solidFill>
                <a:latin typeface="+mn-lt"/>
                <a:ea typeface="仿宋" panose="02010609060101010101" pitchFamily="49" charset="-122"/>
              </a:rPr>
              <a:t>7-22</a:t>
            </a:r>
            <a:endParaRPr lang="zh-CN" altLang="en-US" sz="2000" dirty="0">
              <a:solidFill>
                <a:srgbClr val="FF0000"/>
              </a:solidFill>
              <a:latin typeface="+mn-lt"/>
              <a:ea typeface="仿宋" panose="02010609060101010101" pitchFamily="49"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E2C2D244-85BA-49CE-9115-5C7F11901778}"/>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5.5.2  </a:t>
            </a:r>
            <a:r>
              <a:rPr lang="zh-CN" altLang="en-US" sz="2800" b="1" dirty="0">
                <a:solidFill>
                  <a:srgbClr val="0000FF"/>
                </a:solidFill>
                <a:latin typeface="+mn-lt"/>
                <a:ea typeface="仿宋" panose="02010609060101010101" pitchFamily="49" charset="-122"/>
              </a:rPr>
              <a:t>斜率鉴频电路 </a:t>
            </a:r>
          </a:p>
        </p:txBody>
      </p:sp>
      <p:pic>
        <p:nvPicPr>
          <p:cNvPr id="130052" name="图片 3" descr="Image1.jpg">
            <a:extLst>
              <a:ext uri="{FF2B5EF4-FFF2-40B4-BE49-F238E27FC236}">
                <a16:creationId xmlns:a16="http://schemas.microsoft.com/office/drawing/2014/main" id="{8C0DC9F1-2794-4664-84B3-BB895EA44C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72063" y="357188"/>
            <a:ext cx="3929062"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F265B0E0-E3B5-4912-BB1F-ACE47C76BEE7}"/>
              </a:ext>
            </a:extLst>
          </p:cNvPr>
          <p:cNvSpPr txBox="1">
            <a:spLocks noChangeArrowheads="1"/>
          </p:cNvSpPr>
          <p:nvPr/>
        </p:nvSpPr>
        <p:spPr bwMode="auto">
          <a:xfrm>
            <a:off x="214313" y="642938"/>
            <a:ext cx="4214812" cy="381000"/>
          </a:xfrm>
          <a:prstGeom prst="rect">
            <a:avLst/>
          </a:prstGeom>
          <a:noFill/>
          <a:ln w="9525">
            <a:noFill/>
            <a:miter lim="800000"/>
            <a:headEnd/>
            <a:tailEnd/>
          </a:ln>
        </p:spPr>
        <p:txBody>
          <a:bodyPr anchor="ctr"/>
          <a:lstStyle/>
          <a:p>
            <a:pPr eaLnBrk="1" hangingPunct="1">
              <a:defRPr/>
            </a:pPr>
            <a:r>
              <a:rPr kumimoji="0" lang="zh-CN" altLang="en-US" dirty="0">
                <a:solidFill>
                  <a:srgbClr val="CC3300"/>
                </a:solidFill>
                <a:latin typeface="+mn-lt"/>
                <a:ea typeface="仿宋" panose="02010609060101010101" pitchFamily="49" charset="-122"/>
              </a:rPr>
              <a:t>平衡式鉴频器工作波形</a:t>
            </a:r>
            <a:endParaRPr lang="zh-CN" altLang="en-US" kern="0" dirty="0">
              <a:solidFill>
                <a:srgbClr val="CC3300"/>
              </a:solidFill>
              <a:latin typeface="+mn-lt"/>
              <a:ea typeface="仿宋" panose="02010609060101010101" pitchFamily="49" charset="-122"/>
              <a:cs typeface="+mj-cs"/>
            </a:endParaRPr>
          </a:p>
        </p:txBody>
      </p:sp>
      <p:sp>
        <p:nvSpPr>
          <p:cNvPr id="130055" name="椭圆 1">
            <a:extLst>
              <a:ext uri="{FF2B5EF4-FFF2-40B4-BE49-F238E27FC236}">
                <a16:creationId xmlns:a16="http://schemas.microsoft.com/office/drawing/2014/main" id="{55CCD3C1-7390-4ECE-9C7F-C360136C72EC}"/>
              </a:ext>
            </a:extLst>
          </p:cNvPr>
          <p:cNvSpPr>
            <a:spLocks noChangeArrowheads="1"/>
          </p:cNvSpPr>
          <p:nvPr/>
        </p:nvSpPr>
        <p:spPr bwMode="auto">
          <a:xfrm>
            <a:off x="7561263" y="5840413"/>
            <a:ext cx="576262" cy="288925"/>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pic>
        <p:nvPicPr>
          <p:cNvPr id="2" name="图片 8">
            <a:extLst>
              <a:ext uri="{FF2B5EF4-FFF2-40B4-BE49-F238E27FC236}">
                <a16:creationId xmlns:a16="http://schemas.microsoft.com/office/drawing/2014/main" id="{917B366F-D2CA-4241-944D-D3DB462A2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43844"/>
            <a:ext cx="4599199" cy="253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31074" name="图片 4">
            <a:extLst>
              <a:ext uri="{FF2B5EF4-FFF2-40B4-BE49-F238E27FC236}">
                <a16:creationId xmlns:a16="http://schemas.microsoft.com/office/drawing/2014/main" id="{D049FF21-3DCA-4753-BB42-6F34C646E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836738"/>
            <a:ext cx="5003800"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Rectangle 2">
            <a:extLst>
              <a:ext uri="{FF2B5EF4-FFF2-40B4-BE49-F238E27FC236}">
                <a16:creationId xmlns:a16="http://schemas.microsoft.com/office/drawing/2014/main" id="{8A7F4CAC-0A33-4C02-AF14-EF0680B8107D}"/>
              </a:ext>
            </a:extLst>
          </p:cNvPr>
          <p:cNvSpPr>
            <a:spLocks noGrp="1" noChangeArrowheads="1"/>
          </p:cNvSpPr>
          <p:nvPr>
            <p:ph type="title" idx="4294967295"/>
          </p:nvPr>
        </p:nvSpPr>
        <p:spPr>
          <a:xfrm>
            <a:off x="228600" y="228600"/>
            <a:ext cx="7223125" cy="381000"/>
          </a:xfrm>
        </p:spPr>
        <p:txBody>
          <a:bodyPr/>
          <a:lstStyle/>
          <a:p>
            <a:pPr algn="l" eaLnBrk="1" hangingPunct="1">
              <a:defRPr/>
            </a:pPr>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r>
              <a:rPr kumimoji="0" lang="en-US" altLang="zh-CN" sz="2800" dirty="0">
                <a:solidFill>
                  <a:srgbClr val="00CC00"/>
                </a:solidFill>
                <a:latin typeface="+mn-lt"/>
                <a:ea typeface="仿宋" panose="02010609060101010101" pitchFamily="49" charset="-122"/>
              </a:rPr>
              <a:t> </a:t>
            </a:r>
            <a:r>
              <a:rPr kumimoji="0" lang="en-US" altLang="zh-CN" sz="2800" b="1" dirty="0">
                <a:solidFill>
                  <a:srgbClr val="00CC00"/>
                </a:solidFill>
                <a:latin typeface="+mn-lt"/>
                <a:ea typeface="仿宋" panose="02010609060101010101" pitchFamily="49" charset="-122"/>
              </a:rPr>
              <a:t>P213</a:t>
            </a:r>
            <a:r>
              <a:rPr kumimoji="0" lang="en-US" altLang="zh-CN" sz="2800" dirty="0">
                <a:solidFill>
                  <a:srgbClr val="00CC00"/>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P218</a:t>
            </a:r>
            <a:r>
              <a:rPr lang="en-US" altLang="zh-CN" sz="2800" b="1" dirty="0">
                <a:solidFill>
                  <a:srgbClr val="0000FF"/>
                </a:solidFill>
                <a:latin typeface="+mn-lt"/>
                <a:ea typeface="仿宋" panose="02010609060101010101" pitchFamily="49" charset="-122"/>
              </a:rPr>
              <a:t>            P227</a:t>
            </a:r>
            <a:r>
              <a:rPr lang="zh-CN" altLang="en-US" sz="2800" b="1" dirty="0">
                <a:solidFill>
                  <a:srgbClr val="0000FF"/>
                </a:solidFill>
                <a:latin typeface="+mn-lt"/>
                <a:ea typeface="仿宋" panose="02010609060101010101" pitchFamily="49" charset="-122"/>
              </a:rPr>
              <a:t>）</a:t>
            </a:r>
          </a:p>
        </p:txBody>
      </p:sp>
      <p:sp>
        <p:nvSpPr>
          <p:cNvPr id="131076" name="Text Box 6">
            <a:extLst>
              <a:ext uri="{FF2B5EF4-FFF2-40B4-BE49-F238E27FC236}">
                <a16:creationId xmlns:a16="http://schemas.microsoft.com/office/drawing/2014/main" id="{4312DAB7-0099-4832-ABE2-0F2733A7AE46}"/>
              </a:ext>
            </a:extLst>
          </p:cNvPr>
          <p:cNvSpPr txBox="1">
            <a:spLocks noChangeArrowheads="1"/>
          </p:cNvSpPr>
          <p:nvPr/>
        </p:nvSpPr>
        <p:spPr bwMode="auto">
          <a:xfrm>
            <a:off x="123026" y="640557"/>
            <a:ext cx="87868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根据耦合电路的不同，相位鉴频器可分为</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en-US" altLang="zh-CN" sz="2400" dirty="0">
                <a:solidFill>
                  <a:srgbClr val="660066"/>
                </a:solidFill>
                <a:latin typeface="+mn-lt"/>
                <a:ea typeface="仿宋" panose="02010609060101010101" pitchFamily="49" charset="-122"/>
              </a:rPr>
              <a:t>                                   </a:t>
            </a:r>
            <a:r>
              <a:rPr kumimoji="0" lang="zh-CN" altLang="en-US" sz="2400" dirty="0">
                <a:solidFill>
                  <a:srgbClr val="0000FF"/>
                </a:solidFill>
                <a:latin typeface="+mn-lt"/>
                <a:ea typeface="仿宋" panose="02010609060101010101" pitchFamily="49" charset="-122"/>
              </a:rPr>
              <a:t>电感耦合</a:t>
            </a:r>
            <a:r>
              <a:rPr kumimoji="0" lang="zh-CN" altLang="en-US" sz="2400" dirty="0">
                <a:solidFill>
                  <a:srgbClr val="660066"/>
                </a:solidFill>
                <a:latin typeface="+mn-lt"/>
                <a:ea typeface="仿宋" panose="02010609060101010101" pitchFamily="49" charset="-122"/>
              </a:rPr>
              <a:t>鉴频器和</a:t>
            </a:r>
            <a:r>
              <a:rPr kumimoji="0" lang="zh-CN" altLang="en-US" sz="2400" dirty="0">
                <a:solidFill>
                  <a:srgbClr val="0000FF"/>
                </a:solidFill>
                <a:latin typeface="+mn-lt"/>
                <a:ea typeface="仿宋" panose="02010609060101010101" pitchFamily="49" charset="-122"/>
              </a:rPr>
              <a:t>电容耦合</a:t>
            </a:r>
            <a:r>
              <a:rPr kumimoji="0" lang="zh-CN" altLang="en-US" sz="2400" dirty="0">
                <a:solidFill>
                  <a:srgbClr val="660066"/>
                </a:solidFill>
                <a:latin typeface="+mn-lt"/>
                <a:ea typeface="仿宋" panose="02010609060101010101" pitchFamily="49" charset="-122"/>
              </a:rPr>
              <a:t>鉴频器。</a:t>
            </a:r>
          </a:p>
        </p:txBody>
      </p:sp>
      <p:sp>
        <p:nvSpPr>
          <p:cNvPr id="131077" name="Text Box 3">
            <a:extLst>
              <a:ext uri="{FF2B5EF4-FFF2-40B4-BE49-F238E27FC236}">
                <a16:creationId xmlns:a16="http://schemas.microsoft.com/office/drawing/2014/main" id="{EA8E255E-2FE9-45D5-9591-C70826B8BB17}"/>
              </a:ext>
            </a:extLst>
          </p:cNvPr>
          <p:cNvSpPr txBox="1">
            <a:spLocks noChangeArrowheads="1"/>
          </p:cNvSpPr>
          <p:nvPr/>
        </p:nvSpPr>
        <p:spPr bwMode="auto">
          <a:xfrm>
            <a:off x="1763712" y="4246563"/>
            <a:ext cx="31683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00CC00"/>
                </a:solidFill>
                <a:latin typeface="+mn-lt"/>
                <a:ea typeface="仿宋" panose="02010609060101010101" pitchFamily="49" charset="-122"/>
              </a:rPr>
              <a:t>P213     </a:t>
            </a:r>
            <a:r>
              <a:rPr kumimoji="0" lang="en-US" altLang="zh-CN" sz="2000" dirty="0">
                <a:solidFill>
                  <a:srgbClr val="FF0000"/>
                </a:solidFill>
                <a:latin typeface="+mn-lt"/>
                <a:ea typeface="仿宋" panose="02010609060101010101" pitchFamily="49" charset="-122"/>
              </a:rPr>
              <a:t>P218     </a:t>
            </a:r>
            <a:r>
              <a:rPr kumimoji="0" lang="en-US" altLang="zh-CN" sz="2000" dirty="0">
                <a:solidFill>
                  <a:schemeClr val="accent2"/>
                </a:solidFill>
                <a:latin typeface="+mn-lt"/>
                <a:ea typeface="仿宋" panose="02010609060101010101" pitchFamily="49" charset="-122"/>
              </a:rPr>
              <a:t>P227</a:t>
            </a:r>
            <a:endParaRPr kumimoji="0" lang="zh-CN" altLang="en-US" sz="2000" dirty="0">
              <a:solidFill>
                <a:schemeClr val="accent2"/>
              </a:solidFill>
              <a:latin typeface="+mn-lt"/>
              <a:ea typeface="仿宋" panose="02010609060101010101" pitchFamily="49" charset="-122"/>
            </a:endParaRPr>
          </a:p>
        </p:txBody>
      </p:sp>
      <p:sp>
        <p:nvSpPr>
          <p:cNvPr id="131078" name="Text Box 6">
            <a:extLst>
              <a:ext uri="{FF2B5EF4-FFF2-40B4-BE49-F238E27FC236}">
                <a16:creationId xmlns:a16="http://schemas.microsoft.com/office/drawing/2014/main" id="{FD1E7337-0ECB-49E9-8183-BEBE99E7A2E4}"/>
              </a:ext>
            </a:extLst>
          </p:cNvPr>
          <p:cNvSpPr txBox="1">
            <a:spLocks noChangeArrowheads="1"/>
          </p:cNvSpPr>
          <p:nvPr/>
        </p:nvSpPr>
        <p:spPr bwMode="auto">
          <a:xfrm>
            <a:off x="34925" y="1330325"/>
            <a:ext cx="4357688" cy="534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FontTx/>
              <a:buNone/>
            </a:pPr>
            <a:r>
              <a:rPr kumimoji="0" lang="en-US" altLang="zh-CN" sz="2400">
                <a:solidFill>
                  <a:srgbClr val="660066"/>
                </a:solidFill>
                <a:latin typeface="+mn-lt"/>
                <a:ea typeface="仿宋" panose="02010609060101010101" pitchFamily="49" charset="-122"/>
              </a:rPr>
              <a:t>1.   </a:t>
            </a:r>
            <a:r>
              <a:rPr kumimoji="0" lang="zh-CN" altLang="en-US" sz="2400">
                <a:solidFill>
                  <a:srgbClr val="660066"/>
                </a:solidFill>
                <a:latin typeface="+mn-lt"/>
                <a:ea typeface="仿宋" panose="02010609060101010101" pitchFamily="49" charset="-122"/>
              </a:rPr>
              <a:t>电感耦合相位鉴频器：</a:t>
            </a:r>
          </a:p>
        </p:txBody>
      </p:sp>
      <p:sp>
        <p:nvSpPr>
          <p:cNvPr id="131079" name="Rectangle 7">
            <a:extLst>
              <a:ext uri="{FF2B5EF4-FFF2-40B4-BE49-F238E27FC236}">
                <a16:creationId xmlns:a16="http://schemas.microsoft.com/office/drawing/2014/main" id="{C38D5A68-7850-4D08-93C6-96E0356801D9}"/>
              </a:ext>
            </a:extLst>
          </p:cNvPr>
          <p:cNvSpPr>
            <a:spLocks noChangeArrowheads="1"/>
          </p:cNvSpPr>
          <p:nvPr/>
        </p:nvSpPr>
        <p:spPr bwMode="auto">
          <a:xfrm>
            <a:off x="125412" y="5003800"/>
            <a:ext cx="889317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92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5000"/>
              </a:lnSpc>
              <a:buFontTx/>
              <a:buNone/>
            </a:pPr>
            <a:r>
              <a:rPr lang="zh-CN" altLang="en-US" sz="2000" dirty="0">
                <a:solidFill>
                  <a:srgbClr val="660066"/>
                </a:solidFill>
                <a:latin typeface="+mn-lt"/>
                <a:ea typeface="仿宋" panose="02010609060101010101" pitchFamily="49" charset="-122"/>
              </a:rPr>
              <a:t> 初次级均谐振于</a:t>
            </a:r>
            <a:r>
              <a:rPr lang="en-US" altLang="zh-CN" sz="2000" dirty="0">
                <a:solidFill>
                  <a:srgbClr val="660066"/>
                </a:solidFill>
                <a:latin typeface="+mn-lt"/>
                <a:ea typeface="仿宋" panose="02010609060101010101" pitchFamily="49" charset="-122"/>
              </a:rPr>
              <a:t>FM</a:t>
            </a:r>
            <a:r>
              <a:rPr lang="zh-CN" altLang="en-US" sz="2000" dirty="0">
                <a:solidFill>
                  <a:srgbClr val="660066"/>
                </a:solidFill>
                <a:latin typeface="+mn-lt"/>
                <a:ea typeface="仿宋" panose="02010609060101010101" pitchFamily="49" charset="-122"/>
              </a:rPr>
              <a:t>信号的中心频率</a:t>
            </a:r>
            <a:r>
              <a:rPr lang="en-US" altLang="zh-CN" sz="2000" i="1" dirty="0">
                <a:solidFill>
                  <a:srgbClr val="660066"/>
                </a:solidFill>
                <a:latin typeface="+mn-lt"/>
                <a:ea typeface="仿宋" panose="02010609060101010101" pitchFamily="49" charset="-122"/>
              </a:rPr>
              <a:t>f</a:t>
            </a:r>
            <a:r>
              <a:rPr lang="en-US" altLang="zh-CN" sz="2000" baseline="-25000" dirty="0">
                <a:solidFill>
                  <a:srgbClr val="660066"/>
                </a:solidFill>
                <a:latin typeface="+mn-lt"/>
                <a:ea typeface="仿宋" panose="02010609060101010101" pitchFamily="49" charset="-122"/>
              </a:rPr>
              <a:t>0</a:t>
            </a:r>
            <a:r>
              <a:rPr lang="zh-CN" altLang="en-US" sz="2000" dirty="0">
                <a:solidFill>
                  <a:srgbClr val="660066"/>
                </a:solidFill>
                <a:latin typeface="+mn-lt"/>
                <a:ea typeface="仿宋" panose="02010609060101010101" pitchFamily="49" charset="-122"/>
              </a:rPr>
              <a:t>上，</a:t>
            </a:r>
            <a:r>
              <a:rPr lang="en-US" altLang="zh-CN" sz="2000" i="1" dirty="0">
                <a:solidFill>
                  <a:srgbClr val="660066"/>
                </a:solidFill>
                <a:latin typeface="+mn-lt"/>
                <a:ea typeface="仿宋" panose="02010609060101010101" pitchFamily="49" charset="-122"/>
              </a:rPr>
              <a:t> V</a:t>
            </a:r>
            <a:r>
              <a:rPr lang="en-US" altLang="zh-CN" sz="2000" baseline="-25000" dirty="0">
                <a:solidFill>
                  <a:srgbClr val="660066"/>
                </a:solidFill>
                <a:latin typeface="+mn-lt"/>
                <a:ea typeface="仿宋" panose="02010609060101010101" pitchFamily="49" charset="-122"/>
              </a:rPr>
              <a:t>12</a:t>
            </a:r>
            <a:r>
              <a:rPr lang="zh-CN" altLang="en-US" sz="2000" dirty="0">
                <a:solidFill>
                  <a:srgbClr val="660066"/>
                </a:solidFill>
                <a:latin typeface="+mn-lt"/>
                <a:ea typeface="仿宋" panose="02010609060101010101" pitchFamily="49" charset="-122"/>
              </a:rPr>
              <a:t>经互感耦在次级产生</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ab</a:t>
            </a:r>
            <a:r>
              <a:rPr lang="zh-CN" altLang="en-US" sz="2000" dirty="0">
                <a:solidFill>
                  <a:srgbClr val="660066"/>
                </a:solidFill>
                <a:latin typeface="+mn-lt"/>
                <a:ea typeface="仿宋" panose="02010609060101010101" pitchFamily="49" charset="-122"/>
              </a:rPr>
              <a:t>；</a:t>
            </a:r>
            <a:r>
              <a:rPr lang="en-US" altLang="zh-CN" sz="2000" i="1" dirty="0">
                <a:solidFill>
                  <a:srgbClr val="660066"/>
                </a:solidFill>
                <a:latin typeface="+mn-lt"/>
                <a:ea typeface="仿宋" panose="02010609060101010101" pitchFamily="49" charset="-122"/>
              </a:rPr>
              <a:t>C</a:t>
            </a:r>
            <a:r>
              <a:rPr lang="en-US" altLang="zh-CN" sz="2000" baseline="-25000" dirty="0">
                <a:solidFill>
                  <a:srgbClr val="660066"/>
                </a:solidFill>
                <a:latin typeface="+mn-lt"/>
                <a:ea typeface="仿宋" panose="02010609060101010101" pitchFamily="49" charset="-122"/>
              </a:rPr>
              <a:t>5 </a:t>
            </a:r>
            <a:r>
              <a:rPr lang="zh-CN" altLang="en-US" sz="2000" dirty="0">
                <a:solidFill>
                  <a:srgbClr val="660066"/>
                </a:solidFill>
                <a:latin typeface="+mn-lt"/>
                <a:ea typeface="仿宋" panose="02010609060101010101" pitchFamily="49" charset="-122"/>
              </a:rPr>
              <a:t>隔直，</a:t>
            </a:r>
            <a:r>
              <a:rPr lang="en-US" altLang="zh-CN" sz="2000" i="1" dirty="0">
                <a:solidFill>
                  <a:srgbClr val="660066"/>
                </a:solidFill>
                <a:latin typeface="+mn-lt"/>
                <a:ea typeface="仿宋" panose="02010609060101010101" pitchFamily="49" charset="-122"/>
              </a:rPr>
              <a:t>L</a:t>
            </a:r>
            <a:r>
              <a:rPr lang="en-US" altLang="zh-CN" sz="2000" baseline="-25000" dirty="0">
                <a:solidFill>
                  <a:srgbClr val="660066"/>
                </a:solidFill>
                <a:latin typeface="+mn-lt"/>
                <a:ea typeface="仿宋" panose="02010609060101010101" pitchFamily="49" charset="-122"/>
              </a:rPr>
              <a:t>3 </a:t>
            </a:r>
            <a:r>
              <a:rPr lang="zh-CN" altLang="en-US" sz="2000" dirty="0">
                <a:solidFill>
                  <a:srgbClr val="660066"/>
                </a:solidFill>
                <a:latin typeface="+mn-lt"/>
                <a:ea typeface="仿宋" panose="02010609060101010101" pitchFamily="49" charset="-122"/>
              </a:rPr>
              <a:t>高频扼流圈，上下两个检波器完全相同。</a:t>
            </a:r>
            <a:r>
              <a:rPr lang="en-US" altLang="zh-CN" sz="2000" i="1" dirty="0">
                <a:solidFill>
                  <a:srgbClr val="660066"/>
                </a:solidFill>
                <a:latin typeface="+mn-lt"/>
                <a:ea typeface="仿宋" panose="02010609060101010101" pitchFamily="49" charset="-122"/>
              </a:rPr>
              <a:t>R</a:t>
            </a:r>
            <a:r>
              <a:rPr lang="en-US" altLang="zh-CN" sz="2000" baseline="-25000" dirty="0">
                <a:solidFill>
                  <a:srgbClr val="660066"/>
                </a:solidFill>
                <a:latin typeface="+mn-lt"/>
                <a:ea typeface="仿宋" panose="02010609060101010101" pitchFamily="49" charset="-122"/>
              </a:rPr>
              <a:t>1</a:t>
            </a:r>
            <a:r>
              <a:rPr lang="zh-CN" altLang="en-US" sz="2000" dirty="0">
                <a:solidFill>
                  <a:srgbClr val="660066"/>
                </a:solidFill>
                <a:latin typeface="+mn-lt"/>
                <a:ea typeface="仿宋" panose="02010609060101010101" pitchFamily="49" charset="-122"/>
              </a:rPr>
              <a:t>和 </a:t>
            </a:r>
            <a:r>
              <a:rPr lang="en-US" altLang="zh-CN" sz="2000" i="1" dirty="0">
                <a:solidFill>
                  <a:srgbClr val="660066"/>
                </a:solidFill>
                <a:latin typeface="+mn-lt"/>
                <a:ea typeface="仿宋" panose="02010609060101010101" pitchFamily="49" charset="-122"/>
              </a:rPr>
              <a:t>R</a:t>
            </a:r>
            <a:r>
              <a:rPr lang="en-US" altLang="zh-CN" sz="2000" baseline="-25000" dirty="0">
                <a:solidFill>
                  <a:srgbClr val="660066"/>
                </a:solidFill>
                <a:latin typeface="+mn-lt"/>
                <a:ea typeface="仿宋" panose="02010609060101010101" pitchFamily="49" charset="-122"/>
              </a:rPr>
              <a:t>2</a:t>
            </a:r>
            <a:r>
              <a:rPr lang="zh-CN" altLang="en-US" sz="2000" dirty="0">
                <a:solidFill>
                  <a:srgbClr val="660066"/>
                </a:solidFill>
                <a:latin typeface="+mn-lt"/>
                <a:ea typeface="仿宋" panose="02010609060101010101" pitchFamily="49" charset="-122"/>
              </a:rPr>
              <a:t>比 </a:t>
            </a:r>
            <a:r>
              <a:rPr lang="en-US" altLang="zh-CN" sz="2000" i="1" dirty="0">
                <a:solidFill>
                  <a:srgbClr val="660066"/>
                </a:solidFill>
                <a:latin typeface="+mn-lt"/>
                <a:ea typeface="仿宋" panose="02010609060101010101" pitchFamily="49" charset="-122"/>
              </a:rPr>
              <a:t>C</a:t>
            </a:r>
            <a:r>
              <a:rPr lang="en-US" altLang="zh-CN" sz="2000" baseline="-25000" dirty="0">
                <a:solidFill>
                  <a:srgbClr val="660066"/>
                </a:solidFill>
                <a:latin typeface="+mn-lt"/>
                <a:ea typeface="仿宋" panose="02010609060101010101" pitchFamily="49" charset="-122"/>
              </a:rPr>
              <a:t>3</a:t>
            </a:r>
            <a:r>
              <a:rPr lang="zh-CN" altLang="en-US" sz="2000" dirty="0">
                <a:solidFill>
                  <a:srgbClr val="660066"/>
                </a:solidFill>
                <a:latin typeface="+mn-lt"/>
                <a:ea typeface="仿宋" panose="02010609060101010101" pitchFamily="49" charset="-122"/>
              </a:rPr>
              <a:t>和</a:t>
            </a:r>
            <a:r>
              <a:rPr lang="en-US" altLang="zh-CN" sz="2000" i="1" dirty="0">
                <a:solidFill>
                  <a:srgbClr val="660066"/>
                </a:solidFill>
                <a:latin typeface="+mn-lt"/>
                <a:ea typeface="仿宋" panose="02010609060101010101" pitchFamily="49" charset="-122"/>
              </a:rPr>
              <a:t>C</a:t>
            </a:r>
            <a:r>
              <a:rPr lang="en-US" altLang="zh-CN" sz="2000" baseline="-25000" dirty="0">
                <a:solidFill>
                  <a:srgbClr val="660066"/>
                </a:solidFill>
                <a:latin typeface="+mn-lt"/>
                <a:ea typeface="仿宋" panose="02010609060101010101" pitchFamily="49" charset="-122"/>
              </a:rPr>
              <a:t>4</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的容抗大得多。电容</a:t>
            </a:r>
            <a:r>
              <a:rPr lang="en-US" altLang="zh-CN" sz="2000" i="1" dirty="0">
                <a:solidFill>
                  <a:srgbClr val="660066"/>
                </a:solidFill>
                <a:latin typeface="+mn-lt"/>
                <a:ea typeface="仿宋" panose="02010609060101010101" pitchFamily="49" charset="-122"/>
              </a:rPr>
              <a:t>C</a:t>
            </a:r>
            <a:r>
              <a:rPr lang="en-US" altLang="zh-CN" sz="2000" baseline="-25000" dirty="0">
                <a:solidFill>
                  <a:srgbClr val="660066"/>
                </a:solidFill>
                <a:latin typeface="+mn-lt"/>
                <a:ea typeface="仿宋" panose="02010609060101010101" pitchFamily="49" charset="-122"/>
              </a:rPr>
              <a:t>3</a:t>
            </a: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C</a:t>
            </a:r>
            <a:r>
              <a:rPr lang="en-US" altLang="zh-CN" sz="2000" baseline="-25000" dirty="0">
                <a:solidFill>
                  <a:srgbClr val="660066"/>
                </a:solidFill>
                <a:latin typeface="+mn-lt"/>
                <a:ea typeface="仿宋" panose="02010609060101010101" pitchFamily="49" charset="-122"/>
              </a:rPr>
              <a:t>4</a:t>
            </a: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C</a:t>
            </a:r>
            <a:r>
              <a:rPr lang="en-US" altLang="zh-CN" sz="2000" baseline="-25000" dirty="0">
                <a:solidFill>
                  <a:srgbClr val="660066"/>
                </a:solidFill>
                <a:latin typeface="+mn-lt"/>
                <a:ea typeface="仿宋" panose="02010609060101010101" pitchFamily="49" charset="-122"/>
              </a:rPr>
              <a:t>5 </a:t>
            </a:r>
            <a:r>
              <a:rPr lang="zh-CN" altLang="en-US" sz="2000" dirty="0">
                <a:solidFill>
                  <a:srgbClr val="660066"/>
                </a:solidFill>
                <a:latin typeface="+mn-lt"/>
                <a:ea typeface="仿宋" panose="02010609060101010101" pitchFamily="49" charset="-122"/>
              </a:rPr>
              <a:t>的高频容抗远小于 </a:t>
            </a:r>
            <a:r>
              <a:rPr lang="en-US" altLang="zh-CN" sz="2000" i="1" dirty="0">
                <a:solidFill>
                  <a:srgbClr val="660066"/>
                </a:solidFill>
                <a:latin typeface="+mn-lt"/>
                <a:ea typeface="仿宋" panose="02010609060101010101" pitchFamily="49" charset="-122"/>
              </a:rPr>
              <a:t>L</a:t>
            </a:r>
            <a:r>
              <a:rPr lang="en-US" altLang="zh-CN" sz="2000" baseline="-25000" dirty="0">
                <a:solidFill>
                  <a:srgbClr val="660066"/>
                </a:solidFill>
                <a:latin typeface="+mn-lt"/>
                <a:ea typeface="仿宋" panose="02010609060101010101" pitchFamily="49" charset="-122"/>
              </a:rPr>
              <a:t>3</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的感抗，这样 </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12</a:t>
            </a:r>
            <a:r>
              <a:rPr lang="zh-CN" altLang="en-US" sz="2000" dirty="0">
                <a:solidFill>
                  <a:srgbClr val="660066"/>
                </a:solidFill>
                <a:latin typeface="+mn-lt"/>
                <a:ea typeface="仿宋" panose="02010609060101010101" pitchFamily="49" charset="-122"/>
              </a:rPr>
              <a:t>几乎完全降在 </a:t>
            </a:r>
            <a:r>
              <a:rPr lang="en-US" altLang="zh-CN" sz="2000" i="1" dirty="0">
                <a:solidFill>
                  <a:srgbClr val="660066"/>
                </a:solidFill>
                <a:latin typeface="+mn-lt"/>
                <a:ea typeface="仿宋" panose="02010609060101010101" pitchFamily="49" charset="-122"/>
              </a:rPr>
              <a:t>L</a:t>
            </a:r>
            <a:r>
              <a:rPr lang="en-US" altLang="zh-CN" sz="2000" baseline="-25000" dirty="0">
                <a:solidFill>
                  <a:srgbClr val="660066"/>
                </a:solidFill>
                <a:latin typeface="+mn-lt"/>
                <a:ea typeface="仿宋" panose="02010609060101010101" pitchFamily="49" charset="-122"/>
              </a:rPr>
              <a:t>3 </a:t>
            </a:r>
            <a:r>
              <a:rPr lang="zh-CN" altLang="en-US" sz="2000" dirty="0">
                <a:solidFill>
                  <a:srgbClr val="660066"/>
                </a:solidFill>
                <a:latin typeface="+mn-lt"/>
                <a:ea typeface="仿宋" panose="02010609060101010101" pitchFamily="49" charset="-122"/>
              </a:rPr>
              <a:t>两端。  </a:t>
            </a:r>
            <a:r>
              <a:rPr lang="en-US" altLang="zh-CN" sz="2000" i="1" dirty="0">
                <a:solidFill>
                  <a:srgbClr val="660066"/>
                </a:solidFill>
                <a:latin typeface="+mn-lt"/>
                <a:ea typeface="仿宋" panose="02010609060101010101" pitchFamily="49" charset="-122"/>
              </a:rPr>
              <a:t>C</a:t>
            </a:r>
            <a:r>
              <a:rPr lang="en-US" altLang="zh-CN" sz="2000" baseline="-25000" dirty="0">
                <a:solidFill>
                  <a:srgbClr val="660066"/>
                </a:solidFill>
                <a:latin typeface="+mn-lt"/>
                <a:ea typeface="仿宋" panose="02010609060101010101" pitchFamily="49" charset="-122"/>
              </a:rPr>
              <a:t>5</a:t>
            </a:r>
            <a:r>
              <a:rPr lang="zh-CN" altLang="en-US" sz="2000" dirty="0">
                <a:solidFill>
                  <a:srgbClr val="660066"/>
                </a:solidFill>
                <a:latin typeface="+mn-lt"/>
                <a:ea typeface="仿宋" panose="02010609060101010101" pitchFamily="49" charset="-122"/>
              </a:rPr>
              <a:t>和</a:t>
            </a:r>
            <a:r>
              <a:rPr lang="en-US" altLang="zh-CN" sz="2000" i="1" dirty="0">
                <a:solidFill>
                  <a:srgbClr val="660066"/>
                </a:solidFill>
                <a:latin typeface="+mn-lt"/>
                <a:ea typeface="仿宋" panose="02010609060101010101" pitchFamily="49" charset="-122"/>
              </a:rPr>
              <a:t>L</a:t>
            </a:r>
            <a:r>
              <a:rPr lang="en-US" altLang="zh-CN" sz="2000" baseline="-25000" dirty="0">
                <a:solidFill>
                  <a:srgbClr val="660066"/>
                </a:solidFill>
                <a:latin typeface="+mn-lt"/>
                <a:ea typeface="仿宋" panose="02010609060101010101" pitchFamily="49" charset="-122"/>
              </a:rPr>
              <a:t>3</a:t>
            </a:r>
            <a:r>
              <a:rPr lang="zh-CN" altLang="en-US" sz="2000" dirty="0">
                <a:solidFill>
                  <a:srgbClr val="660066"/>
                </a:solidFill>
                <a:latin typeface="+mn-lt"/>
                <a:ea typeface="仿宋" panose="02010609060101010101" pitchFamily="49" charset="-122"/>
              </a:rPr>
              <a:t>接在</a:t>
            </a:r>
            <a:r>
              <a:rPr lang="en-US" altLang="zh-CN" sz="2000" i="1" dirty="0">
                <a:solidFill>
                  <a:srgbClr val="660066"/>
                </a:solidFill>
                <a:latin typeface="+mn-lt"/>
                <a:ea typeface="仿宋" panose="02010609060101010101" pitchFamily="49" charset="-122"/>
              </a:rPr>
              <a:t>L</a:t>
            </a:r>
            <a:r>
              <a:rPr lang="en-US" altLang="zh-CN" sz="2000" baseline="-25000" dirty="0">
                <a:solidFill>
                  <a:srgbClr val="660066"/>
                </a:solidFill>
                <a:latin typeface="+mn-lt"/>
                <a:ea typeface="仿宋" panose="02010609060101010101" pitchFamily="49" charset="-122"/>
              </a:rPr>
              <a:t>2</a:t>
            </a:r>
            <a:r>
              <a:rPr lang="zh-CN" altLang="en-US" sz="2000" dirty="0">
                <a:solidFill>
                  <a:srgbClr val="660066"/>
                </a:solidFill>
                <a:latin typeface="+mn-lt"/>
                <a:ea typeface="仿宋" panose="02010609060101010101" pitchFamily="49" charset="-122"/>
              </a:rPr>
              <a:t>的中心抽头上，电路上下对称，负载上是差动输出。</a:t>
            </a:r>
            <a:endParaRPr lang="en-US" altLang="zh-CN" sz="2000" dirty="0">
              <a:solidFill>
                <a:srgbClr val="660066"/>
              </a:solidFill>
              <a:latin typeface="+mn-lt"/>
              <a:ea typeface="仿宋" panose="02010609060101010101" pitchFamily="49" charset="-122"/>
            </a:endParaRPr>
          </a:p>
        </p:txBody>
      </p:sp>
      <p:pic>
        <p:nvPicPr>
          <p:cNvPr id="131080" name="图片 6">
            <a:extLst>
              <a:ext uri="{FF2B5EF4-FFF2-40B4-BE49-F238E27FC236}">
                <a16:creationId xmlns:a16="http://schemas.microsoft.com/office/drawing/2014/main" id="{B9080C0C-D0C8-4BBB-B982-C36354EBD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38" y="1763713"/>
            <a:ext cx="2695575"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1" name="Text Box 6">
            <a:extLst>
              <a:ext uri="{FF2B5EF4-FFF2-40B4-BE49-F238E27FC236}">
                <a16:creationId xmlns:a16="http://schemas.microsoft.com/office/drawing/2014/main" id="{621B6C5A-A723-447C-9507-EDF31C8BE441}"/>
              </a:ext>
            </a:extLst>
          </p:cNvPr>
          <p:cNvSpPr txBox="1">
            <a:spLocks noChangeArrowheads="1"/>
          </p:cNvSpPr>
          <p:nvPr/>
        </p:nvSpPr>
        <p:spPr bwMode="auto">
          <a:xfrm>
            <a:off x="5076825" y="1268413"/>
            <a:ext cx="381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chemeClr val="bg1"/>
                </a:solidFill>
                <a:latin typeface="+mn-lt"/>
                <a:ea typeface="仿宋" panose="02010609060101010101" pitchFamily="49" charset="-122"/>
              </a:rPr>
              <a:t>互感的等效电路为</a:t>
            </a:r>
          </a:p>
        </p:txBody>
      </p:sp>
      <p:sp>
        <p:nvSpPr>
          <p:cNvPr id="131082" name="Text Box 3">
            <a:extLst>
              <a:ext uri="{FF2B5EF4-FFF2-40B4-BE49-F238E27FC236}">
                <a16:creationId xmlns:a16="http://schemas.microsoft.com/office/drawing/2014/main" id="{720F3642-7C9C-4840-9A1B-CF3BC9918002}"/>
              </a:ext>
            </a:extLst>
          </p:cNvPr>
          <p:cNvSpPr txBox="1">
            <a:spLocks noChangeArrowheads="1"/>
          </p:cNvSpPr>
          <p:nvPr/>
        </p:nvSpPr>
        <p:spPr bwMode="auto">
          <a:xfrm>
            <a:off x="6389688" y="4197878"/>
            <a:ext cx="2584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00CC00"/>
                </a:solidFill>
                <a:latin typeface="+mn-lt"/>
                <a:ea typeface="仿宋" panose="02010609060101010101" pitchFamily="49" charset="-122"/>
              </a:rPr>
              <a:t>P214   </a:t>
            </a:r>
            <a:r>
              <a:rPr kumimoji="0" lang="en-US" altLang="zh-CN" sz="2000" dirty="0">
                <a:solidFill>
                  <a:srgbClr val="FF0000"/>
                </a:solidFill>
                <a:latin typeface="+mn-lt"/>
                <a:ea typeface="仿宋" panose="02010609060101010101" pitchFamily="49" charset="-122"/>
              </a:rPr>
              <a:t>P219     </a:t>
            </a:r>
            <a:r>
              <a:rPr kumimoji="0" lang="en-US" altLang="zh-CN" sz="2000" dirty="0">
                <a:solidFill>
                  <a:schemeClr val="accent2"/>
                </a:solidFill>
                <a:latin typeface="+mn-lt"/>
                <a:ea typeface="仿宋" panose="02010609060101010101" pitchFamily="49" charset="-122"/>
              </a:rPr>
              <a:t>P228</a:t>
            </a:r>
            <a:endParaRPr kumimoji="0" lang="zh-CN" altLang="en-US" sz="2000" dirty="0">
              <a:solidFill>
                <a:schemeClr val="accent2"/>
              </a:solidFill>
              <a:latin typeface="+mn-lt"/>
              <a:ea typeface="仿宋" panose="02010609060101010101" pitchFamily="49" charset="-122"/>
            </a:endParaRPr>
          </a:p>
        </p:txBody>
      </p:sp>
      <p:sp>
        <p:nvSpPr>
          <p:cNvPr id="11" name="任意多边形: 形状 10">
            <a:extLst>
              <a:ext uri="{FF2B5EF4-FFF2-40B4-BE49-F238E27FC236}">
                <a16:creationId xmlns:a16="http://schemas.microsoft.com/office/drawing/2014/main" id="{B2BA84D2-0AB5-47E9-B7FB-A4485AAA4EF6}"/>
              </a:ext>
            </a:extLst>
          </p:cNvPr>
          <p:cNvSpPr/>
          <p:nvPr/>
        </p:nvSpPr>
        <p:spPr bwMode="auto">
          <a:xfrm flipH="1">
            <a:off x="7740650" y="2565400"/>
            <a:ext cx="366713" cy="441325"/>
          </a:xfrm>
          <a:custGeom>
            <a:avLst/>
            <a:gdLst>
              <a:gd name="connsiteX0" fmla="*/ 0 w 421330"/>
              <a:gd name="connsiteY0" fmla="*/ 387275 h 441063"/>
              <a:gd name="connsiteX1" fmla="*/ 53788 w 421330"/>
              <a:gd name="connsiteY1" fmla="*/ 258183 h 441063"/>
              <a:gd name="connsiteX2" fmla="*/ 64546 w 421330"/>
              <a:gd name="connsiteY2" fmla="*/ 182880 h 441063"/>
              <a:gd name="connsiteX3" fmla="*/ 107576 w 421330"/>
              <a:gd name="connsiteY3" fmla="*/ 86061 h 441063"/>
              <a:gd name="connsiteX4" fmla="*/ 150607 w 421330"/>
              <a:gd name="connsiteY4" fmla="*/ 43030 h 441063"/>
              <a:gd name="connsiteX5" fmla="*/ 215153 w 421330"/>
              <a:gd name="connsiteY5" fmla="*/ 0 h 441063"/>
              <a:gd name="connsiteX6" fmla="*/ 258184 w 421330"/>
              <a:gd name="connsiteY6" fmla="*/ 10758 h 441063"/>
              <a:gd name="connsiteX7" fmla="*/ 322729 w 421330"/>
              <a:gd name="connsiteY7" fmla="*/ 32273 h 441063"/>
              <a:gd name="connsiteX8" fmla="*/ 387275 w 421330"/>
              <a:gd name="connsiteY8" fmla="*/ 161365 h 441063"/>
              <a:gd name="connsiteX9" fmla="*/ 398033 w 421330"/>
              <a:gd name="connsiteY9" fmla="*/ 193638 h 441063"/>
              <a:gd name="connsiteX10" fmla="*/ 408791 w 421330"/>
              <a:gd name="connsiteY10" fmla="*/ 225910 h 441063"/>
              <a:gd name="connsiteX11" fmla="*/ 419548 w 421330"/>
              <a:gd name="connsiteY11" fmla="*/ 441063 h 44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330" h="441063">
                <a:moveTo>
                  <a:pt x="0" y="387275"/>
                </a:moveTo>
                <a:cubicBezTo>
                  <a:pt x="36362" y="278190"/>
                  <a:pt x="13403" y="318761"/>
                  <a:pt x="53788" y="258183"/>
                </a:cubicBezTo>
                <a:cubicBezTo>
                  <a:pt x="57374" y="233082"/>
                  <a:pt x="58844" y="207587"/>
                  <a:pt x="64546" y="182880"/>
                </a:cubicBezTo>
                <a:cubicBezTo>
                  <a:pt x="73074" y="145927"/>
                  <a:pt x="83216" y="114481"/>
                  <a:pt x="107576" y="86061"/>
                </a:cubicBezTo>
                <a:cubicBezTo>
                  <a:pt x="120777" y="70659"/>
                  <a:pt x="136263" y="57374"/>
                  <a:pt x="150607" y="43030"/>
                </a:cubicBezTo>
                <a:cubicBezTo>
                  <a:pt x="190897" y="2740"/>
                  <a:pt x="168448" y="15569"/>
                  <a:pt x="215153" y="0"/>
                </a:cubicBezTo>
                <a:cubicBezTo>
                  <a:pt x="229497" y="3586"/>
                  <a:pt x="244022" y="6509"/>
                  <a:pt x="258184" y="10758"/>
                </a:cubicBezTo>
                <a:cubicBezTo>
                  <a:pt x="279906" y="17275"/>
                  <a:pt x="322729" y="32273"/>
                  <a:pt x="322729" y="32273"/>
                </a:cubicBezTo>
                <a:cubicBezTo>
                  <a:pt x="378341" y="115691"/>
                  <a:pt x="357582" y="72286"/>
                  <a:pt x="387275" y="161365"/>
                </a:cubicBezTo>
                <a:lnTo>
                  <a:pt x="398033" y="193638"/>
                </a:lnTo>
                <a:lnTo>
                  <a:pt x="408791" y="225910"/>
                </a:lnTo>
                <a:cubicBezTo>
                  <a:pt x="427801" y="339975"/>
                  <a:pt x="419548" y="268644"/>
                  <a:pt x="419548" y="441063"/>
                </a:cubicBezTo>
              </a:path>
            </a:pathLst>
          </a:custGeom>
          <a:noFill/>
          <a:ln w="9525" cap="flat" cmpd="sng" algn="ctr">
            <a:solidFill>
              <a:srgbClr val="FF0000"/>
            </a:solidFill>
            <a:prstDash val="solid"/>
            <a:round/>
            <a:headEnd type="triangle" w="med" len="med"/>
            <a:tailEnd type="none" w="med" len="med"/>
          </a:ln>
          <a:effectLst/>
        </p:spPr>
        <p:txBody>
          <a:bodyPr/>
          <a:lstStyle/>
          <a:p>
            <a:pPr marL="342900" indent="-342900" eaLnBrk="1" hangingPunct="1">
              <a:spcBef>
                <a:spcPct val="20000"/>
              </a:spcBef>
              <a:buFontTx/>
              <a:buChar char="•"/>
              <a:defRPr/>
            </a:pPr>
            <a:endParaRPr lang="zh-CN" altLang="en-US" dirty="0">
              <a:ln w="28575">
                <a:solidFill>
                  <a:schemeClr val="tx1"/>
                </a:solidFill>
              </a:ln>
              <a:latin typeface="+mn-lt"/>
              <a:ea typeface="仿宋" panose="02010609060101010101" pitchFamily="49" charset="-122"/>
            </a:endParaRPr>
          </a:p>
        </p:txBody>
      </p:sp>
      <p:sp>
        <p:nvSpPr>
          <p:cNvPr id="131084" name="Text Box 3">
            <a:extLst>
              <a:ext uri="{FF2B5EF4-FFF2-40B4-BE49-F238E27FC236}">
                <a16:creationId xmlns:a16="http://schemas.microsoft.com/office/drawing/2014/main" id="{D4C1EAF3-CFAE-4487-BECC-610BA61CDC22}"/>
              </a:ext>
            </a:extLst>
          </p:cNvPr>
          <p:cNvSpPr txBox="1">
            <a:spLocks noChangeArrowheads="1"/>
          </p:cNvSpPr>
          <p:nvPr/>
        </p:nvSpPr>
        <p:spPr bwMode="auto">
          <a:xfrm>
            <a:off x="7740650" y="2740025"/>
            <a:ext cx="414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i="1">
                <a:solidFill>
                  <a:srgbClr val="FF0000"/>
                </a:solidFill>
                <a:latin typeface="+mn-lt"/>
                <a:ea typeface="仿宋" panose="02010609060101010101" pitchFamily="49" charset="-122"/>
              </a:rPr>
              <a:t>I</a:t>
            </a:r>
            <a:r>
              <a:rPr kumimoji="0" lang="en-US" altLang="zh-CN" sz="2000" baseline="-25000">
                <a:solidFill>
                  <a:srgbClr val="FF0000"/>
                </a:solidFill>
                <a:latin typeface="+mn-lt"/>
                <a:ea typeface="仿宋" panose="02010609060101010101" pitchFamily="49" charset="-122"/>
              </a:rPr>
              <a:t>2</a:t>
            </a:r>
            <a:endParaRPr kumimoji="0" lang="zh-CN" altLang="en-US" sz="2000" baseline="-25000">
              <a:solidFill>
                <a:srgbClr val="FF0000"/>
              </a:solidFill>
              <a:latin typeface="+mn-lt"/>
              <a:ea typeface="仿宋" panose="02010609060101010101" pitchFamily="49" charset="-122"/>
            </a:endParaRPr>
          </a:p>
        </p:txBody>
      </p:sp>
      <p:sp>
        <p:nvSpPr>
          <p:cNvPr id="131085" name="箭头: 燕尾形 1">
            <a:extLst>
              <a:ext uri="{FF2B5EF4-FFF2-40B4-BE49-F238E27FC236}">
                <a16:creationId xmlns:a16="http://schemas.microsoft.com/office/drawing/2014/main" id="{EDEC40E6-51E5-4D0C-92FA-65A3E47A161E}"/>
              </a:ext>
            </a:extLst>
          </p:cNvPr>
          <p:cNvSpPr>
            <a:spLocks noChangeArrowheads="1"/>
          </p:cNvSpPr>
          <p:nvPr/>
        </p:nvSpPr>
        <p:spPr bwMode="auto">
          <a:xfrm>
            <a:off x="5316538" y="2928938"/>
            <a:ext cx="866775" cy="658812"/>
          </a:xfrm>
          <a:prstGeom prst="notchedRightArrow">
            <a:avLst>
              <a:gd name="adj1" fmla="val 50000"/>
              <a:gd name="adj2" fmla="val 50032"/>
            </a:avLst>
          </a:prstGeom>
          <a:solidFill>
            <a:srgbClr val="660066"/>
          </a:solidFill>
          <a:ln>
            <a:noFill/>
          </a:ln>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32098" name="图片 2">
            <a:extLst>
              <a:ext uri="{FF2B5EF4-FFF2-40B4-BE49-F238E27FC236}">
                <a16:creationId xmlns:a16="http://schemas.microsoft.com/office/drawing/2014/main" id="{4C1A6867-82CE-4DD2-BE4F-1779447BE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2589213"/>
            <a:ext cx="65532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2">
            <a:extLst>
              <a:ext uri="{FF2B5EF4-FFF2-40B4-BE49-F238E27FC236}">
                <a16:creationId xmlns:a16="http://schemas.microsoft.com/office/drawing/2014/main" id="{9A38E7B5-03EF-441F-A04F-B3C38B437574}"/>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32100" name="Rectangle 7">
            <a:extLst>
              <a:ext uri="{FF2B5EF4-FFF2-40B4-BE49-F238E27FC236}">
                <a16:creationId xmlns:a16="http://schemas.microsoft.com/office/drawing/2014/main" id="{681BF522-183B-4AD7-837D-1A4888BDFDC1}"/>
              </a:ext>
            </a:extLst>
          </p:cNvPr>
          <p:cNvSpPr>
            <a:spLocks noChangeArrowheads="1"/>
          </p:cNvSpPr>
          <p:nvPr/>
        </p:nvSpPr>
        <p:spPr bwMode="auto">
          <a:xfrm>
            <a:off x="152400" y="2022475"/>
            <a:ext cx="4995664"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5000"/>
              </a:lnSpc>
              <a:buFontTx/>
              <a:buNone/>
            </a:pPr>
            <a:r>
              <a:rPr lang="zh-CN" altLang="en-US" sz="2400" dirty="0">
                <a:solidFill>
                  <a:schemeClr val="tx2"/>
                </a:solidFill>
                <a:latin typeface="+mn-lt"/>
                <a:ea typeface="仿宋" panose="02010609060101010101" pitchFamily="49" charset="-122"/>
              </a:rPr>
              <a:t>进一步简化的耦合等效电路如下：</a:t>
            </a:r>
          </a:p>
        </p:txBody>
      </p:sp>
      <p:sp>
        <p:nvSpPr>
          <p:cNvPr id="132101" name="AutoShape 11">
            <a:extLst>
              <a:ext uri="{FF2B5EF4-FFF2-40B4-BE49-F238E27FC236}">
                <a16:creationId xmlns:a16="http://schemas.microsoft.com/office/drawing/2014/main" id="{0E28C7A3-8621-4CCF-AE6A-68D5AE6FF1DA}"/>
              </a:ext>
            </a:extLst>
          </p:cNvPr>
          <p:cNvSpPr>
            <a:spLocks noChangeArrowheads="1"/>
          </p:cNvSpPr>
          <p:nvPr/>
        </p:nvSpPr>
        <p:spPr bwMode="auto">
          <a:xfrm>
            <a:off x="8101013" y="3213100"/>
            <a:ext cx="503237" cy="2808288"/>
          </a:xfrm>
          <a:prstGeom prst="wedgeRoundRectCallout">
            <a:avLst>
              <a:gd name="adj1" fmla="val -197634"/>
              <a:gd name="adj2" fmla="val -26653"/>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CC3300"/>
                </a:solidFill>
                <a:latin typeface="+mn-lt"/>
                <a:ea typeface="仿宋" panose="02010609060101010101" pitchFamily="49" charset="-122"/>
              </a:rPr>
              <a:t>载频等效短路</a:t>
            </a:r>
          </a:p>
        </p:txBody>
      </p:sp>
      <p:sp>
        <p:nvSpPr>
          <p:cNvPr id="132102" name="Text Box 12">
            <a:extLst>
              <a:ext uri="{FF2B5EF4-FFF2-40B4-BE49-F238E27FC236}">
                <a16:creationId xmlns:a16="http://schemas.microsoft.com/office/drawing/2014/main" id="{D5446770-77A0-4C78-A4F0-7B266E8A6A3B}"/>
              </a:ext>
            </a:extLst>
          </p:cNvPr>
          <p:cNvSpPr txBox="1">
            <a:spLocks noChangeArrowheads="1"/>
          </p:cNvSpPr>
          <p:nvPr/>
        </p:nvSpPr>
        <p:spPr bwMode="auto">
          <a:xfrm>
            <a:off x="5292725" y="1341438"/>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b="0">
                <a:solidFill>
                  <a:schemeClr val="bg1"/>
                </a:solidFill>
                <a:latin typeface="+mn-lt"/>
                <a:ea typeface="仿宋" panose="02010609060101010101" pitchFamily="49" charset="-122"/>
              </a:rPr>
              <a:t>.</a:t>
            </a:r>
          </a:p>
        </p:txBody>
      </p:sp>
      <p:sp>
        <p:nvSpPr>
          <p:cNvPr id="132103" name="Rectangle 7">
            <a:extLst>
              <a:ext uri="{FF2B5EF4-FFF2-40B4-BE49-F238E27FC236}">
                <a16:creationId xmlns:a16="http://schemas.microsoft.com/office/drawing/2014/main" id="{248E237B-1E76-4E9F-9302-FFE942BD2CE6}"/>
              </a:ext>
            </a:extLst>
          </p:cNvPr>
          <p:cNvSpPr>
            <a:spLocks noChangeArrowheads="1"/>
          </p:cNvSpPr>
          <p:nvPr/>
        </p:nvSpPr>
        <p:spPr bwMode="auto">
          <a:xfrm>
            <a:off x="107950" y="561975"/>
            <a:ext cx="889317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92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5000"/>
              </a:lnSpc>
              <a:buFontTx/>
              <a:buNone/>
            </a:pPr>
            <a:r>
              <a:rPr lang="zh-CN" altLang="en-US" sz="2000" dirty="0">
                <a:solidFill>
                  <a:srgbClr val="0000FF"/>
                </a:solidFill>
                <a:latin typeface="+mn-lt"/>
                <a:ea typeface="仿宋" panose="02010609060101010101" pitchFamily="49" charset="-122"/>
              </a:rPr>
              <a:t> </a:t>
            </a:r>
            <a:r>
              <a:rPr lang="en-US" altLang="zh-CN" sz="2000" dirty="0">
                <a:solidFill>
                  <a:srgbClr val="0000FF"/>
                </a:solidFill>
                <a:latin typeface="+mn-lt"/>
                <a:ea typeface="仿宋" panose="02010609060101010101" pitchFamily="49" charset="-122"/>
              </a:rPr>
              <a:t>(</a:t>
            </a:r>
            <a:r>
              <a:rPr lang="zh-CN" altLang="en-US" sz="2000" dirty="0">
                <a:solidFill>
                  <a:srgbClr val="0000FF"/>
                </a:solidFill>
                <a:latin typeface="+mn-lt"/>
                <a:ea typeface="仿宋" panose="02010609060101010101" pitchFamily="49" charset="-122"/>
              </a:rPr>
              <a:t>为方便，重写：</a:t>
            </a:r>
            <a:r>
              <a:rPr lang="en-US" altLang="zh-CN" sz="2000" dirty="0">
                <a:solidFill>
                  <a:srgbClr val="0000FF"/>
                </a:solidFill>
                <a:latin typeface="+mn-lt"/>
                <a:ea typeface="仿宋" panose="02010609060101010101" pitchFamily="49" charset="-122"/>
              </a:rPr>
              <a:t>)</a:t>
            </a:r>
            <a:r>
              <a:rPr lang="zh-CN" altLang="en-US" sz="1800" dirty="0">
                <a:solidFill>
                  <a:srgbClr val="660066"/>
                </a:solidFill>
                <a:latin typeface="+mn-lt"/>
                <a:ea typeface="仿宋" panose="02010609060101010101" pitchFamily="49" charset="-122"/>
              </a:rPr>
              <a:t>初次级均谐振于</a:t>
            </a:r>
            <a:r>
              <a:rPr lang="en-US" altLang="zh-CN" sz="1800" dirty="0">
                <a:solidFill>
                  <a:srgbClr val="660066"/>
                </a:solidFill>
                <a:latin typeface="+mn-lt"/>
                <a:ea typeface="仿宋" panose="02010609060101010101" pitchFamily="49" charset="-122"/>
              </a:rPr>
              <a:t>FM</a:t>
            </a:r>
            <a:r>
              <a:rPr lang="zh-CN" altLang="en-US" sz="1800" dirty="0">
                <a:solidFill>
                  <a:srgbClr val="660066"/>
                </a:solidFill>
                <a:latin typeface="+mn-lt"/>
                <a:ea typeface="仿宋" panose="02010609060101010101" pitchFamily="49" charset="-122"/>
              </a:rPr>
              <a:t>信号的中心频率</a:t>
            </a:r>
            <a:r>
              <a:rPr lang="en-US" altLang="zh-CN" sz="1800" i="1" dirty="0">
                <a:solidFill>
                  <a:srgbClr val="660066"/>
                </a:solidFill>
                <a:latin typeface="+mn-lt"/>
                <a:ea typeface="仿宋" panose="02010609060101010101" pitchFamily="49" charset="-122"/>
              </a:rPr>
              <a:t>f</a:t>
            </a:r>
            <a:r>
              <a:rPr lang="en-US" altLang="zh-CN" sz="1800" baseline="-25000" dirty="0">
                <a:solidFill>
                  <a:srgbClr val="660066"/>
                </a:solidFill>
                <a:latin typeface="+mn-lt"/>
                <a:ea typeface="仿宋" panose="02010609060101010101" pitchFamily="49" charset="-122"/>
              </a:rPr>
              <a:t>0</a:t>
            </a:r>
            <a:r>
              <a:rPr lang="zh-CN" altLang="en-US" sz="1800" dirty="0">
                <a:solidFill>
                  <a:srgbClr val="660066"/>
                </a:solidFill>
                <a:latin typeface="+mn-lt"/>
                <a:ea typeface="仿宋" panose="02010609060101010101" pitchFamily="49" charset="-122"/>
              </a:rPr>
              <a:t>上，</a:t>
            </a:r>
            <a:r>
              <a:rPr lang="en-US" altLang="zh-CN" sz="1800" i="1" dirty="0">
                <a:solidFill>
                  <a:srgbClr val="660066"/>
                </a:solidFill>
                <a:latin typeface="+mn-lt"/>
                <a:ea typeface="仿宋" panose="02010609060101010101" pitchFamily="49" charset="-122"/>
              </a:rPr>
              <a:t> V</a:t>
            </a:r>
            <a:r>
              <a:rPr lang="en-US" altLang="zh-CN" sz="1800" baseline="-25000" dirty="0">
                <a:solidFill>
                  <a:srgbClr val="660066"/>
                </a:solidFill>
                <a:latin typeface="+mn-lt"/>
                <a:ea typeface="仿宋" panose="02010609060101010101" pitchFamily="49" charset="-122"/>
              </a:rPr>
              <a:t>12</a:t>
            </a:r>
            <a:r>
              <a:rPr lang="zh-CN" altLang="en-US" sz="1800" dirty="0">
                <a:solidFill>
                  <a:srgbClr val="660066"/>
                </a:solidFill>
                <a:latin typeface="+mn-lt"/>
                <a:ea typeface="仿宋" panose="02010609060101010101" pitchFamily="49" charset="-122"/>
              </a:rPr>
              <a:t>经互感耦在次级产生</a:t>
            </a:r>
            <a:r>
              <a:rPr lang="en-US" altLang="zh-CN" sz="1800" i="1" dirty="0">
                <a:solidFill>
                  <a:srgbClr val="660066"/>
                </a:solidFill>
                <a:latin typeface="+mn-lt"/>
                <a:ea typeface="仿宋" panose="02010609060101010101" pitchFamily="49" charset="-122"/>
              </a:rPr>
              <a:t>V</a:t>
            </a:r>
            <a:r>
              <a:rPr lang="en-US" altLang="zh-CN" sz="1800" baseline="-25000" dirty="0">
                <a:solidFill>
                  <a:srgbClr val="660066"/>
                </a:solidFill>
                <a:latin typeface="+mn-lt"/>
                <a:ea typeface="仿宋" panose="02010609060101010101" pitchFamily="49" charset="-122"/>
              </a:rPr>
              <a:t>ab</a:t>
            </a:r>
            <a:r>
              <a:rPr lang="zh-CN" altLang="en-US" sz="1800" dirty="0">
                <a:solidFill>
                  <a:srgbClr val="660066"/>
                </a:solidFill>
                <a:latin typeface="+mn-lt"/>
                <a:ea typeface="仿宋" panose="02010609060101010101" pitchFamily="49" charset="-122"/>
              </a:rPr>
              <a:t>；</a:t>
            </a:r>
            <a:r>
              <a:rPr lang="en-US" altLang="zh-CN" sz="1800" i="1" dirty="0">
                <a:solidFill>
                  <a:srgbClr val="660066"/>
                </a:solidFill>
                <a:latin typeface="+mn-lt"/>
                <a:ea typeface="仿宋" panose="02010609060101010101" pitchFamily="49" charset="-122"/>
              </a:rPr>
              <a:t>C</a:t>
            </a:r>
            <a:r>
              <a:rPr lang="en-US" altLang="zh-CN" sz="1800" baseline="-25000" dirty="0">
                <a:solidFill>
                  <a:srgbClr val="660066"/>
                </a:solidFill>
                <a:latin typeface="+mn-lt"/>
                <a:ea typeface="仿宋" panose="02010609060101010101" pitchFamily="49" charset="-122"/>
              </a:rPr>
              <a:t>5 </a:t>
            </a:r>
            <a:r>
              <a:rPr lang="zh-CN" altLang="en-US" sz="1800" dirty="0">
                <a:solidFill>
                  <a:srgbClr val="660066"/>
                </a:solidFill>
                <a:latin typeface="+mn-lt"/>
                <a:ea typeface="仿宋" panose="02010609060101010101" pitchFamily="49" charset="-122"/>
              </a:rPr>
              <a:t>隔直，</a:t>
            </a:r>
            <a:r>
              <a:rPr lang="en-US" altLang="zh-CN" sz="1800" i="1" dirty="0">
                <a:solidFill>
                  <a:srgbClr val="660066"/>
                </a:solidFill>
                <a:latin typeface="+mn-lt"/>
                <a:ea typeface="仿宋" panose="02010609060101010101" pitchFamily="49" charset="-122"/>
              </a:rPr>
              <a:t>L</a:t>
            </a:r>
            <a:r>
              <a:rPr lang="en-US" altLang="zh-CN" sz="1800" baseline="-25000" dirty="0">
                <a:solidFill>
                  <a:srgbClr val="660066"/>
                </a:solidFill>
                <a:latin typeface="+mn-lt"/>
                <a:ea typeface="仿宋" panose="02010609060101010101" pitchFamily="49" charset="-122"/>
              </a:rPr>
              <a:t>3 </a:t>
            </a:r>
            <a:r>
              <a:rPr lang="zh-CN" altLang="en-US" sz="1800" dirty="0">
                <a:solidFill>
                  <a:srgbClr val="660066"/>
                </a:solidFill>
                <a:latin typeface="+mn-lt"/>
                <a:ea typeface="仿宋" panose="02010609060101010101" pitchFamily="49" charset="-122"/>
              </a:rPr>
              <a:t>高频扼流圈，上下两个检波器完全相同。</a:t>
            </a:r>
            <a:r>
              <a:rPr lang="en-US" altLang="zh-CN" sz="1800" i="1" dirty="0">
                <a:solidFill>
                  <a:srgbClr val="660066"/>
                </a:solidFill>
                <a:latin typeface="+mn-lt"/>
                <a:ea typeface="仿宋" panose="02010609060101010101" pitchFamily="49" charset="-122"/>
              </a:rPr>
              <a:t>R</a:t>
            </a:r>
            <a:r>
              <a:rPr lang="en-US" altLang="zh-CN" sz="1800" baseline="-25000" dirty="0">
                <a:solidFill>
                  <a:srgbClr val="660066"/>
                </a:solidFill>
                <a:latin typeface="+mn-lt"/>
                <a:ea typeface="仿宋" panose="02010609060101010101" pitchFamily="49" charset="-122"/>
              </a:rPr>
              <a:t>1</a:t>
            </a:r>
            <a:r>
              <a:rPr lang="zh-CN" altLang="en-US" sz="1800" dirty="0">
                <a:solidFill>
                  <a:srgbClr val="660066"/>
                </a:solidFill>
                <a:latin typeface="+mn-lt"/>
                <a:ea typeface="仿宋" panose="02010609060101010101" pitchFamily="49" charset="-122"/>
              </a:rPr>
              <a:t>和 </a:t>
            </a:r>
            <a:r>
              <a:rPr lang="en-US" altLang="zh-CN" sz="1800" i="1" dirty="0">
                <a:solidFill>
                  <a:srgbClr val="660066"/>
                </a:solidFill>
                <a:latin typeface="+mn-lt"/>
                <a:ea typeface="仿宋" panose="02010609060101010101" pitchFamily="49" charset="-122"/>
              </a:rPr>
              <a:t>R</a:t>
            </a:r>
            <a:r>
              <a:rPr lang="en-US" altLang="zh-CN" sz="1800" baseline="-25000" dirty="0">
                <a:solidFill>
                  <a:srgbClr val="660066"/>
                </a:solidFill>
                <a:latin typeface="+mn-lt"/>
                <a:ea typeface="仿宋" panose="02010609060101010101" pitchFamily="49" charset="-122"/>
              </a:rPr>
              <a:t>2</a:t>
            </a:r>
            <a:r>
              <a:rPr lang="zh-CN" altLang="en-US" sz="1800" dirty="0">
                <a:solidFill>
                  <a:srgbClr val="660066"/>
                </a:solidFill>
                <a:latin typeface="+mn-lt"/>
                <a:ea typeface="仿宋" panose="02010609060101010101" pitchFamily="49" charset="-122"/>
              </a:rPr>
              <a:t>比 </a:t>
            </a:r>
            <a:r>
              <a:rPr lang="en-US" altLang="zh-CN" sz="1800" i="1" dirty="0">
                <a:solidFill>
                  <a:srgbClr val="660066"/>
                </a:solidFill>
                <a:latin typeface="+mn-lt"/>
                <a:ea typeface="仿宋" panose="02010609060101010101" pitchFamily="49" charset="-122"/>
              </a:rPr>
              <a:t>C</a:t>
            </a:r>
            <a:r>
              <a:rPr lang="en-US" altLang="zh-CN" sz="1800" baseline="-25000" dirty="0">
                <a:solidFill>
                  <a:srgbClr val="660066"/>
                </a:solidFill>
                <a:latin typeface="+mn-lt"/>
                <a:ea typeface="仿宋" panose="02010609060101010101" pitchFamily="49" charset="-122"/>
              </a:rPr>
              <a:t>3</a:t>
            </a:r>
            <a:r>
              <a:rPr lang="zh-CN" altLang="en-US" sz="1800" dirty="0">
                <a:solidFill>
                  <a:srgbClr val="660066"/>
                </a:solidFill>
                <a:latin typeface="+mn-lt"/>
                <a:ea typeface="仿宋" panose="02010609060101010101" pitchFamily="49" charset="-122"/>
              </a:rPr>
              <a:t>和</a:t>
            </a:r>
            <a:r>
              <a:rPr lang="en-US" altLang="zh-CN" sz="1800" i="1" dirty="0">
                <a:solidFill>
                  <a:srgbClr val="660066"/>
                </a:solidFill>
                <a:latin typeface="+mn-lt"/>
                <a:ea typeface="仿宋" panose="02010609060101010101" pitchFamily="49" charset="-122"/>
              </a:rPr>
              <a:t>C</a:t>
            </a:r>
            <a:r>
              <a:rPr lang="en-US" altLang="zh-CN" sz="1800" baseline="-25000" dirty="0">
                <a:solidFill>
                  <a:srgbClr val="660066"/>
                </a:solidFill>
                <a:latin typeface="+mn-lt"/>
                <a:ea typeface="仿宋" panose="02010609060101010101" pitchFamily="49" charset="-122"/>
              </a:rPr>
              <a:t>4</a:t>
            </a:r>
            <a:r>
              <a:rPr lang="en-US" altLang="zh-CN" sz="1800" dirty="0">
                <a:solidFill>
                  <a:srgbClr val="660066"/>
                </a:solidFill>
                <a:latin typeface="+mn-lt"/>
                <a:ea typeface="仿宋" panose="02010609060101010101" pitchFamily="49" charset="-122"/>
              </a:rPr>
              <a:t> </a:t>
            </a:r>
            <a:r>
              <a:rPr lang="zh-CN" altLang="en-US" sz="1800" dirty="0">
                <a:solidFill>
                  <a:srgbClr val="660066"/>
                </a:solidFill>
                <a:latin typeface="+mn-lt"/>
                <a:ea typeface="仿宋" panose="02010609060101010101" pitchFamily="49" charset="-122"/>
              </a:rPr>
              <a:t>的容抗大得多。电容</a:t>
            </a:r>
            <a:r>
              <a:rPr lang="en-US" altLang="zh-CN" sz="1800" i="1" dirty="0">
                <a:solidFill>
                  <a:srgbClr val="660066"/>
                </a:solidFill>
                <a:latin typeface="+mn-lt"/>
                <a:ea typeface="仿宋" panose="02010609060101010101" pitchFamily="49" charset="-122"/>
              </a:rPr>
              <a:t>C</a:t>
            </a:r>
            <a:r>
              <a:rPr lang="en-US" altLang="zh-CN" sz="1800" baseline="-25000" dirty="0">
                <a:solidFill>
                  <a:srgbClr val="660066"/>
                </a:solidFill>
                <a:latin typeface="+mn-lt"/>
                <a:ea typeface="仿宋" panose="02010609060101010101" pitchFamily="49" charset="-122"/>
              </a:rPr>
              <a:t>3</a:t>
            </a:r>
            <a:r>
              <a:rPr lang="en-US" altLang="zh-CN" sz="1800" dirty="0">
                <a:solidFill>
                  <a:srgbClr val="660066"/>
                </a:solidFill>
                <a:latin typeface="+mn-lt"/>
                <a:ea typeface="仿宋" panose="02010609060101010101" pitchFamily="49" charset="-122"/>
              </a:rPr>
              <a:t>, </a:t>
            </a:r>
            <a:r>
              <a:rPr lang="en-US" altLang="zh-CN" sz="1800" i="1" dirty="0">
                <a:solidFill>
                  <a:srgbClr val="660066"/>
                </a:solidFill>
                <a:latin typeface="+mn-lt"/>
                <a:ea typeface="仿宋" panose="02010609060101010101" pitchFamily="49" charset="-122"/>
              </a:rPr>
              <a:t>C</a:t>
            </a:r>
            <a:r>
              <a:rPr lang="en-US" altLang="zh-CN" sz="1800" baseline="-25000" dirty="0">
                <a:solidFill>
                  <a:srgbClr val="660066"/>
                </a:solidFill>
                <a:latin typeface="+mn-lt"/>
                <a:ea typeface="仿宋" panose="02010609060101010101" pitchFamily="49" charset="-122"/>
              </a:rPr>
              <a:t>4</a:t>
            </a:r>
            <a:r>
              <a:rPr lang="en-US" altLang="zh-CN" sz="1800" dirty="0">
                <a:solidFill>
                  <a:srgbClr val="660066"/>
                </a:solidFill>
                <a:latin typeface="+mn-lt"/>
                <a:ea typeface="仿宋" panose="02010609060101010101" pitchFamily="49" charset="-122"/>
              </a:rPr>
              <a:t>, </a:t>
            </a:r>
            <a:r>
              <a:rPr lang="en-US" altLang="zh-CN" sz="1800" i="1" dirty="0">
                <a:solidFill>
                  <a:srgbClr val="660066"/>
                </a:solidFill>
                <a:latin typeface="+mn-lt"/>
                <a:ea typeface="仿宋" panose="02010609060101010101" pitchFamily="49" charset="-122"/>
              </a:rPr>
              <a:t>C</a:t>
            </a:r>
            <a:r>
              <a:rPr lang="en-US" altLang="zh-CN" sz="1800" baseline="-25000" dirty="0">
                <a:solidFill>
                  <a:srgbClr val="660066"/>
                </a:solidFill>
                <a:latin typeface="+mn-lt"/>
                <a:ea typeface="仿宋" panose="02010609060101010101" pitchFamily="49" charset="-122"/>
              </a:rPr>
              <a:t>5 </a:t>
            </a:r>
            <a:r>
              <a:rPr lang="zh-CN" altLang="en-US" sz="1800" dirty="0">
                <a:solidFill>
                  <a:srgbClr val="660066"/>
                </a:solidFill>
                <a:latin typeface="+mn-lt"/>
                <a:ea typeface="仿宋" panose="02010609060101010101" pitchFamily="49" charset="-122"/>
              </a:rPr>
              <a:t>的高频容抗远小于 </a:t>
            </a:r>
            <a:r>
              <a:rPr lang="en-US" altLang="zh-CN" sz="1800" i="1" dirty="0">
                <a:solidFill>
                  <a:srgbClr val="660066"/>
                </a:solidFill>
                <a:latin typeface="+mn-lt"/>
                <a:ea typeface="仿宋" panose="02010609060101010101" pitchFamily="49" charset="-122"/>
              </a:rPr>
              <a:t>L</a:t>
            </a:r>
            <a:r>
              <a:rPr lang="en-US" altLang="zh-CN" sz="1800" baseline="-25000" dirty="0">
                <a:solidFill>
                  <a:srgbClr val="660066"/>
                </a:solidFill>
                <a:latin typeface="+mn-lt"/>
                <a:ea typeface="仿宋" panose="02010609060101010101" pitchFamily="49" charset="-122"/>
              </a:rPr>
              <a:t>3</a:t>
            </a:r>
            <a:r>
              <a:rPr lang="en-US" altLang="zh-CN" sz="1800" dirty="0">
                <a:solidFill>
                  <a:srgbClr val="660066"/>
                </a:solidFill>
                <a:latin typeface="+mn-lt"/>
                <a:ea typeface="仿宋" panose="02010609060101010101" pitchFamily="49" charset="-122"/>
              </a:rPr>
              <a:t> </a:t>
            </a:r>
            <a:r>
              <a:rPr lang="zh-CN" altLang="en-US" sz="1800" dirty="0">
                <a:solidFill>
                  <a:srgbClr val="660066"/>
                </a:solidFill>
                <a:latin typeface="+mn-lt"/>
                <a:ea typeface="仿宋" panose="02010609060101010101" pitchFamily="49" charset="-122"/>
              </a:rPr>
              <a:t>的感抗，这样 </a:t>
            </a:r>
            <a:r>
              <a:rPr lang="en-US" altLang="zh-CN" sz="1800" i="1" dirty="0">
                <a:solidFill>
                  <a:srgbClr val="660066"/>
                </a:solidFill>
                <a:latin typeface="+mn-lt"/>
                <a:ea typeface="仿宋" panose="02010609060101010101" pitchFamily="49" charset="-122"/>
              </a:rPr>
              <a:t>V</a:t>
            </a:r>
            <a:r>
              <a:rPr lang="en-US" altLang="zh-CN" sz="1800" baseline="-25000" dirty="0">
                <a:solidFill>
                  <a:srgbClr val="660066"/>
                </a:solidFill>
                <a:latin typeface="+mn-lt"/>
                <a:ea typeface="仿宋" panose="02010609060101010101" pitchFamily="49" charset="-122"/>
              </a:rPr>
              <a:t>12</a:t>
            </a:r>
            <a:r>
              <a:rPr lang="zh-CN" altLang="en-US" sz="1800" dirty="0">
                <a:solidFill>
                  <a:srgbClr val="660066"/>
                </a:solidFill>
                <a:latin typeface="+mn-lt"/>
                <a:ea typeface="仿宋" panose="02010609060101010101" pitchFamily="49" charset="-122"/>
              </a:rPr>
              <a:t>几乎完全降在 </a:t>
            </a:r>
            <a:r>
              <a:rPr lang="en-US" altLang="zh-CN" sz="1800" i="1" dirty="0">
                <a:solidFill>
                  <a:srgbClr val="660066"/>
                </a:solidFill>
                <a:latin typeface="+mn-lt"/>
                <a:ea typeface="仿宋" panose="02010609060101010101" pitchFamily="49" charset="-122"/>
              </a:rPr>
              <a:t>L</a:t>
            </a:r>
            <a:r>
              <a:rPr lang="en-US" altLang="zh-CN" sz="1800" baseline="-25000" dirty="0">
                <a:solidFill>
                  <a:srgbClr val="660066"/>
                </a:solidFill>
                <a:latin typeface="+mn-lt"/>
                <a:ea typeface="仿宋" panose="02010609060101010101" pitchFamily="49" charset="-122"/>
              </a:rPr>
              <a:t>3 </a:t>
            </a:r>
            <a:r>
              <a:rPr lang="zh-CN" altLang="en-US" sz="1800" dirty="0">
                <a:solidFill>
                  <a:srgbClr val="660066"/>
                </a:solidFill>
                <a:latin typeface="+mn-lt"/>
                <a:ea typeface="仿宋" panose="02010609060101010101" pitchFamily="49" charset="-122"/>
              </a:rPr>
              <a:t>两端。  </a:t>
            </a:r>
            <a:r>
              <a:rPr lang="en-US" altLang="zh-CN" sz="1800" i="1" dirty="0">
                <a:solidFill>
                  <a:srgbClr val="660066"/>
                </a:solidFill>
                <a:latin typeface="+mn-lt"/>
                <a:ea typeface="仿宋" panose="02010609060101010101" pitchFamily="49" charset="-122"/>
              </a:rPr>
              <a:t>C</a:t>
            </a:r>
            <a:r>
              <a:rPr lang="en-US" altLang="zh-CN" sz="1800" baseline="-25000" dirty="0">
                <a:solidFill>
                  <a:srgbClr val="660066"/>
                </a:solidFill>
                <a:latin typeface="+mn-lt"/>
                <a:ea typeface="仿宋" panose="02010609060101010101" pitchFamily="49" charset="-122"/>
              </a:rPr>
              <a:t>5</a:t>
            </a:r>
            <a:r>
              <a:rPr lang="zh-CN" altLang="en-US" sz="1800" dirty="0">
                <a:solidFill>
                  <a:srgbClr val="660066"/>
                </a:solidFill>
                <a:latin typeface="+mn-lt"/>
                <a:ea typeface="仿宋" panose="02010609060101010101" pitchFamily="49" charset="-122"/>
              </a:rPr>
              <a:t>和</a:t>
            </a:r>
            <a:r>
              <a:rPr lang="en-US" altLang="zh-CN" sz="1800" i="1" dirty="0">
                <a:solidFill>
                  <a:srgbClr val="660066"/>
                </a:solidFill>
                <a:latin typeface="+mn-lt"/>
                <a:ea typeface="仿宋" panose="02010609060101010101" pitchFamily="49" charset="-122"/>
              </a:rPr>
              <a:t>L</a:t>
            </a:r>
            <a:r>
              <a:rPr lang="en-US" altLang="zh-CN" sz="1800" baseline="-25000" dirty="0">
                <a:solidFill>
                  <a:srgbClr val="660066"/>
                </a:solidFill>
                <a:latin typeface="+mn-lt"/>
                <a:ea typeface="仿宋" panose="02010609060101010101" pitchFamily="49" charset="-122"/>
              </a:rPr>
              <a:t>3</a:t>
            </a:r>
            <a:r>
              <a:rPr lang="zh-CN" altLang="en-US" sz="1800" dirty="0">
                <a:solidFill>
                  <a:srgbClr val="660066"/>
                </a:solidFill>
                <a:latin typeface="+mn-lt"/>
                <a:ea typeface="仿宋" panose="02010609060101010101" pitchFamily="49" charset="-122"/>
              </a:rPr>
              <a:t>接在</a:t>
            </a:r>
            <a:r>
              <a:rPr lang="en-US" altLang="zh-CN" sz="1800" i="1" dirty="0">
                <a:solidFill>
                  <a:srgbClr val="660066"/>
                </a:solidFill>
                <a:latin typeface="+mn-lt"/>
                <a:ea typeface="仿宋" panose="02010609060101010101" pitchFamily="49" charset="-122"/>
              </a:rPr>
              <a:t>L</a:t>
            </a:r>
            <a:r>
              <a:rPr lang="en-US" altLang="zh-CN" sz="1800" baseline="-25000" dirty="0">
                <a:solidFill>
                  <a:srgbClr val="660066"/>
                </a:solidFill>
                <a:latin typeface="+mn-lt"/>
                <a:ea typeface="仿宋" panose="02010609060101010101" pitchFamily="49" charset="-122"/>
              </a:rPr>
              <a:t>2</a:t>
            </a:r>
            <a:r>
              <a:rPr lang="zh-CN" altLang="en-US" sz="1800" dirty="0">
                <a:solidFill>
                  <a:srgbClr val="660066"/>
                </a:solidFill>
                <a:latin typeface="+mn-lt"/>
                <a:ea typeface="仿宋" panose="02010609060101010101" pitchFamily="49" charset="-122"/>
              </a:rPr>
              <a:t>的中心抽头上，电路上下对称，负载上是差动输出。</a:t>
            </a:r>
            <a:endParaRPr lang="en-US" altLang="zh-CN" sz="1800" dirty="0">
              <a:solidFill>
                <a:srgbClr val="660066"/>
              </a:solidFill>
              <a:latin typeface="+mn-lt"/>
              <a:ea typeface="仿宋" panose="02010609060101010101" pitchFamily="49" charset="-122"/>
            </a:endParaRPr>
          </a:p>
        </p:txBody>
      </p:sp>
      <p:graphicFrame>
        <p:nvGraphicFramePr>
          <p:cNvPr id="132104" name="Object 9">
            <a:extLst>
              <a:ext uri="{FF2B5EF4-FFF2-40B4-BE49-F238E27FC236}">
                <a16:creationId xmlns:a16="http://schemas.microsoft.com/office/drawing/2014/main" id="{E8105337-A5F3-473D-A5F0-FA110172C5E9}"/>
              </a:ext>
            </a:extLst>
          </p:cNvPr>
          <p:cNvGraphicFramePr>
            <a:graphicFrameLocks noChangeAspect="1"/>
          </p:cNvGraphicFramePr>
          <p:nvPr>
            <p:extLst>
              <p:ext uri="{D42A27DB-BD31-4B8C-83A1-F6EECF244321}">
                <p14:modId xmlns:p14="http://schemas.microsoft.com/office/powerpoint/2010/main" val="1202412797"/>
              </p:ext>
            </p:extLst>
          </p:nvPr>
        </p:nvGraphicFramePr>
        <p:xfrm>
          <a:off x="1539875" y="4824413"/>
          <a:ext cx="1849438" cy="922337"/>
        </p:xfrm>
        <a:graphic>
          <a:graphicData uri="http://schemas.openxmlformats.org/presentationml/2006/ole">
            <mc:AlternateContent xmlns:mc="http://schemas.openxmlformats.org/markup-compatibility/2006">
              <mc:Choice xmlns:v="urn:schemas-microsoft-com:vml" Requires="v">
                <p:oleObj spid="_x0000_s132896" name="公式" r:id="rId4" imgW="1143000" imgH="508000" progId="Equation.3">
                  <p:embed/>
                </p:oleObj>
              </mc:Choice>
              <mc:Fallback>
                <p:oleObj name="公式" r:id="rId4" imgW="1143000" imgH="5080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875" y="4824413"/>
                        <a:ext cx="1849438" cy="922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05" name="Object 9">
            <a:extLst>
              <a:ext uri="{FF2B5EF4-FFF2-40B4-BE49-F238E27FC236}">
                <a16:creationId xmlns:a16="http://schemas.microsoft.com/office/drawing/2014/main" id="{E13182EA-7225-428F-9096-CA2D3BBE891F}"/>
              </a:ext>
            </a:extLst>
          </p:cNvPr>
          <p:cNvGraphicFramePr>
            <a:graphicFrameLocks noChangeAspect="1"/>
          </p:cNvGraphicFramePr>
          <p:nvPr>
            <p:extLst>
              <p:ext uri="{D42A27DB-BD31-4B8C-83A1-F6EECF244321}">
                <p14:modId xmlns:p14="http://schemas.microsoft.com/office/powerpoint/2010/main" val="4013573841"/>
              </p:ext>
            </p:extLst>
          </p:nvPr>
        </p:nvGraphicFramePr>
        <p:xfrm>
          <a:off x="1668463" y="5775325"/>
          <a:ext cx="1720850" cy="863600"/>
        </p:xfrm>
        <a:graphic>
          <a:graphicData uri="http://schemas.openxmlformats.org/presentationml/2006/ole">
            <mc:AlternateContent xmlns:mc="http://schemas.openxmlformats.org/markup-compatibility/2006">
              <mc:Choice xmlns:v="urn:schemas-microsoft-com:vml" Requires="v">
                <p:oleObj spid="_x0000_s132897" name="公式" r:id="rId6" imgW="1244600" imgH="508000" progId="Equation.3">
                  <p:embed/>
                </p:oleObj>
              </mc:Choice>
              <mc:Fallback>
                <p:oleObj name="公式" r:id="rId6" imgW="1244600" imgH="5080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8463" y="5775325"/>
                        <a:ext cx="1720850" cy="863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06" name="Text Box 3">
            <a:extLst>
              <a:ext uri="{FF2B5EF4-FFF2-40B4-BE49-F238E27FC236}">
                <a16:creationId xmlns:a16="http://schemas.microsoft.com/office/drawing/2014/main" id="{DC4CC0DE-B481-433B-A5E2-3E27746B2677}"/>
              </a:ext>
            </a:extLst>
          </p:cNvPr>
          <p:cNvSpPr txBox="1">
            <a:spLocks noChangeArrowheads="1"/>
          </p:cNvSpPr>
          <p:nvPr/>
        </p:nvSpPr>
        <p:spPr bwMode="auto">
          <a:xfrm>
            <a:off x="3627438" y="5106195"/>
            <a:ext cx="114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00FF"/>
                </a:solidFill>
                <a:latin typeface="+mn-lt"/>
                <a:ea typeface="仿宋" panose="02010609060101010101" pitchFamily="49" charset="-122"/>
              </a:rPr>
              <a:t>(7-47)</a:t>
            </a:r>
            <a:endParaRPr kumimoji="0" lang="zh-CN" altLang="en-US" sz="2400" dirty="0">
              <a:solidFill>
                <a:srgbClr val="0000FF"/>
              </a:solidFill>
              <a:latin typeface="+mn-lt"/>
              <a:ea typeface="仿宋" panose="02010609060101010101" pitchFamily="49" charset="-122"/>
            </a:endParaRPr>
          </a:p>
        </p:txBody>
      </p:sp>
      <p:sp>
        <p:nvSpPr>
          <p:cNvPr id="132107" name="Text Box 3">
            <a:extLst>
              <a:ext uri="{FF2B5EF4-FFF2-40B4-BE49-F238E27FC236}">
                <a16:creationId xmlns:a16="http://schemas.microsoft.com/office/drawing/2014/main" id="{8002F815-43CF-46F5-BECF-11FAB0AAB553}"/>
              </a:ext>
            </a:extLst>
          </p:cNvPr>
          <p:cNvSpPr txBox="1">
            <a:spLocks noChangeArrowheads="1"/>
          </p:cNvSpPr>
          <p:nvPr/>
        </p:nvSpPr>
        <p:spPr bwMode="auto">
          <a:xfrm>
            <a:off x="3617547" y="6021388"/>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00FF"/>
                </a:solidFill>
                <a:latin typeface="+mn-lt"/>
                <a:ea typeface="仿宋" panose="02010609060101010101" pitchFamily="49" charset="-122"/>
              </a:rPr>
              <a:t>(7-48)</a:t>
            </a:r>
            <a:endParaRPr kumimoji="0" lang="zh-CN" altLang="en-US" sz="2400" dirty="0">
              <a:solidFill>
                <a:srgbClr val="0000FF"/>
              </a:solidFill>
              <a:latin typeface="+mn-lt"/>
              <a:ea typeface="仿宋" panose="02010609060101010101" pitchFamily="49"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33122" name="图片 6">
            <a:extLst>
              <a:ext uri="{FF2B5EF4-FFF2-40B4-BE49-F238E27FC236}">
                <a16:creationId xmlns:a16="http://schemas.microsoft.com/office/drawing/2014/main" id="{836367DD-CCF4-44CF-BDF6-835477E72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638" y="895350"/>
            <a:ext cx="2695575"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3" name="Rectangle 2">
            <a:extLst>
              <a:ext uri="{FF2B5EF4-FFF2-40B4-BE49-F238E27FC236}">
                <a16:creationId xmlns:a16="http://schemas.microsoft.com/office/drawing/2014/main" id="{FEED4E01-DAF2-4C12-88FD-58088A648864}"/>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33124" name="Text Box 6">
            <a:extLst>
              <a:ext uri="{FF2B5EF4-FFF2-40B4-BE49-F238E27FC236}">
                <a16:creationId xmlns:a16="http://schemas.microsoft.com/office/drawing/2014/main" id="{026E25D5-F54F-497F-A6C9-98DD1FEDC351}"/>
              </a:ext>
            </a:extLst>
          </p:cNvPr>
          <p:cNvSpPr txBox="1">
            <a:spLocks noChangeArrowheads="1"/>
          </p:cNvSpPr>
          <p:nvPr/>
        </p:nvSpPr>
        <p:spPr bwMode="auto">
          <a:xfrm>
            <a:off x="5216525" y="400050"/>
            <a:ext cx="381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CC3300"/>
                </a:solidFill>
                <a:latin typeface="+mn-lt"/>
                <a:ea typeface="仿宋" panose="02010609060101010101" pitchFamily="49" charset="-122"/>
              </a:rPr>
              <a:t>互感的等效电路为</a:t>
            </a:r>
          </a:p>
        </p:txBody>
      </p:sp>
      <p:sp>
        <p:nvSpPr>
          <p:cNvPr id="133125" name="Text Box 7">
            <a:extLst>
              <a:ext uri="{FF2B5EF4-FFF2-40B4-BE49-F238E27FC236}">
                <a16:creationId xmlns:a16="http://schemas.microsoft.com/office/drawing/2014/main" id="{6D6E3CF2-4324-4B21-9F7C-FD83B4D19D62}"/>
              </a:ext>
            </a:extLst>
          </p:cNvPr>
          <p:cNvSpPr txBox="1">
            <a:spLocks noChangeArrowheads="1"/>
          </p:cNvSpPr>
          <p:nvPr/>
        </p:nvSpPr>
        <p:spPr bwMode="auto">
          <a:xfrm>
            <a:off x="195263" y="2087563"/>
            <a:ext cx="6538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i="1" dirty="0">
                <a:solidFill>
                  <a:srgbClr val="660066"/>
                </a:solidFill>
                <a:latin typeface="+mn-lt"/>
                <a:ea typeface="仿宋" panose="02010609060101010101" pitchFamily="49" charset="-122"/>
              </a:rPr>
              <a:t>r</a:t>
            </a:r>
            <a:r>
              <a:rPr kumimoji="0" lang="en-US" altLang="zh-CN" sz="2400" baseline="-250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L</a:t>
            </a:r>
            <a:r>
              <a:rPr kumimoji="0" lang="en-US" altLang="zh-CN" sz="2400" baseline="-250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的损耗电阻 </a:t>
            </a:r>
            <a:r>
              <a:rPr kumimoji="0" lang="en-US" altLang="zh-CN" sz="2400" dirty="0">
                <a:solidFill>
                  <a:srgbClr val="660066"/>
                </a:solidFill>
                <a:latin typeface="+mn-lt"/>
                <a:ea typeface="仿宋" panose="02010609060101010101" pitchFamily="49" charset="-122"/>
              </a:rPr>
              <a:t>; </a:t>
            </a:r>
            <a:r>
              <a:rPr kumimoji="0" lang="en-US" altLang="zh-CN" sz="2400" i="1" dirty="0" err="1">
                <a:solidFill>
                  <a:srgbClr val="660066"/>
                </a:solidFill>
                <a:latin typeface="+mn-lt"/>
                <a:ea typeface="仿宋" panose="02010609060101010101" pitchFamily="49" charset="-122"/>
              </a:rPr>
              <a:t>Z</a:t>
            </a:r>
            <a:r>
              <a:rPr kumimoji="0" lang="en-US" altLang="zh-CN" sz="2400" baseline="-25000" dirty="0" err="1">
                <a:solidFill>
                  <a:srgbClr val="660066"/>
                </a:solidFill>
                <a:latin typeface="+mn-lt"/>
                <a:ea typeface="仿宋" panose="02010609060101010101" pitchFamily="49" charset="-122"/>
              </a:rPr>
              <a:t>f</a:t>
            </a:r>
            <a:r>
              <a:rPr kumimoji="0" lang="zh-CN" altLang="en-US" sz="2400" dirty="0">
                <a:solidFill>
                  <a:srgbClr val="660066"/>
                </a:solidFill>
                <a:latin typeface="+mn-lt"/>
                <a:ea typeface="仿宋" panose="02010609060101010101" pitchFamily="49" charset="-122"/>
              </a:rPr>
              <a:t>次级对初级的反射阻抗；</a:t>
            </a:r>
            <a:r>
              <a:rPr kumimoji="0" lang="en-US" altLang="zh-CN" sz="2400" dirty="0">
                <a:solidFill>
                  <a:srgbClr val="660066"/>
                </a:solidFill>
                <a:latin typeface="+mn-lt"/>
                <a:ea typeface="仿宋" panose="02010609060101010101" pitchFamily="49" charset="-122"/>
              </a:rPr>
              <a:t>  </a:t>
            </a:r>
            <a:r>
              <a:rPr kumimoji="0" lang="en-US" altLang="zh-CN" sz="2400" dirty="0">
                <a:solidFill>
                  <a:srgbClr val="CC3300"/>
                </a:solidFill>
                <a:latin typeface="+mn-lt"/>
                <a:ea typeface="仿宋" panose="02010609060101010101" pitchFamily="49" charset="-122"/>
              </a:rPr>
              <a:t>        </a:t>
            </a:r>
            <a:endParaRPr kumimoji="0" lang="en-US" altLang="zh-CN" sz="2400" b="0" dirty="0">
              <a:solidFill>
                <a:srgbClr val="CC3300"/>
              </a:solidFill>
              <a:latin typeface="+mn-lt"/>
              <a:ea typeface="仿宋" panose="02010609060101010101" pitchFamily="49" charset="-122"/>
            </a:endParaRPr>
          </a:p>
        </p:txBody>
      </p:sp>
      <p:sp>
        <p:nvSpPr>
          <p:cNvPr id="133126" name="Text Box 17">
            <a:extLst>
              <a:ext uri="{FF2B5EF4-FFF2-40B4-BE49-F238E27FC236}">
                <a16:creationId xmlns:a16="http://schemas.microsoft.com/office/drawing/2014/main" id="{BE741390-426B-4A67-8014-34C2CC66B4E3}"/>
              </a:ext>
            </a:extLst>
          </p:cNvPr>
          <p:cNvSpPr txBox="1">
            <a:spLocks noChangeArrowheads="1"/>
          </p:cNvSpPr>
          <p:nvPr/>
        </p:nvSpPr>
        <p:spPr bwMode="auto">
          <a:xfrm>
            <a:off x="77788" y="2633663"/>
            <a:ext cx="5981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电路设计有：</a:t>
            </a:r>
            <a:r>
              <a:rPr kumimoji="0" lang="zh-CN" altLang="en-US" sz="2400" i="1"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L</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1</a:t>
            </a:r>
            <a:r>
              <a:rPr kumimoji="0" lang="en-US" altLang="zh-CN" sz="2400" dirty="0">
                <a:solidFill>
                  <a:srgbClr val="660066"/>
                </a:solidFill>
                <a:latin typeface="+mn-lt"/>
                <a:ea typeface="仿宋" panose="02010609060101010101" pitchFamily="49" charset="-122"/>
                <a:sym typeface="Symbol" panose="05050102010706020507" pitchFamily="18" charset="2"/>
              </a:rPr>
              <a:t>&gt;&gt;(</a:t>
            </a:r>
            <a:r>
              <a:rPr kumimoji="0" lang="en-US" altLang="zh-CN" sz="2400" i="1" dirty="0">
                <a:solidFill>
                  <a:srgbClr val="660066"/>
                </a:solidFill>
                <a:latin typeface="+mn-lt"/>
                <a:ea typeface="仿宋" panose="02010609060101010101" pitchFamily="49" charset="-122"/>
                <a:sym typeface="Symbol" panose="05050102010706020507" pitchFamily="18" charset="2"/>
              </a:rPr>
              <a:t>r</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1</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Z</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f</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 ，可不考虑次级反射，故：</a:t>
            </a:r>
          </a:p>
        </p:txBody>
      </p:sp>
      <p:sp>
        <p:nvSpPr>
          <p:cNvPr id="133127" name="Text Box 20">
            <a:extLst>
              <a:ext uri="{FF2B5EF4-FFF2-40B4-BE49-F238E27FC236}">
                <a16:creationId xmlns:a16="http://schemas.microsoft.com/office/drawing/2014/main" id="{EC53C6FA-DE60-4715-B4DD-30136ACB8A3C}"/>
              </a:ext>
            </a:extLst>
          </p:cNvPr>
          <p:cNvSpPr txBox="1">
            <a:spLocks noChangeArrowheads="1"/>
          </p:cNvSpPr>
          <p:nvPr/>
        </p:nvSpPr>
        <p:spPr bwMode="auto">
          <a:xfrm>
            <a:off x="971550" y="4256088"/>
            <a:ext cx="4418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CC3300"/>
                </a:solidFill>
                <a:latin typeface="+mn-lt"/>
                <a:ea typeface="仿宋" panose="02010609060101010101" pitchFamily="49" charset="-122"/>
              </a:rPr>
              <a:t>    </a:t>
            </a:r>
            <a:r>
              <a:rPr kumimoji="0" lang="en-US" altLang="zh-CN" sz="2400" i="1">
                <a:solidFill>
                  <a:srgbClr val="CC3300"/>
                </a:solidFill>
                <a:latin typeface="+mn-lt"/>
                <a:ea typeface="仿宋" panose="02010609060101010101" pitchFamily="49" charset="-122"/>
              </a:rPr>
              <a:t>I</a:t>
            </a:r>
            <a:r>
              <a:rPr kumimoji="0" lang="en-US" altLang="zh-CN" sz="2400" baseline="-25000">
                <a:solidFill>
                  <a:srgbClr val="CC3300"/>
                </a:solidFill>
                <a:latin typeface="+mn-lt"/>
                <a:ea typeface="仿宋" panose="02010609060101010101" pitchFamily="49" charset="-122"/>
              </a:rPr>
              <a:t>1</a:t>
            </a:r>
            <a:r>
              <a:rPr kumimoji="0" lang="zh-CN" altLang="en-US" sz="2400">
                <a:solidFill>
                  <a:srgbClr val="CC3300"/>
                </a:solidFill>
                <a:latin typeface="+mn-lt"/>
                <a:ea typeface="仿宋" panose="02010609060101010101" pitchFamily="49" charset="-122"/>
              </a:rPr>
              <a:t>滞后</a:t>
            </a:r>
            <a:r>
              <a:rPr kumimoji="0" lang="en-US" altLang="zh-CN" sz="2400" i="1">
                <a:solidFill>
                  <a:srgbClr val="CC3300"/>
                </a:solidFill>
                <a:latin typeface="+mn-lt"/>
                <a:ea typeface="仿宋" panose="02010609060101010101" pitchFamily="49" charset="-122"/>
              </a:rPr>
              <a:t>V</a:t>
            </a:r>
            <a:r>
              <a:rPr kumimoji="0" lang="en-US" altLang="zh-CN" sz="2400" baseline="-25000">
                <a:solidFill>
                  <a:srgbClr val="CC3300"/>
                </a:solidFill>
                <a:latin typeface="+mn-lt"/>
                <a:ea typeface="仿宋" panose="02010609060101010101" pitchFamily="49" charset="-122"/>
              </a:rPr>
              <a:t>12</a:t>
            </a:r>
            <a:r>
              <a:rPr kumimoji="0" lang="zh-CN" altLang="en-US" sz="2400">
                <a:solidFill>
                  <a:srgbClr val="CC3300"/>
                </a:solidFill>
                <a:latin typeface="+mn-lt"/>
                <a:ea typeface="仿宋" panose="02010609060101010101" pitchFamily="49" charset="-122"/>
              </a:rPr>
              <a:t>相角为</a:t>
            </a:r>
            <a:r>
              <a:rPr kumimoji="0" lang="en-US" altLang="zh-CN" sz="2400">
                <a:solidFill>
                  <a:srgbClr val="CC3300"/>
                </a:solidFill>
                <a:latin typeface="+mn-lt"/>
                <a:ea typeface="仿宋" panose="02010609060101010101" pitchFamily="49" charset="-122"/>
              </a:rPr>
              <a:t>90</a:t>
            </a:r>
            <a:r>
              <a:rPr kumimoji="0" lang="en-US" altLang="zh-CN" sz="2400">
                <a:solidFill>
                  <a:srgbClr val="CC3300"/>
                </a:solidFill>
                <a:latin typeface="+mn-lt"/>
                <a:ea typeface="仿宋" panose="02010609060101010101" pitchFamily="49" charset="-122"/>
                <a:sym typeface="Symbol" panose="05050102010706020507" pitchFamily="18" charset="2"/>
              </a:rPr>
              <a:t></a:t>
            </a:r>
            <a:r>
              <a:rPr kumimoji="0" lang="zh-CN" altLang="en-US" sz="2400">
                <a:solidFill>
                  <a:srgbClr val="CC3300"/>
                </a:solidFill>
                <a:latin typeface="+mn-lt"/>
                <a:ea typeface="仿宋" panose="02010609060101010101" pitchFamily="49" charset="-122"/>
              </a:rPr>
              <a:t>。</a:t>
            </a:r>
          </a:p>
        </p:txBody>
      </p:sp>
      <p:sp>
        <p:nvSpPr>
          <p:cNvPr id="133128" name="Text Box 21">
            <a:extLst>
              <a:ext uri="{FF2B5EF4-FFF2-40B4-BE49-F238E27FC236}">
                <a16:creationId xmlns:a16="http://schemas.microsoft.com/office/drawing/2014/main" id="{010134AE-7525-4863-B9B0-02CCE84190D8}"/>
              </a:ext>
            </a:extLst>
          </p:cNvPr>
          <p:cNvSpPr txBox="1">
            <a:spLocks noChangeArrowheads="1"/>
          </p:cNvSpPr>
          <p:nvPr/>
        </p:nvSpPr>
        <p:spPr bwMode="auto">
          <a:xfrm>
            <a:off x="-203200" y="4884738"/>
            <a:ext cx="4752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r>
              <a:rPr kumimoji="0" lang="zh-CN" altLang="en-US" sz="2400">
                <a:solidFill>
                  <a:srgbClr val="CC3300"/>
                </a:solidFill>
                <a:latin typeface="+mn-lt"/>
                <a:ea typeface="仿宋" panose="02010609060101010101" pitchFamily="49" charset="-122"/>
              </a:rPr>
              <a:t>     在次级产生的感应电动势</a:t>
            </a:r>
            <a:r>
              <a:rPr kumimoji="0" lang="en-US" altLang="zh-CN" sz="2400" i="1">
                <a:solidFill>
                  <a:srgbClr val="CC3300"/>
                </a:solidFill>
                <a:latin typeface="+mn-lt"/>
                <a:ea typeface="仿宋" panose="02010609060101010101" pitchFamily="49" charset="-122"/>
              </a:rPr>
              <a:t>V</a:t>
            </a:r>
            <a:r>
              <a:rPr kumimoji="0" lang="en-US" altLang="zh-CN" sz="2400" baseline="-25000">
                <a:solidFill>
                  <a:srgbClr val="CC3300"/>
                </a:solidFill>
                <a:latin typeface="+mn-lt"/>
                <a:ea typeface="仿宋" panose="02010609060101010101" pitchFamily="49" charset="-122"/>
              </a:rPr>
              <a:t>S</a:t>
            </a:r>
            <a:r>
              <a:rPr kumimoji="0" lang="zh-CN" altLang="en-US" sz="2400">
                <a:solidFill>
                  <a:srgbClr val="CC3300"/>
                </a:solidFill>
                <a:latin typeface="+mn-lt"/>
                <a:ea typeface="仿宋" panose="02010609060101010101" pitchFamily="49" charset="-122"/>
              </a:rPr>
              <a:t>：</a:t>
            </a:r>
          </a:p>
        </p:txBody>
      </p:sp>
      <p:sp>
        <p:nvSpPr>
          <p:cNvPr id="133129" name="Text Box 3">
            <a:extLst>
              <a:ext uri="{FF2B5EF4-FFF2-40B4-BE49-F238E27FC236}">
                <a16:creationId xmlns:a16="http://schemas.microsoft.com/office/drawing/2014/main" id="{EF1AD3F6-7B54-467F-8C39-D88CDD5B3CB9}"/>
              </a:ext>
            </a:extLst>
          </p:cNvPr>
          <p:cNvSpPr txBox="1">
            <a:spLocks noChangeArrowheads="1"/>
          </p:cNvSpPr>
          <p:nvPr/>
        </p:nvSpPr>
        <p:spPr bwMode="auto">
          <a:xfrm>
            <a:off x="3465513" y="3492500"/>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a:solidFill>
                  <a:srgbClr val="0000FF"/>
                </a:solidFill>
                <a:latin typeface="+mn-lt"/>
                <a:ea typeface="仿宋" panose="02010609060101010101" pitchFamily="49" charset="-122"/>
              </a:rPr>
              <a:t>(7-49)</a:t>
            </a:r>
            <a:endParaRPr kumimoji="0" lang="zh-CN" altLang="en-US" sz="2400">
              <a:solidFill>
                <a:srgbClr val="0000FF"/>
              </a:solidFill>
              <a:latin typeface="+mn-lt"/>
              <a:ea typeface="仿宋" panose="02010609060101010101" pitchFamily="49" charset="-122"/>
            </a:endParaRPr>
          </a:p>
        </p:txBody>
      </p:sp>
      <p:sp>
        <p:nvSpPr>
          <p:cNvPr id="133130" name="Text Box 3">
            <a:extLst>
              <a:ext uri="{FF2B5EF4-FFF2-40B4-BE49-F238E27FC236}">
                <a16:creationId xmlns:a16="http://schemas.microsoft.com/office/drawing/2014/main" id="{502525C2-1E96-4AB2-9917-5EF55A0B71AA}"/>
              </a:ext>
            </a:extLst>
          </p:cNvPr>
          <p:cNvSpPr txBox="1">
            <a:spLocks noChangeArrowheads="1"/>
          </p:cNvSpPr>
          <p:nvPr/>
        </p:nvSpPr>
        <p:spPr bwMode="auto">
          <a:xfrm>
            <a:off x="6370638" y="4947296"/>
            <a:ext cx="1143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00FF"/>
                </a:solidFill>
                <a:latin typeface="+mn-lt"/>
                <a:ea typeface="仿宋" panose="02010609060101010101" pitchFamily="49" charset="-122"/>
              </a:rPr>
              <a:t>(7-50)</a:t>
            </a:r>
            <a:endParaRPr kumimoji="0" lang="zh-CN" altLang="en-US" sz="2400" dirty="0">
              <a:solidFill>
                <a:srgbClr val="0000FF"/>
              </a:solidFill>
              <a:latin typeface="+mn-lt"/>
              <a:ea typeface="仿宋" panose="02010609060101010101" pitchFamily="49" charset="-122"/>
            </a:endParaRPr>
          </a:p>
        </p:txBody>
      </p:sp>
      <p:sp>
        <p:nvSpPr>
          <p:cNvPr id="133131" name="Text Box 3">
            <a:extLst>
              <a:ext uri="{FF2B5EF4-FFF2-40B4-BE49-F238E27FC236}">
                <a16:creationId xmlns:a16="http://schemas.microsoft.com/office/drawing/2014/main" id="{5D57D908-A470-44AE-BC86-4CD103F62215}"/>
              </a:ext>
            </a:extLst>
          </p:cNvPr>
          <p:cNvSpPr txBox="1">
            <a:spLocks noChangeArrowheads="1"/>
          </p:cNvSpPr>
          <p:nvPr/>
        </p:nvSpPr>
        <p:spPr bwMode="auto">
          <a:xfrm>
            <a:off x="6403967" y="5859462"/>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a:solidFill>
                  <a:srgbClr val="0000FF"/>
                </a:solidFill>
                <a:latin typeface="+mn-lt"/>
                <a:ea typeface="仿宋" panose="02010609060101010101" pitchFamily="49" charset="-122"/>
              </a:rPr>
              <a:t>(7-51)</a:t>
            </a:r>
            <a:endParaRPr kumimoji="0" lang="zh-CN" altLang="en-US" sz="2400">
              <a:solidFill>
                <a:srgbClr val="0000FF"/>
              </a:solidFill>
              <a:latin typeface="+mn-lt"/>
              <a:ea typeface="仿宋" panose="02010609060101010101" pitchFamily="49" charset="-122"/>
            </a:endParaRPr>
          </a:p>
        </p:txBody>
      </p:sp>
      <p:sp>
        <p:nvSpPr>
          <p:cNvPr id="3" name="任意多边形: 形状 2">
            <a:extLst>
              <a:ext uri="{FF2B5EF4-FFF2-40B4-BE49-F238E27FC236}">
                <a16:creationId xmlns:a16="http://schemas.microsoft.com/office/drawing/2014/main" id="{197F2BB3-FFE5-40EA-87F6-1B667D1698D3}"/>
              </a:ext>
            </a:extLst>
          </p:cNvPr>
          <p:cNvSpPr/>
          <p:nvPr/>
        </p:nvSpPr>
        <p:spPr bwMode="auto">
          <a:xfrm flipH="1">
            <a:off x="7880350" y="1612900"/>
            <a:ext cx="366713" cy="441325"/>
          </a:xfrm>
          <a:custGeom>
            <a:avLst/>
            <a:gdLst>
              <a:gd name="connsiteX0" fmla="*/ 0 w 421330"/>
              <a:gd name="connsiteY0" fmla="*/ 387275 h 441063"/>
              <a:gd name="connsiteX1" fmla="*/ 53788 w 421330"/>
              <a:gd name="connsiteY1" fmla="*/ 258183 h 441063"/>
              <a:gd name="connsiteX2" fmla="*/ 64546 w 421330"/>
              <a:gd name="connsiteY2" fmla="*/ 182880 h 441063"/>
              <a:gd name="connsiteX3" fmla="*/ 107576 w 421330"/>
              <a:gd name="connsiteY3" fmla="*/ 86061 h 441063"/>
              <a:gd name="connsiteX4" fmla="*/ 150607 w 421330"/>
              <a:gd name="connsiteY4" fmla="*/ 43030 h 441063"/>
              <a:gd name="connsiteX5" fmla="*/ 215153 w 421330"/>
              <a:gd name="connsiteY5" fmla="*/ 0 h 441063"/>
              <a:gd name="connsiteX6" fmla="*/ 258184 w 421330"/>
              <a:gd name="connsiteY6" fmla="*/ 10758 h 441063"/>
              <a:gd name="connsiteX7" fmla="*/ 322729 w 421330"/>
              <a:gd name="connsiteY7" fmla="*/ 32273 h 441063"/>
              <a:gd name="connsiteX8" fmla="*/ 387275 w 421330"/>
              <a:gd name="connsiteY8" fmla="*/ 161365 h 441063"/>
              <a:gd name="connsiteX9" fmla="*/ 398033 w 421330"/>
              <a:gd name="connsiteY9" fmla="*/ 193638 h 441063"/>
              <a:gd name="connsiteX10" fmla="*/ 408791 w 421330"/>
              <a:gd name="connsiteY10" fmla="*/ 225910 h 441063"/>
              <a:gd name="connsiteX11" fmla="*/ 419548 w 421330"/>
              <a:gd name="connsiteY11" fmla="*/ 441063 h 44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330" h="441063">
                <a:moveTo>
                  <a:pt x="0" y="387275"/>
                </a:moveTo>
                <a:cubicBezTo>
                  <a:pt x="36362" y="278190"/>
                  <a:pt x="13403" y="318761"/>
                  <a:pt x="53788" y="258183"/>
                </a:cubicBezTo>
                <a:cubicBezTo>
                  <a:pt x="57374" y="233082"/>
                  <a:pt x="58844" y="207587"/>
                  <a:pt x="64546" y="182880"/>
                </a:cubicBezTo>
                <a:cubicBezTo>
                  <a:pt x="73074" y="145927"/>
                  <a:pt x="83216" y="114481"/>
                  <a:pt x="107576" y="86061"/>
                </a:cubicBezTo>
                <a:cubicBezTo>
                  <a:pt x="120777" y="70659"/>
                  <a:pt x="136263" y="57374"/>
                  <a:pt x="150607" y="43030"/>
                </a:cubicBezTo>
                <a:cubicBezTo>
                  <a:pt x="190897" y="2740"/>
                  <a:pt x="168448" y="15569"/>
                  <a:pt x="215153" y="0"/>
                </a:cubicBezTo>
                <a:cubicBezTo>
                  <a:pt x="229497" y="3586"/>
                  <a:pt x="244022" y="6509"/>
                  <a:pt x="258184" y="10758"/>
                </a:cubicBezTo>
                <a:cubicBezTo>
                  <a:pt x="279906" y="17275"/>
                  <a:pt x="322729" y="32273"/>
                  <a:pt x="322729" y="32273"/>
                </a:cubicBezTo>
                <a:cubicBezTo>
                  <a:pt x="378341" y="115691"/>
                  <a:pt x="357582" y="72286"/>
                  <a:pt x="387275" y="161365"/>
                </a:cubicBezTo>
                <a:lnTo>
                  <a:pt x="398033" y="193638"/>
                </a:lnTo>
                <a:lnTo>
                  <a:pt x="408791" y="225910"/>
                </a:lnTo>
                <a:cubicBezTo>
                  <a:pt x="427801" y="339975"/>
                  <a:pt x="419548" y="268644"/>
                  <a:pt x="419548" y="441063"/>
                </a:cubicBezTo>
              </a:path>
            </a:pathLst>
          </a:custGeom>
          <a:noFill/>
          <a:ln w="9525" cap="flat" cmpd="sng" algn="ctr">
            <a:solidFill>
              <a:srgbClr val="FF0000"/>
            </a:solidFill>
            <a:prstDash val="solid"/>
            <a:round/>
            <a:headEnd type="triangle" w="med" len="med"/>
            <a:tailEnd type="none" w="med" len="med"/>
          </a:ln>
          <a:effectLst/>
        </p:spPr>
        <p:txBody>
          <a:bodyPr/>
          <a:lstStyle/>
          <a:p>
            <a:pPr marL="342900" indent="-342900" eaLnBrk="1" hangingPunct="1">
              <a:spcBef>
                <a:spcPct val="20000"/>
              </a:spcBef>
              <a:buFontTx/>
              <a:buChar char="•"/>
              <a:defRPr/>
            </a:pPr>
            <a:endParaRPr lang="zh-CN" altLang="en-US" dirty="0">
              <a:ln w="28575">
                <a:solidFill>
                  <a:schemeClr val="tx1"/>
                </a:solidFill>
              </a:ln>
              <a:latin typeface="+mn-lt"/>
              <a:ea typeface="仿宋" panose="02010609060101010101" pitchFamily="49" charset="-122"/>
            </a:endParaRPr>
          </a:p>
        </p:txBody>
      </p:sp>
      <p:sp>
        <p:nvSpPr>
          <p:cNvPr id="133133" name="Text Box 3">
            <a:extLst>
              <a:ext uri="{FF2B5EF4-FFF2-40B4-BE49-F238E27FC236}">
                <a16:creationId xmlns:a16="http://schemas.microsoft.com/office/drawing/2014/main" id="{D3B71BC6-F4FB-427A-849A-D244447B5A56}"/>
              </a:ext>
            </a:extLst>
          </p:cNvPr>
          <p:cNvSpPr txBox="1">
            <a:spLocks noChangeArrowheads="1"/>
          </p:cNvSpPr>
          <p:nvPr/>
        </p:nvSpPr>
        <p:spPr bwMode="auto">
          <a:xfrm>
            <a:off x="7880350" y="1787525"/>
            <a:ext cx="414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i="1">
                <a:solidFill>
                  <a:srgbClr val="FF0000"/>
                </a:solidFill>
                <a:latin typeface="+mn-lt"/>
                <a:ea typeface="仿宋" panose="02010609060101010101" pitchFamily="49" charset="-122"/>
              </a:rPr>
              <a:t>I</a:t>
            </a:r>
            <a:r>
              <a:rPr kumimoji="0" lang="en-US" altLang="zh-CN" sz="2000" baseline="-25000">
                <a:solidFill>
                  <a:srgbClr val="FF0000"/>
                </a:solidFill>
                <a:latin typeface="+mn-lt"/>
                <a:ea typeface="仿宋" panose="02010609060101010101" pitchFamily="49" charset="-122"/>
              </a:rPr>
              <a:t>2</a:t>
            </a:r>
            <a:endParaRPr kumimoji="0" lang="zh-CN" altLang="en-US" sz="2000" baseline="-25000">
              <a:solidFill>
                <a:srgbClr val="FF0000"/>
              </a:solidFill>
              <a:latin typeface="+mn-lt"/>
              <a:ea typeface="仿宋" panose="02010609060101010101" pitchFamily="49" charset="-122"/>
            </a:endParaRPr>
          </a:p>
        </p:txBody>
      </p:sp>
      <p:graphicFrame>
        <p:nvGraphicFramePr>
          <p:cNvPr id="133134" name="Object 5">
            <a:extLst>
              <a:ext uri="{FF2B5EF4-FFF2-40B4-BE49-F238E27FC236}">
                <a16:creationId xmlns:a16="http://schemas.microsoft.com/office/drawing/2014/main" id="{0FE5B604-422F-4251-B0A1-375F57C0969B}"/>
              </a:ext>
            </a:extLst>
          </p:cNvPr>
          <p:cNvGraphicFramePr>
            <a:graphicFrameLocks noChangeAspect="1"/>
          </p:cNvGraphicFramePr>
          <p:nvPr>
            <p:extLst>
              <p:ext uri="{D42A27DB-BD31-4B8C-83A1-F6EECF244321}">
                <p14:modId xmlns:p14="http://schemas.microsoft.com/office/powerpoint/2010/main" val="2077413301"/>
              </p:ext>
            </p:extLst>
          </p:nvPr>
        </p:nvGraphicFramePr>
        <p:xfrm>
          <a:off x="2428082" y="939006"/>
          <a:ext cx="2417762" cy="1089025"/>
        </p:xfrm>
        <a:graphic>
          <a:graphicData uri="http://schemas.openxmlformats.org/presentationml/2006/ole">
            <mc:AlternateContent xmlns:mc="http://schemas.openxmlformats.org/markup-compatibility/2006">
              <mc:Choice xmlns:v="urn:schemas-microsoft-com:vml" Requires="v">
                <p:oleObj spid="_x0000_s177725" name="公式" r:id="rId4" imgW="1383699" imgH="545863" progId="Equation.3">
                  <p:embed/>
                </p:oleObj>
              </mc:Choice>
              <mc:Fallback>
                <p:oleObj name="公式" r:id="rId4" imgW="1383699" imgH="545863"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082" y="939006"/>
                        <a:ext cx="2417762" cy="1089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35" name="Object 10">
            <a:extLst>
              <a:ext uri="{FF2B5EF4-FFF2-40B4-BE49-F238E27FC236}">
                <a16:creationId xmlns:a16="http://schemas.microsoft.com/office/drawing/2014/main" id="{32461963-C288-4243-83CD-1AFC2074F437}"/>
              </a:ext>
            </a:extLst>
          </p:cNvPr>
          <p:cNvGraphicFramePr>
            <a:graphicFrameLocks noChangeAspect="1"/>
          </p:cNvGraphicFramePr>
          <p:nvPr>
            <p:extLst>
              <p:ext uri="{D42A27DB-BD31-4B8C-83A1-F6EECF244321}">
                <p14:modId xmlns:p14="http://schemas.microsoft.com/office/powerpoint/2010/main" val="2343669188"/>
              </p:ext>
            </p:extLst>
          </p:nvPr>
        </p:nvGraphicFramePr>
        <p:xfrm>
          <a:off x="1847850" y="3086100"/>
          <a:ext cx="1473200" cy="1152525"/>
        </p:xfrm>
        <a:graphic>
          <a:graphicData uri="http://schemas.openxmlformats.org/presentationml/2006/ole">
            <mc:AlternateContent xmlns:mc="http://schemas.openxmlformats.org/markup-compatibility/2006">
              <mc:Choice xmlns:v="urn:schemas-microsoft-com:vml" Requires="v">
                <p:oleObj spid="_x0000_s177726" name="公式" r:id="rId6" imgW="723586" imgH="545863" progId="Equation.3">
                  <p:embed/>
                </p:oleObj>
              </mc:Choice>
              <mc:Fallback>
                <p:oleObj name="公式" r:id="rId6" imgW="723586" imgH="545863"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850" y="3086100"/>
                        <a:ext cx="1473200" cy="1152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36" name="Object 10">
            <a:extLst>
              <a:ext uri="{FF2B5EF4-FFF2-40B4-BE49-F238E27FC236}">
                <a16:creationId xmlns:a16="http://schemas.microsoft.com/office/drawing/2014/main" id="{6D207193-7DED-40A0-8925-14A5523FC519}"/>
              </a:ext>
            </a:extLst>
          </p:cNvPr>
          <p:cNvGraphicFramePr>
            <a:graphicFrameLocks noChangeAspect="1"/>
          </p:cNvGraphicFramePr>
          <p:nvPr>
            <p:extLst>
              <p:ext uri="{D42A27DB-BD31-4B8C-83A1-F6EECF244321}">
                <p14:modId xmlns:p14="http://schemas.microsoft.com/office/powerpoint/2010/main" val="4290415390"/>
              </p:ext>
            </p:extLst>
          </p:nvPr>
        </p:nvGraphicFramePr>
        <p:xfrm>
          <a:off x="4343400" y="4765675"/>
          <a:ext cx="1704975" cy="708025"/>
        </p:xfrm>
        <a:graphic>
          <a:graphicData uri="http://schemas.openxmlformats.org/presentationml/2006/ole">
            <mc:AlternateContent xmlns:mc="http://schemas.openxmlformats.org/markup-compatibility/2006">
              <mc:Choice xmlns:v="urn:schemas-microsoft-com:vml" Requires="v">
                <p:oleObj spid="_x0000_s177727" name="公式" r:id="rId8" imgW="1016000" imgH="330200" progId="Equation.3">
                  <p:embed/>
                </p:oleObj>
              </mc:Choice>
              <mc:Fallback>
                <p:oleObj name="公式" r:id="rId8" imgW="1016000" imgH="3302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4765675"/>
                        <a:ext cx="1704975"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37" name="Object 10">
            <a:extLst>
              <a:ext uri="{FF2B5EF4-FFF2-40B4-BE49-F238E27FC236}">
                <a16:creationId xmlns:a16="http://schemas.microsoft.com/office/drawing/2014/main" id="{66EB7FC3-E4CF-4C82-A82F-D724300B51F7}"/>
              </a:ext>
            </a:extLst>
          </p:cNvPr>
          <p:cNvGraphicFramePr>
            <a:graphicFrameLocks noChangeAspect="1"/>
          </p:cNvGraphicFramePr>
          <p:nvPr>
            <p:extLst>
              <p:ext uri="{D42A27DB-BD31-4B8C-83A1-F6EECF244321}">
                <p14:modId xmlns:p14="http://schemas.microsoft.com/office/powerpoint/2010/main" val="2007119909"/>
              </p:ext>
            </p:extLst>
          </p:nvPr>
        </p:nvGraphicFramePr>
        <p:xfrm>
          <a:off x="4386263" y="5676900"/>
          <a:ext cx="1673225" cy="890588"/>
        </p:xfrm>
        <a:graphic>
          <a:graphicData uri="http://schemas.openxmlformats.org/presentationml/2006/ole">
            <mc:AlternateContent xmlns:mc="http://schemas.openxmlformats.org/markup-compatibility/2006">
              <mc:Choice xmlns:v="urn:schemas-microsoft-com:vml" Requires="v">
                <p:oleObj spid="_x0000_s177728" name="公式" r:id="rId10" imgW="977900" imgH="457200" progId="Equation.3">
                  <p:embed/>
                </p:oleObj>
              </mc:Choice>
              <mc:Fallback>
                <p:oleObj name="公式" r:id="rId10" imgW="977900" imgH="4572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86263" y="5676900"/>
                        <a:ext cx="1673225" cy="890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38" name="Text Box 21">
            <a:extLst>
              <a:ext uri="{FF2B5EF4-FFF2-40B4-BE49-F238E27FC236}">
                <a16:creationId xmlns:a16="http://schemas.microsoft.com/office/drawing/2014/main" id="{65280364-854C-479B-9737-C8AF6868D5C3}"/>
              </a:ext>
            </a:extLst>
          </p:cNvPr>
          <p:cNvSpPr txBox="1">
            <a:spLocks noChangeArrowheads="1"/>
          </p:cNvSpPr>
          <p:nvPr/>
        </p:nvSpPr>
        <p:spPr bwMode="auto">
          <a:xfrm>
            <a:off x="280988" y="5675313"/>
            <a:ext cx="40624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CC3300"/>
                </a:solidFill>
                <a:latin typeface="+mn-lt"/>
                <a:ea typeface="仿宋" panose="02010609060101010101" pitchFamily="49" charset="-122"/>
              </a:rPr>
              <a:t>     上式正负号取决于变压器的同名端绕组，这里取负号：</a:t>
            </a:r>
          </a:p>
        </p:txBody>
      </p:sp>
      <p:sp>
        <p:nvSpPr>
          <p:cNvPr id="133139" name="Text Box 3">
            <a:extLst>
              <a:ext uri="{FF2B5EF4-FFF2-40B4-BE49-F238E27FC236}">
                <a16:creationId xmlns:a16="http://schemas.microsoft.com/office/drawing/2014/main" id="{609ACFD6-A21E-45DC-A433-844D2C4440B0}"/>
              </a:ext>
            </a:extLst>
          </p:cNvPr>
          <p:cNvSpPr txBox="1">
            <a:spLocks noChangeArrowheads="1"/>
          </p:cNvSpPr>
          <p:nvPr/>
        </p:nvSpPr>
        <p:spPr bwMode="auto">
          <a:xfrm>
            <a:off x="6492874" y="3322638"/>
            <a:ext cx="23275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00CC00"/>
                </a:solidFill>
                <a:latin typeface="+mn-lt"/>
                <a:ea typeface="仿宋" panose="02010609060101010101" pitchFamily="49" charset="-122"/>
              </a:rPr>
              <a:t>P214   </a:t>
            </a:r>
            <a:r>
              <a:rPr kumimoji="0" lang="en-US" altLang="zh-CN" sz="2000" dirty="0">
                <a:solidFill>
                  <a:srgbClr val="FF0000"/>
                </a:solidFill>
                <a:latin typeface="+mn-lt"/>
                <a:ea typeface="仿宋" panose="02010609060101010101" pitchFamily="49" charset="-122"/>
              </a:rPr>
              <a:t>P219     </a:t>
            </a:r>
            <a:r>
              <a:rPr kumimoji="0" lang="en-US" altLang="zh-CN" sz="2000" dirty="0">
                <a:solidFill>
                  <a:schemeClr val="accent2"/>
                </a:solidFill>
                <a:latin typeface="+mn-lt"/>
                <a:ea typeface="仿宋" panose="02010609060101010101" pitchFamily="49" charset="-122"/>
              </a:rPr>
              <a:t>P228</a:t>
            </a:r>
            <a:endParaRPr kumimoji="0" lang="zh-CN" altLang="en-US" sz="2000" dirty="0">
              <a:solidFill>
                <a:schemeClr val="accent2"/>
              </a:solidFill>
              <a:latin typeface="+mn-lt"/>
              <a:ea typeface="仿宋" panose="02010609060101010101" pitchFamily="49" charset="-122"/>
            </a:endParaRPr>
          </a:p>
        </p:txBody>
      </p:sp>
      <p:sp>
        <p:nvSpPr>
          <p:cNvPr id="133140" name="Text Box 6">
            <a:extLst>
              <a:ext uri="{FF2B5EF4-FFF2-40B4-BE49-F238E27FC236}">
                <a16:creationId xmlns:a16="http://schemas.microsoft.com/office/drawing/2014/main" id="{DAB11DAB-335F-4582-85B8-C3A26869C20C}"/>
              </a:ext>
            </a:extLst>
          </p:cNvPr>
          <p:cNvSpPr txBox="1">
            <a:spLocks noChangeArrowheads="1"/>
          </p:cNvSpPr>
          <p:nvPr/>
        </p:nvSpPr>
        <p:spPr bwMode="auto">
          <a:xfrm>
            <a:off x="34925" y="584200"/>
            <a:ext cx="381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CC3300"/>
                </a:solidFill>
                <a:latin typeface="+mn-lt"/>
                <a:ea typeface="仿宋" panose="02010609060101010101" pitchFamily="49" charset="-122"/>
              </a:rPr>
              <a:t>初级回路内的谐振电流</a:t>
            </a:r>
            <a:r>
              <a:rPr kumimoji="0" lang="en-US" altLang="zh-CN" sz="2400" i="1">
                <a:solidFill>
                  <a:srgbClr val="CC3300"/>
                </a:solidFill>
                <a:latin typeface="+mn-lt"/>
                <a:ea typeface="仿宋" panose="02010609060101010101" pitchFamily="49" charset="-122"/>
              </a:rPr>
              <a:t>I</a:t>
            </a:r>
            <a:r>
              <a:rPr kumimoji="0" lang="en-US" altLang="zh-CN" sz="2400" baseline="-25000">
                <a:solidFill>
                  <a:srgbClr val="CC3300"/>
                </a:solidFill>
                <a:latin typeface="+mn-lt"/>
                <a:ea typeface="仿宋" panose="02010609060101010101" pitchFamily="49" charset="-122"/>
              </a:rPr>
              <a:t>1</a:t>
            </a:r>
            <a:r>
              <a:rPr kumimoji="0" lang="zh-CN" altLang="en-US" sz="2400">
                <a:solidFill>
                  <a:srgbClr val="CC3300"/>
                </a:solidFill>
                <a:latin typeface="+mn-lt"/>
                <a:ea typeface="仿宋" panose="02010609060101010101" pitchFamily="49" charset="-122"/>
              </a:rPr>
              <a: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134146" name="Object 6">
            <a:extLst>
              <a:ext uri="{FF2B5EF4-FFF2-40B4-BE49-F238E27FC236}">
                <a16:creationId xmlns:a16="http://schemas.microsoft.com/office/drawing/2014/main" id="{68712579-C3A6-4140-8031-4BA8ECB52F6D}"/>
              </a:ext>
            </a:extLst>
          </p:cNvPr>
          <p:cNvGraphicFramePr>
            <a:graphicFrameLocks noChangeAspect="1"/>
          </p:cNvGraphicFramePr>
          <p:nvPr>
            <p:extLst>
              <p:ext uri="{D42A27DB-BD31-4B8C-83A1-F6EECF244321}">
                <p14:modId xmlns:p14="http://schemas.microsoft.com/office/powerpoint/2010/main" val="2489277870"/>
              </p:ext>
            </p:extLst>
          </p:nvPr>
        </p:nvGraphicFramePr>
        <p:xfrm>
          <a:off x="1674813" y="1190625"/>
          <a:ext cx="1065212" cy="958850"/>
        </p:xfrm>
        <a:graphic>
          <a:graphicData uri="http://schemas.openxmlformats.org/presentationml/2006/ole">
            <mc:AlternateContent xmlns:mc="http://schemas.openxmlformats.org/markup-compatibility/2006">
              <mc:Choice xmlns:v="urn:schemas-microsoft-com:vml" Requires="v">
                <p:oleObj spid="_x0000_s196784" name="公式" r:id="rId3" imgW="622030" imgH="545863" progId="Equation.3">
                  <p:embed/>
                </p:oleObj>
              </mc:Choice>
              <mc:Fallback>
                <p:oleObj name="公式" r:id="rId3" imgW="622030" imgH="54586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813" y="1190625"/>
                        <a:ext cx="1065212" cy="958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4147" name="Rectangle 2">
            <a:extLst>
              <a:ext uri="{FF2B5EF4-FFF2-40B4-BE49-F238E27FC236}">
                <a16:creationId xmlns:a16="http://schemas.microsoft.com/office/drawing/2014/main" id="{CB5202C1-1969-4229-9C56-5B583B0F05B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34148" name="Text Box 12">
            <a:extLst>
              <a:ext uri="{FF2B5EF4-FFF2-40B4-BE49-F238E27FC236}">
                <a16:creationId xmlns:a16="http://schemas.microsoft.com/office/drawing/2014/main" id="{98DBBD91-704B-41E5-B557-0D4614A72110}"/>
              </a:ext>
            </a:extLst>
          </p:cNvPr>
          <p:cNvSpPr txBox="1">
            <a:spLocks noChangeArrowheads="1"/>
          </p:cNvSpPr>
          <p:nvPr/>
        </p:nvSpPr>
        <p:spPr bwMode="auto">
          <a:xfrm>
            <a:off x="19050" y="781050"/>
            <a:ext cx="3311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i="1" dirty="0">
                <a:solidFill>
                  <a:srgbClr val="7030A0"/>
                </a:solidFill>
                <a:latin typeface="+mn-lt"/>
                <a:ea typeface="仿宋" panose="02010609060101010101" pitchFamily="49" charset="-122"/>
              </a:rPr>
              <a:t>V</a:t>
            </a:r>
            <a:r>
              <a:rPr kumimoji="0" lang="en-US" altLang="zh-CN" sz="2000" baseline="-25000" dirty="0">
                <a:solidFill>
                  <a:srgbClr val="7030A0"/>
                </a:solidFill>
                <a:latin typeface="+mn-lt"/>
                <a:ea typeface="仿宋" panose="02010609060101010101" pitchFamily="49" charset="-122"/>
              </a:rPr>
              <a:t>s</a:t>
            </a:r>
            <a:r>
              <a:rPr kumimoji="0" lang="zh-CN" altLang="en-US" sz="2000" dirty="0">
                <a:solidFill>
                  <a:srgbClr val="7030A0"/>
                </a:solidFill>
                <a:latin typeface="+mn-lt"/>
                <a:ea typeface="仿宋" panose="02010609060101010101" pitchFamily="49" charset="-122"/>
              </a:rPr>
              <a:t>在次级回路内产生的电流：</a:t>
            </a:r>
          </a:p>
        </p:txBody>
      </p:sp>
      <p:sp>
        <p:nvSpPr>
          <p:cNvPr id="134149" name="Text Box 14">
            <a:extLst>
              <a:ext uri="{FF2B5EF4-FFF2-40B4-BE49-F238E27FC236}">
                <a16:creationId xmlns:a16="http://schemas.microsoft.com/office/drawing/2014/main" id="{097EDA78-0C03-4057-A593-649E33DE28DE}"/>
              </a:ext>
            </a:extLst>
          </p:cNvPr>
          <p:cNvSpPr txBox="1">
            <a:spLocks noChangeArrowheads="1"/>
          </p:cNvSpPr>
          <p:nvPr/>
        </p:nvSpPr>
        <p:spPr bwMode="auto">
          <a:xfrm>
            <a:off x="-17463" y="2112963"/>
            <a:ext cx="316865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i="1">
                <a:solidFill>
                  <a:srgbClr val="7030A0"/>
                </a:solidFill>
                <a:latin typeface="+mn-lt"/>
                <a:ea typeface="仿宋" panose="02010609060101010101" pitchFamily="49" charset="-122"/>
              </a:rPr>
              <a:t>Z</a:t>
            </a:r>
            <a:r>
              <a:rPr kumimoji="0" lang="en-US" altLang="zh-CN" sz="2000" baseline="-25000">
                <a:solidFill>
                  <a:srgbClr val="7030A0"/>
                </a:solidFill>
                <a:latin typeface="+mn-lt"/>
                <a:ea typeface="仿宋" panose="02010609060101010101" pitchFamily="49" charset="-122"/>
              </a:rPr>
              <a:t>2</a:t>
            </a:r>
            <a:r>
              <a:rPr kumimoji="0" lang="zh-CN" altLang="en-US" sz="2000">
                <a:solidFill>
                  <a:srgbClr val="7030A0"/>
                </a:solidFill>
                <a:latin typeface="+mn-lt"/>
                <a:ea typeface="仿宋" panose="02010609060101010101" pitchFamily="49" charset="-122"/>
              </a:rPr>
              <a:t>为次级回路的串联阻抗</a:t>
            </a:r>
            <a:r>
              <a:rPr kumimoji="0" lang="en-US" altLang="zh-CN" sz="2000">
                <a:solidFill>
                  <a:srgbClr val="7030A0"/>
                </a:solidFill>
                <a:latin typeface="+mn-lt"/>
                <a:ea typeface="仿宋" panose="02010609060101010101" pitchFamily="49" charset="-122"/>
              </a:rPr>
              <a:t>:</a:t>
            </a:r>
            <a:endParaRPr kumimoji="0" lang="zh-CN" altLang="en-US" sz="2000">
              <a:solidFill>
                <a:srgbClr val="7030A0"/>
              </a:solidFill>
              <a:latin typeface="+mn-lt"/>
              <a:ea typeface="仿宋" panose="02010609060101010101" pitchFamily="49" charset="-122"/>
            </a:endParaRPr>
          </a:p>
        </p:txBody>
      </p:sp>
      <p:sp>
        <p:nvSpPr>
          <p:cNvPr id="134150" name="Text Box 15">
            <a:extLst>
              <a:ext uri="{FF2B5EF4-FFF2-40B4-BE49-F238E27FC236}">
                <a16:creationId xmlns:a16="http://schemas.microsoft.com/office/drawing/2014/main" id="{7650218A-43B0-44BD-BF01-83CA21E65056}"/>
              </a:ext>
            </a:extLst>
          </p:cNvPr>
          <p:cNvSpPr txBox="1">
            <a:spLocks noChangeArrowheads="1"/>
          </p:cNvSpPr>
          <p:nvPr/>
        </p:nvSpPr>
        <p:spPr bwMode="auto">
          <a:xfrm>
            <a:off x="93663" y="3524250"/>
            <a:ext cx="3830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i="1">
                <a:solidFill>
                  <a:srgbClr val="7030A0"/>
                </a:solidFill>
                <a:latin typeface="+mn-lt"/>
                <a:ea typeface="仿宋" panose="02010609060101010101" pitchFamily="49" charset="-122"/>
              </a:rPr>
              <a:t>I</a:t>
            </a:r>
            <a:r>
              <a:rPr kumimoji="0" lang="en-US" altLang="zh-CN" sz="2400" baseline="-25000">
                <a:solidFill>
                  <a:srgbClr val="7030A0"/>
                </a:solidFill>
                <a:latin typeface="+mn-lt"/>
                <a:ea typeface="仿宋" panose="02010609060101010101" pitchFamily="49" charset="-122"/>
              </a:rPr>
              <a:t>2</a:t>
            </a:r>
            <a:r>
              <a:rPr kumimoji="0" lang="zh-CN" altLang="en-US" sz="2400">
                <a:solidFill>
                  <a:srgbClr val="7030A0"/>
                </a:solidFill>
                <a:latin typeface="+mn-lt"/>
                <a:ea typeface="仿宋" panose="02010609060101010101" pitchFamily="49" charset="-122"/>
              </a:rPr>
              <a:t>在</a:t>
            </a:r>
            <a:r>
              <a:rPr kumimoji="0" lang="en-US" altLang="zh-CN" sz="2400" i="1">
                <a:solidFill>
                  <a:srgbClr val="7030A0"/>
                </a:solidFill>
                <a:latin typeface="+mn-lt"/>
                <a:ea typeface="仿宋" panose="02010609060101010101" pitchFamily="49" charset="-122"/>
              </a:rPr>
              <a:t>C</a:t>
            </a:r>
            <a:r>
              <a:rPr kumimoji="0" lang="en-US" altLang="zh-CN" sz="2400" baseline="-25000">
                <a:solidFill>
                  <a:srgbClr val="7030A0"/>
                </a:solidFill>
                <a:latin typeface="+mn-lt"/>
                <a:ea typeface="仿宋" panose="02010609060101010101" pitchFamily="49" charset="-122"/>
              </a:rPr>
              <a:t>2</a:t>
            </a:r>
            <a:r>
              <a:rPr kumimoji="0" lang="zh-CN" altLang="en-US" sz="2400">
                <a:solidFill>
                  <a:srgbClr val="7030A0"/>
                </a:solidFill>
                <a:latin typeface="+mn-lt"/>
                <a:ea typeface="仿宋" panose="02010609060101010101" pitchFamily="49" charset="-122"/>
              </a:rPr>
              <a:t>两端产生的压降：</a:t>
            </a:r>
            <a:endParaRPr kumimoji="0" lang="zh-CN" altLang="en-US" sz="2400" b="0">
              <a:solidFill>
                <a:srgbClr val="7030A0"/>
              </a:solidFill>
              <a:latin typeface="+mn-lt"/>
              <a:ea typeface="仿宋" panose="02010609060101010101" pitchFamily="49" charset="-122"/>
            </a:endParaRPr>
          </a:p>
        </p:txBody>
      </p:sp>
      <p:sp>
        <p:nvSpPr>
          <p:cNvPr id="134151" name="Text Box 18">
            <a:extLst>
              <a:ext uri="{FF2B5EF4-FFF2-40B4-BE49-F238E27FC236}">
                <a16:creationId xmlns:a16="http://schemas.microsoft.com/office/drawing/2014/main" id="{71E846C5-7E41-4AC7-BBC2-A0A7494B3309}"/>
              </a:ext>
            </a:extLst>
          </p:cNvPr>
          <p:cNvSpPr txBox="1">
            <a:spLocks noChangeArrowheads="1"/>
          </p:cNvSpPr>
          <p:nvPr/>
        </p:nvSpPr>
        <p:spPr bwMode="auto">
          <a:xfrm>
            <a:off x="93663" y="5273675"/>
            <a:ext cx="8582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7030A0"/>
                </a:solidFill>
                <a:latin typeface="+mn-lt"/>
                <a:ea typeface="仿宋" panose="02010609060101010101" pitchFamily="49" charset="-122"/>
              </a:rPr>
              <a:t>若以</a:t>
            </a:r>
            <a:r>
              <a:rPr kumimoji="0" lang="en-US" altLang="zh-CN" sz="2400" i="1" dirty="0">
                <a:solidFill>
                  <a:srgbClr val="7030A0"/>
                </a:solidFill>
                <a:latin typeface="+mn-lt"/>
                <a:ea typeface="仿宋" panose="02010609060101010101" pitchFamily="49" charset="-122"/>
              </a:rPr>
              <a:t>V</a:t>
            </a:r>
            <a:r>
              <a:rPr kumimoji="0" lang="en-US" altLang="zh-CN" sz="2400" baseline="-25000" dirty="0">
                <a:solidFill>
                  <a:srgbClr val="7030A0"/>
                </a:solidFill>
                <a:latin typeface="+mn-lt"/>
                <a:ea typeface="仿宋" panose="02010609060101010101" pitchFamily="49" charset="-122"/>
              </a:rPr>
              <a:t>12</a:t>
            </a:r>
            <a:r>
              <a:rPr kumimoji="0" lang="zh-CN" altLang="en-US" sz="2400" dirty="0">
                <a:solidFill>
                  <a:srgbClr val="7030A0"/>
                </a:solidFill>
                <a:latin typeface="+mn-lt"/>
                <a:ea typeface="仿宋" panose="02010609060101010101" pitchFamily="49" charset="-122"/>
              </a:rPr>
              <a:t>为参考向量，</a:t>
            </a:r>
            <a:r>
              <a:rPr kumimoji="0" lang="en-US" altLang="zh-CN" sz="2400" i="1" dirty="0">
                <a:solidFill>
                  <a:srgbClr val="7030A0"/>
                </a:solidFill>
                <a:latin typeface="+mn-lt"/>
                <a:ea typeface="仿宋" panose="02010609060101010101" pitchFamily="49" charset="-122"/>
              </a:rPr>
              <a:t> V</a:t>
            </a:r>
            <a:r>
              <a:rPr kumimoji="0" lang="en-US" altLang="zh-CN" sz="2400" baseline="-25000" dirty="0">
                <a:solidFill>
                  <a:srgbClr val="7030A0"/>
                </a:solidFill>
                <a:latin typeface="+mn-lt"/>
                <a:ea typeface="仿宋" panose="02010609060101010101" pitchFamily="49" charset="-122"/>
              </a:rPr>
              <a:t>12</a:t>
            </a:r>
            <a:r>
              <a:rPr kumimoji="0" lang="en-US" altLang="zh-CN" sz="2400" dirty="0">
                <a:solidFill>
                  <a:srgbClr val="7030A0"/>
                </a:solidFill>
                <a:latin typeface="+mn-lt"/>
                <a:ea typeface="仿宋" panose="02010609060101010101" pitchFamily="49" charset="-122"/>
              </a:rPr>
              <a:t>;</a:t>
            </a:r>
            <a:r>
              <a:rPr kumimoji="0" lang="zh-CN" altLang="en-US" sz="2400" dirty="0">
                <a:solidFill>
                  <a:srgbClr val="7030A0"/>
                </a:solidFill>
                <a:latin typeface="+mn-lt"/>
                <a:ea typeface="仿宋" panose="02010609060101010101" pitchFamily="49" charset="-122"/>
              </a:rPr>
              <a:t> </a:t>
            </a:r>
            <a:r>
              <a:rPr kumimoji="0" lang="en-US" altLang="zh-CN" sz="2400" i="1" dirty="0">
                <a:solidFill>
                  <a:srgbClr val="7030A0"/>
                </a:solidFill>
                <a:latin typeface="+mn-lt"/>
                <a:ea typeface="仿宋" panose="02010609060101010101" pitchFamily="49" charset="-122"/>
              </a:rPr>
              <a:t>V</a:t>
            </a:r>
            <a:r>
              <a:rPr kumimoji="0" lang="en-US" altLang="zh-CN" sz="2400" baseline="-25000" dirty="0">
                <a:solidFill>
                  <a:srgbClr val="7030A0"/>
                </a:solidFill>
                <a:latin typeface="+mn-lt"/>
                <a:ea typeface="仿宋" panose="02010609060101010101" pitchFamily="49" charset="-122"/>
              </a:rPr>
              <a:t>ab</a:t>
            </a:r>
            <a:r>
              <a:rPr kumimoji="0" lang="en-US" altLang="zh-CN" sz="2400" dirty="0">
                <a:solidFill>
                  <a:srgbClr val="7030A0"/>
                </a:solidFill>
                <a:latin typeface="+mn-lt"/>
                <a:ea typeface="仿宋" panose="02010609060101010101" pitchFamily="49" charset="-122"/>
              </a:rPr>
              <a:t>;</a:t>
            </a:r>
            <a:r>
              <a:rPr kumimoji="0" lang="en-US" altLang="zh-CN" sz="2400" i="1" dirty="0">
                <a:solidFill>
                  <a:srgbClr val="7030A0"/>
                </a:solidFill>
                <a:latin typeface="+mn-lt"/>
                <a:ea typeface="仿宋" panose="02010609060101010101" pitchFamily="49" charset="-122"/>
              </a:rPr>
              <a:t> I</a:t>
            </a:r>
            <a:r>
              <a:rPr kumimoji="0" lang="en-US" altLang="zh-CN" sz="2400" baseline="-25000" dirty="0">
                <a:solidFill>
                  <a:srgbClr val="7030A0"/>
                </a:solidFill>
                <a:latin typeface="+mn-lt"/>
                <a:ea typeface="仿宋" panose="02010609060101010101" pitchFamily="49" charset="-122"/>
              </a:rPr>
              <a:t>1</a:t>
            </a:r>
            <a:r>
              <a:rPr kumimoji="0" lang="en-US" altLang="zh-CN" sz="2400" dirty="0">
                <a:solidFill>
                  <a:srgbClr val="7030A0"/>
                </a:solidFill>
                <a:latin typeface="+mn-lt"/>
                <a:ea typeface="仿宋" panose="02010609060101010101" pitchFamily="49" charset="-122"/>
              </a:rPr>
              <a:t>;</a:t>
            </a:r>
            <a:r>
              <a:rPr kumimoji="0" lang="en-US" altLang="zh-CN" sz="2400" i="1" dirty="0">
                <a:solidFill>
                  <a:srgbClr val="7030A0"/>
                </a:solidFill>
                <a:latin typeface="+mn-lt"/>
                <a:ea typeface="仿宋" panose="02010609060101010101" pitchFamily="49" charset="-122"/>
              </a:rPr>
              <a:t> V</a:t>
            </a:r>
            <a:r>
              <a:rPr kumimoji="0" lang="en-US" altLang="zh-CN" sz="2400" baseline="-25000" dirty="0">
                <a:solidFill>
                  <a:srgbClr val="7030A0"/>
                </a:solidFill>
                <a:latin typeface="+mn-lt"/>
                <a:ea typeface="仿宋" panose="02010609060101010101" pitchFamily="49" charset="-122"/>
              </a:rPr>
              <a:t>S</a:t>
            </a:r>
            <a:r>
              <a:rPr kumimoji="0" lang="en-US" altLang="zh-CN" sz="2400" dirty="0">
                <a:solidFill>
                  <a:srgbClr val="7030A0"/>
                </a:solidFill>
                <a:latin typeface="+mn-lt"/>
                <a:ea typeface="仿宋" panose="02010609060101010101" pitchFamily="49" charset="-122"/>
              </a:rPr>
              <a:t>;</a:t>
            </a:r>
            <a:r>
              <a:rPr kumimoji="0" lang="en-US" altLang="zh-CN" sz="2400" i="1" dirty="0">
                <a:solidFill>
                  <a:srgbClr val="7030A0"/>
                </a:solidFill>
                <a:latin typeface="+mn-lt"/>
                <a:ea typeface="仿宋" panose="02010609060101010101" pitchFamily="49" charset="-122"/>
              </a:rPr>
              <a:t> V</a:t>
            </a:r>
            <a:r>
              <a:rPr kumimoji="0" lang="en-US" altLang="zh-CN" sz="2400" baseline="-25000" dirty="0">
                <a:solidFill>
                  <a:srgbClr val="7030A0"/>
                </a:solidFill>
                <a:latin typeface="+mn-lt"/>
                <a:ea typeface="仿宋" panose="02010609060101010101" pitchFamily="49" charset="-122"/>
              </a:rPr>
              <a:t>D1</a:t>
            </a:r>
            <a:r>
              <a:rPr kumimoji="0" lang="en-US" altLang="zh-CN" sz="2400" dirty="0">
                <a:solidFill>
                  <a:srgbClr val="7030A0"/>
                </a:solidFill>
                <a:latin typeface="+mn-lt"/>
                <a:ea typeface="仿宋" panose="02010609060101010101" pitchFamily="49" charset="-122"/>
              </a:rPr>
              <a:t>;</a:t>
            </a:r>
            <a:r>
              <a:rPr kumimoji="0" lang="en-US" altLang="zh-CN" sz="2400" i="1" dirty="0">
                <a:solidFill>
                  <a:srgbClr val="7030A0"/>
                </a:solidFill>
                <a:latin typeface="+mn-lt"/>
                <a:ea typeface="仿宋" panose="02010609060101010101" pitchFamily="49" charset="-122"/>
              </a:rPr>
              <a:t> V</a:t>
            </a:r>
            <a:r>
              <a:rPr kumimoji="0" lang="en-US" altLang="zh-CN" sz="2400" baseline="-25000" dirty="0">
                <a:solidFill>
                  <a:srgbClr val="7030A0"/>
                </a:solidFill>
                <a:latin typeface="+mn-lt"/>
                <a:ea typeface="仿宋" panose="02010609060101010101" pitchFamily="49" charset="-122"/>
              </a:rPr>
              <a:t>D2</a:t>
            </a:r>
            <a:r>
              <a:rPr kumimoji="0" lang="zh-CN" altLang="en-US" sz="2400" dirty="0">
                <a:solidFill>
                  <a:srgbClr val="7030A0"/>
                </a:solidFill>
                <a:latin typeface="+mn-lt"/>
                <a:ea typeface="仿宋" panose="02010609060101010101" pitchFamily="49" charset="-122"/>
              </a:rPr>
              <a:t>等各矢量之间的关系可得三种情况：  </a:t>
            </a:r>
            <a:r>
              <a:rPr kumimoji="0" lang="en-US" altLang="zh-CN" sz="2400" dirty="0">
                <a:solidFill>
                  <a:srgbClr val="7030A0"/>
                </a:solidFill>
                <a:latin typeface="+mn-lt"/>
                <a:ea typeface="仿宋" panose="02010609060101010101" pitchFamily="49" charset="-122"/>
              </a:rPr>
              <a:t>(</a:t>
            </a:r>
            <a:r>
              <a:rPr kumimoji="0" lang="zh-CN" altLang="en-US" sz="2400" dirty="0">
                <a:solidFill>
                  <a:srgbClr val="7030A0"/>
                </a:solidFill>
                <a:latin typeface="+mn-lt"/>
                <a:ea typeface="仿宋" panose="02010609060101010101" pitchFamily="49" charset="-122"/>
              </a:rPr>
              <a:t>见下页</a:t>
            </a:r>
            <a:r>
              <a:rPr kumimoji="0" lang="en-US" altLang="zh-CN" sz="2400" dirty="0">
                <a:solidFill>
                  <a:srgbClr val="7030A0"/>
                </a:solidFill>
                <a:latin typeface="+mn-lt"/>
                <a:ea typeface="仿宋" panose="02010609060101010101" pitchFamily="49" charset="-122"/>
              </a:rPr>
              <a:t>)</a:t>
            </a:r>
            <a:endParaRPr kumimoji="0" lang="en-US" altLang="zh-CN" sz="2400" b="0" dirty="0">
              <a:solidFill>
                <a:srgbClr val="7030A0"/>
              </a:solidFill>
              <a:latin typeface="+mn-lt"/>
              <a:ea typeface="仿宋" panose="02010609060101010101" pitchFamily="49" charset="-122"/>
            </a:endParaRPr>
          </a:p>
        </p:txBody>
      </p:sp>
      <p:sp>
        <p:nvSpPr>
          <p:cNvPr id="134152" name="AutoShape 19">
            <a:extLst>
              <a:ext uri="{FF2B5EF4-FFF2-40B4-BE49-F238E27FC236}">
                <a16:creationId xmlns:a16="http://schemas.microsoft.com/office/drawing/2014/main" id="{DDAD6116-BA19-42C5-A20F-222D1C07D7F1}"/>
              </a:ext>
            </a:extLst>
          </p:cNvPr>
          <p:cNvSpPr>
            <a:spLocks noChangeArrowheads="1"/>
          </p:cNvSpPr>
          <p:nvPr/>
        </p:nvSpPr>
        <p:spPr bwMode="auto">
          <a:xfrm>
            <a:off x="3708400" y="1511300"/>
            <a:ext cx="1727200" cy="771525"/>
          </a:xfrm>
          <a:prstGeom prst="wedgeRoundRectCallout">
            <a:avLst>
              <a:gd name="adj1" fmla="val -116083"/>
              <a:gd name="adj2" fmla="val 6602"/>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a:solidFill>
                  <a:srgbClr val="CC3300"/>
                </a:solidFill>
                <a:latin typeface="+mn-lt"/>
                <a:ea typeface="仿宋" panose="02010609060101010101" pitchFamily="49" charset="-122"/>
              </a:rPr>
              <a:t>I</a:t>
            </a:r>
            <a:r>
              <a:rPr lang="en-US" altLang="zh-CN" sz="2000" baseline="-25000">
                <a:solidFill>
                  <a:srgbClr val="CC3300"/>
                </a:solidFill>
                <a:latin typeface="+mn-lt"/>
                <a:ea typeface="仿宋" panose="02010609060101010101" pitchFamily="49" charset="-122"/>
              </a:rPr>
              <a:t>2</a:t>
            </a:r>
            <a:r>
              <a:rPr lang="zh-CN" altLang="en-US" sz="2000">
                <a:solidFill>
                  <a:srgbClr val="CC3300"/>
                </a:solidFill>
                <a:latin typeface="+mn-lt"/>
                <a:ea typeface="仿宋" panose="02010609060101010101" pitchFamily="49" charset="-122"/>
              </a:rPr>
              <a:t>的相位随</a:t>
            </a:r>
            <a:r>
              <a:rPr lang="en-US" altLang="zh-CN" sz="2000">
                <a:solidFill>
                  <a:srgbClr val="CC3300"/>
                </a:solidFill>
                <a:latin typeface="+mn-lt"/>
                <a:ea typeface="仿宋" panose="02010609060101010101" pitchFamily="49" charset="-122"/>
              </a:rPr>
              <a:t>Z</a:t>
            </a:r>
            <a:r>
              <a:rPr lang="en-US" altLang="zh-CN" sz="2000" baseline="-25000">
                <a:solidFill>
                  <a:srgbClr val="CC3300"/>
                </a:solidFill>
                <a:latin typeface="+mn-lt"/>
                <a:ea typeface="仿宋" panose="02010609060101010101" pitchFamily="49" charset="-122"/>
              </a:rPr>
              <a:t>2</a:t>
            </a:r>
            <a:r>
              <a:rPr lang="zh-CN" altLang="en-US" sz="2000">
                <a:solidFill>
                  <a:srgbClr val="CC3300"/>
                </a:solidFill>
                <a:latin typeface="+mn-lt"/>
                <a:ea typeface="仿宋" panose="02010609060101010101" pitchFamily="49" charset="-122"/>
              </a:rPr>
              <a:t>而变化</a:t>
            </a:r>
          </a:p>
        </p:txBody>
      </p:sp>
      <p:sp>
        <p:nvSpPr>
          <p:cNvPr id="134153" name="Text Box 20">
            <a:extLst>
              <a:ext uri="{FF2B5EF4-FFF2-40B4-BE49-F238E27FC236}">
                <a16:creationId xmlns:a16="http://schemas.microsoft.com/office/drawing/2014/main" id="{B2CAB11C-8D55-4549-9181-607328A9D609}"/>
              </a:ext>
            </a:extLst>
          </p:cNvPr>
          <p:cNvSpPr txBox="1">
            <a:spLocks noChangeArrowheads="1"/>
          </p:cNvSpPr>
          <p:nvPr/>
        </p:nvSpPr>
        <p:spPr bwMode="auto">
          <a:xfrm>
            <a:off x="454695" y="6137642"/>
            <a:ext cx="5773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7030A0"/>
                </a:solidFill>
                <a:latin typeface="+mn-lt"/>
                <a:ea typeface="仿宋" panose="02010609060101010101" pitchFamily="49" charset="-122"/>
              </a:rPr>
              <a:t>其中：</a:t>
            </a:r>
            <a:r>
              <a:rPr kumimoji="0" lang="en-US" altLang="zh-CN" sz="2400" i="1" dirty="0">
                <a:solidFill>
                  <a:srgbClr val="7030A0"/>
                </a:solidFill>
                <a:latin typeface="+mn-lt"/>
                <a:ea typeface="仿宋" panose="02010609060101010101" pitchFamily="49" charset="-122"/>
              </a:rPr>
              <a:t> V</a:t>
            </a:r>
            <a:r>
              <a:rPr kumimoji="0" lang="en-US" altLang="zh-CN" sz="2400" baseline="-25000" dirty="0">
                <a:solidFill>
                  <a:srgbClr val="7030A0"/>
                </a:solidFill>
                <a:latin typeface="+mn-lt"/>
                <a:ea typeface="仿宋" panose="02010609060101010101" pitchFamily="49" charset="-122"/>
              </a:rPr>
              <a:t>12</a:t>
            </a:r>
            <a:r>
              <a:rPr kumimoji="0" lang="en-US" altLang="zh-CN" sz="2400" dirty="0">
                <a:solidFill>
                  <a:srgbClr val="7030A0"/>
                </a:solidFill>
                <a:latin typeface="+mn-lt"/>
                <a:ea typeface="仿宋" panose="02010609060101010101" pitchFamily="49" charset="-122"/>
              </a:rPr>
              <a:t>;</a:t>
            </a:r>
            <a:r>
              <a:rPr kumimoji="0" lang="zh-CN" altLang="en-US" sz="2400" dirty="0">
                <a:solidFill>
                  <a:srgbClr val="7030A0"/>
                </a:solidFill>
                <a:latin typeface="+mn-lt"/>
                <a:ea typeface="仿宋" panose="02010609060101010101" pitchFamily="49" charset="-122"/>
              </a:rPr>
              <a:t> </a:t>
            </a:r>
            <a:r>
              <a:rPr kumimoji="0" lang="en-US" altLang="zh-CN" sz="2400" i="1" dirty="0">
                <a:solidFill>
                  <a:srgbClr val="7030A0"/>
                </a:solidFill>
                <a:latin typeface="+mn-lt"/>
                <a:ea typeface="仿宋" panose="02010609060101010101" pitchFamily="49" charset="-122"/>
              </a:rPr>
              <a:t>I</a:t>
            </a:r>
            <a:r>
              <a:rPr kumimoji="0" lang="en-US" altLang="zh-CN" sz="2400" baseline="-25000" dirty="0">
                <a:solidFill>
                  <a:srgbClr val="7030A0"/>
                </a:solidFill>
                <a:latin typeface="+mn-lt"/>
                <a:ea typeface="仿宋" panose="02010609060101010101" pitchFamily="49" charset="-122"/>
              </a:rPr>
              <a:t>1</a:t>
            </a:r>
            <a:r>
              <a:rPr kumimoji="0" lang="en-US" altLang="zh-CN" sz="2400" dirty="0">
                <a:solidFill>
                  <a:srgbClr val="7030A0"/>
                </a:solidFill>
                <a:latin typeface="+mn-lt"/>
                <a:ea typeface="仿宋" panose="02010609060101010101" pitchFamily="49" charset="-122"/>
              </a:rPr>
              <a:t>;</a:t>
            </a:r>
            <a:r>
              <a:rPr kumimoji="0" lang="zh-CN" altLang="en-US" sz="2400" dirty="0">
                <a:solidFill>
                  <a:srgbClr val="7030A0"/>
                </a:solidFill>
                <a:latin typeface="+mn-lt"/>
                <a:ea typeface="仿宋" panose="02010609060101010101" pitchFamily="49" charset="-122"/>
              </a:rPr>
              <a:t> </a:t>
            </a:r>
            <a:r>
              <a:rPr kumimoji="0" lang="en-US" altLang="zh-CN" sz="2400" i="1" dirty="0">
                <a:solidFill>
                  <a:srgbClr val="7030A0"/>
                </a:solidFill>
                <a:latin typeface="+mn-lt"/>
                <a:ea typeface="仿宋" panose="02010609060101010101" pitchFamily="49" charset="-122"/>
              </a:rPr>
              <a:t>V</a:t>
            </a:r>
            <a:r>
              <a:rPr kumimoji="0" lang="en-US" altLang="zh-CN" sz="2400" baseline="-25000" dirty="0">
                <a:solidFill>
                  <a:srgbClr val="7030A0"/>
                </a:solidFill>
                <a:latin typeface="+mn-lt"/>
                <a:ea typeface="仿宋" panose="02010609060101010101" pitchFamily="49" charset="-122"/>
              </a:rPr>
              <a:t>S</a:t>
            </a:r>
            <a:r>
              <a:rPr kumimoji="0" lang="en-US" altLang="zh-CN" sz="2400" dirty="0">
                <a:solidFill>
                  <a:srgbClr val="7030A0"/>
                </a:solidFill>
                <a:latin typeface="+mn-lt"/>
                <a:ea typeface="仿宋" panose="02010609060101010101" pitchFamily="49" charset="-122"/>
              </a:rPr>
              <a:t>;</a:t>
            </a:r>
            <a:r>
              <a:rPr kumimoji="0" lang="zh-CN" altLang="en-US" sz="2400" dirty="0">
                <a:solidFill>
                  <a:srgbClr val="7030A0"/>
                </a:solidFill>
                <a:latin typeface="+mn-lt"/>
                <a:ea typeface="仿宋" panose="02010609060101010101" pitchFamily="49" charset="-122"/>
              </a:rPr>
              <a:t> 的相位关系是固定的。</a:t>
            </a:r>
          </a:p>
        </p:txBody>
      </p:sp>
      <p:graphicFrame>
        <p:nvGraphicFramePr>
          <p:cNvPr id="134154" name="Object 6">
            <a:extLst>
              <a:ext uri="{FF2B5EF4-FFF2-40B4-BE49-F238E27FC236}">
                <a16:creationId xmlns:a16="http://schemas.microsoft.com/office/drawing/2014/main" id="{0F7D3E4E-0FD7-4195-B50C-511C23E54946}"/>
              </a:ext>
            </a:extLst>
          </p:cNvPr>
          <p:cNvGraphicFramePr>
            <a:graphicFrameLocks noChangeAspect="1"/>
          </p:cNvGraphicFramePr>
          <p:nvPr>
            <p:extLst>
              <p:ext uri="{D42A27DB-BD31-4B8C-83A1-F6EECF244321}">
                <p14:modId xmlns:p14="http://schemas.microsoft.com/office/powerpoint/2010/main" val="807560429"/>
              </p:ext>
            </p:extLst>
          </p:nvPr>
        </p:nvGraphicFramePr>
        <p:xfrm>
          <a:off x="615950" y="2555875"/>
          <a:ext cx="3752850" cy="876300"/>
        </p:xfrm>
        <a:graphic>
          <a:graphicData uri="http://schemas.openxmlformats.org/presentationml/2006/ole">
            <mc:AlternateContent xmlns:mc="http://schemas.openxmlformats.org/markup-compatibility/2006">
              <mc:Choice xmlns:v="urn:schemas-microsoft-com:vml" Requires="v">
                <p:oleObj spid="_x0000_s196785" name="公式" r:id="rId5" imgW="1651000" imgH="444500" progId="Equation.3">
                  <p:embed/>
                </p:oleObj>
              </mc:Choice>
              <mc:Fallback>
                <p:oleObj name="公式" r:id="rId5" imgW="1651000" imgH="4445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50" y="2555875"/>
                        <a:ext cx="3752850" cy="876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4155" name="Object 9">
            <a:extLst>
              <a:ext uri="{FF2B5EF4-FFF2-40B4-BE49-F238E27FC236}">
                <a16:creationId xmlns:a16="http://schemas.microsoft.com/office/drawing/2014/main" id="{1FD028E3-629A-4F78-BD8D-7B5E7D72E465}"/>
              </a:ext>
            </a:extLst>
          </p:cNvPr>
          <p:cNvGraphicFramePr>
            <a:graphicFrameLocks noChangeAspect="1"/>
          </p:cNvGraphicFramePr>
          <p:nvPr>
            <p:extLst>
              <p:ext uri="{D42A27DB-BD31-4B8C-83A1-F6EECF244321}">
                <p14:modId xmlns:p14="http://schemas.microsoft.com/office/powerpoint/2010/main" val="269046016"/>
              </p:ext>
            </p:extLst>
          </p:nvPr>
        </p:nvGraphicFramePr>
        <p:xfrm>
          <a:off x="228600" y="4048125"/>
          <a:ext cx="7627938" cy="1279525"/>
        </p:xfrm>
        <a:graphic>
          <a:graphicData uri="http://schemas.openxmlformats.org/presentationml/2006/ole">
            <mc:AlternateContent xmlns:mc="http://schemas.openxmlformats.org/markup-compatibility/2006">
              <mc:Choice xmlns:v="urn:schemas-microsoft-com:vml" Requires="v">
                <p:oleObj spid="_x0000_s196786" name="公式" r:id="rId7" imgW="5448300" imgH="749300" progId="Equation.3">
                  <p:embed/>
                </p:oleObj>
              </mc:Choice>
              <mc:Fallback>
                <p:oleObj name="公式" r:id="rId7" imgW="5448300" imgH="7493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4048125"/>
                        <a:ext cx="7627938" cy="1279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4156" name="Text Box 3">
            <a:extLst>
              <a:ext uri="{FF2B5EF4-FFF2-40B4-BE49-F238E27FC236}">
                <a16:creationId xmlns:a16="http://schemas.microsoft.com/office/drawing/2014/main" id="{B0EB95A1-688E-4149-902B-4444FF8E4890}"/>
              </a:ext>
            </a:extLst>
          </p:cNvPr>
          <p:cNvSpPr txBox="1">
            <a:spLocks noChangeArrowheads="1"/>
          </p:cNvSpPr>
          <p:nvPr/>
        </p:nvSpPr>
        <p:spPr bwMode="auto">
          <a:xfrm>
            <a:off x="7856538" y="4462463"/>
            <a:ext cx="114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00FF"/>
                </a:solidFill>
                <a:latin typeface="+mn-lt"/>
                <a:ea typeface="仿宋" panose="02010609060101010101" pitchFamily="49" charset="-122"/>
              </a:rPr>
              <a:t>(7-52)</a:t>
            </a:r>
            <a:endParaRPr kumimoji="0" lang="zh-CN" altLang="en-US" sz="2400" dirty="0">
              <a:solidFill>
                <a:srgbClr val="0000FF"/>
              </a:solidFill>
              <a:latin typeface="+mn-lt"/>
              <a:ea typeface="仿宋" panose="02010609060101010101" pitchFamily="49" charset="-122"/>
            </a:endParaRPr>
          </a:p>
        </p:txBody>
      </p:sp>
      <p:pic>
        <p:nvPicPr>
          <p:cNvPr id="134157" name="图片 6">
            <a:extLst>
              <a:ext uri="{FF2B5EF4-FFF2-40B4-BE49-F238E27FC236}">
                <a16:creationId xmlns:a16="http://schemas.microsoft.com/office/drawing/2014/main" id="{971AB62F-0C87-4748-9533-DFC3AA0433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6100" y="100013"/>
            <a:ext cx="3375025"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8" name="Text Box 3">
            <a:extLst>
              <a:ext uri="{FF2B5EF4-FFF2-40B4-BE49-F238E27FC236}">
                <a16:creationId xmlns:a16="http://schemas.microsoft.com/office/drawing/2014/main" id="{4B83E56C-933F-47C4-AD64-DD9F5E988939}"/>
              </a:ext>
            </a:extLst>
          </p:cNvPr>
          <p:cNvSpPr txBox="1">
            <a:spLocks noChangeArrowheads="1"/>
          </p:cNvSpPr>
          <p:nvPr/>
        </p:nvSpPr>
        <p:spPr bwMode="auto">
          <a:xfrm>
            <a:off x="6116638" y="3151188"/>
            <a:ext cx="1765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a:solidFill>
                  <a:srgbClr val="FF0000"/>
                </a:solidFill>
                <a:latin typeface="+mn-lt"/>
                <a:ea typeface="仿宋" panose="02010609060101010101" pitchFamily="49" charset="-122"/>
              </a:rPr>
              <a:t>P219     </a:t>
            </a:r>
            <a:r>
              <a:rPr kumimoji="0" lang="en-US" altLang="zh-CN" sz="2000">
                <a:solidFill>
                  <a:schemeClr val="accent2"/>
                </a:solidFill>
                <a:latin typeface="+mn-lt"/>
                <a:ea typeface="仿宋" panose="02010609060101010101" pitchFamily="49" charset="-122"/>
              </a:rPr>
              <a:t>P228</a:t>
            </a:r>
            <a:endParaRPr kumimoji="0" lang="zh-CN" altLang="en-US" sz="2000">
              <a:solidFill>
                <a:schemeClr val="accent2"/>
              </a:solidFill>
              <a:latin typeface="+mn-lt"/>
              <a:ea typeface="仿宋" panose="02010609060101010101" pitchFamily="49" charset="-122"/>
            </a:endParaRPr>
          </a:p>
        </p:txBody>
      </p:sp>
      <p:sp>
        <p:nvSpPr>
          <p:cNvPr id="134159" name="Text Box 3">
            <a:extLst>
              <a:ext uri="{FF2B5EF4-FFF2-40B4-BE49-F238E27FC236}">
                <a16:creationId xmlns:a16="http://schemas.microsoft.com/office/drawing/2014/main" id="{59D35052-A98E-439F-9861-3A4CA4BF4AAB}"/>
              </a:ext>
            </a:extLst>
          </p:cNvPr>
          <p:cNvSpPr txBox="1">
            <a:spLocks noChangeArrowheads="1"/>
          </p:cNvSpPr>
          <p:nvPr/>
        </p:nvSpPr>
        <p:spPr bwMode="auto">
          <a:xfrm>
            <a:off x="6804025" y="1585913"/>
            <a:ext cx="547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i="1">
                <a:solidFill>
                  <a:srgbClr val="FF0000"/>
                </a:solidFill>
                <a:latin typeface="+mn-lt"/>
                <a:ea typeface="仿宋" panose="02010609060101010101" pitchFamily="49" charset="-122"/>
              </a:rPr>
              <a:t>R</a:t>
            </a:r>
            <a:r>
              <a:rPr kumimoji="0" lang="en-US" altLang="zh-CN" sz="2000" baseline="-25000">
                <a:solidFill>
                  <a:srgbClr val="FF0000"/>
                </a:solidFill>
                <a:latin typeface="+mn-lt"/>
                <a:ea typeface="仿宋" panose="02010609060101010101" pitchFamily="49" charset="-122"/>
              </a:rPr>
              <a:t>2</a:t>
            </a:r>
            <a:endParaRPr kumimoji="0" lang="zh-CN" altLang="en-US" sz="2000" baseline="-25000">
              <a:solidFill>
                <a:schemeClr val="accent2"/>
              </a:solidFill>
              <a:latin typeface="+mn-lt"/>
              <a:ea typeface="仿宋" panose="02010609060101010101" pitchFamily="49" charset="-122"/>
            </a:endParaRPr>
          </a:p>
        </p:txBody>
      </p:sp>
      <p:cxnSp>
        <p:nvCxnSpPr>
          <p:cNvPr id="134160" name="直接箭头连接符 2">
            <a:extLst>
              <a:ext uri="{FF2B5EF4-FFF2-40B4-BE49-F238E27FC236}">
                <a16:creationId xmlns:a16="http://schemas.microsoft.com/office/drawing/2014/main" id="{D1F53FFF-0DEB-46DC-9E20-3AD203B0E19F}"/>
              </a:ext>
            </a:extLst>
          </p:cNvPr>
          <p:cNvCxnSpPr>
            <a:cxnSpLocks noChangeShapeType="1"/>
          </p:cNvCxnSpPr>
          <p:nvPr/>
        </p:nvCxnSpPr>
        <p:spPr bwMode="auto">
          <a:xfrm flipH="1">
            <a:off x="7958138" y="582613"/>
            <a:ext cx="23812" cy="2395537"/>
          </a:xfrm>
          <a:prstGeom prst="straightConnector1">
            <a:avLst/>
          </a:prstGeom>
          <a:noFill/>
          <a:ln w="57150"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34161" name="Text Box 3">
            <a:extLst>
              <a:ext uri="{FF2B5EF4-FFF2-40B4-BE49-F238E27FC236}">
                <a16:creationId xmlns:a16="http://schemas.microsoft.com/office/drawing/2014/main" id="{05D46328-F7C7-40D9-9866-7A98329D767F}"/>
              </a:ext>
            </a:extLst>
          </p:cNvPr>
          <p:cNvSpPr txBox="1">
            <a:spLocks noChangeArrowheads="1"/>
          </p:cNvSpPr>
          <p:nvPr/>
        </p:nvSpPr>
        <p:spPr bwMode="auto">
          <a:xfrm>
            <a:off x="7499350" y="1146175"/>
            <a:ext cx="547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i="1" dirty="0">
                <a:solidFill>
                  <a:srgbClr val="FF0000"/>
                </a:solidFill>
                <a:latin typeface="+mn-lt"/>
                <a:ea typeface="仿宋" panose="02010609060101010101" pitchFamily="49" charset="-122"/>
              </a:rPr>
              <a:t>V</a:t>
            </a:r>
            <a:r>
              <a:rPr kumimoji="0" lang="en-US" altLang="zh-CN" sz="2000" baseline="-25000" dirty="0">
                <a:solidFill>
                  <a:srgbClr val="FF0000"/>
                </a:solidFill>
                <a:latin typeface="+mn-lt"/>
                <a:ea typeface="仿宋" panose="02010609060101010101" pitchFamily="49" charset="-122"/>
              </a:rPr>
              <a:t>ab</a:t>
            </a:r>
            <a:endParaRPr kumimoji="0" lang="zh-CN" altLang="en-US" sz="2000" baseline="-25000" dirty="0">
              <a:solidFill>
                <a:schemeClr val="accent2"/>
              </a:solidFill>
              <a:latin typeface="+mn-lt"/>
              <a:ea typeface="仿宋" panose="02010609060101010101" pitchFamily="49"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5E7201B9-8D08-4847-B31F-AC905AE4D30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35171" name="Text Box 11">
            <a:extLst>
              <a:ext uri="{FF2B5EF4-FFF2-40B4-BE49-F238E27FC236}">
                <a16:creationId xmlns:a16="http://schemas.microsoft.com/office/drawing/2014/main" id="{7B0F0E6F-2141-485C-A4EB-59C6EC733582}"/>
              </a:ext>
            </a:extLst>
          </p:cNvPr>
          <p:cNvSpPr txBox="1">
            <a:spLocks noChangeArrowheads="1"/>
          </p:cNvSpPr>
          <p:nvPr/>
        </p:nvSpPr>
        <p:spPr bwMode="auto">
          <a:xfrm>
            <a:off x="187325" y="620713"/>
            <a:ext cx="3952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dirty="0">
                <a:solidFill>
                  <a:srgbClr val="660066"/>
                </a:solidFill>
                <a:latin typeface="+mn-lt"/>
                <a:ea typeface="仿宋" panose="02010609060101010101" pitchFamily="49" charset="-122"/>
              </a:rPr>
              <a:t>① </a:t>
            </a:r>
            <a:r>
              <a:rPr kumimoji="0" lang="en-US" altLang="zh-CN" sz="2400" dirty="0">
                <a:solidFill>
                  <a:srgbClr val="660066"/>
                </a:solidFill>
                <a:latin typeface="+mn-lt"/>
                <a:ea typeface="仿宋" panose="02010609060101010101" pitchFamily="49" charset="-122"/>
                <a:cs typeface="Adobe 仿宋 Std R"/>
              </a:rPr>
              <a:t> </a:t>
            </a:r>
            <a:r>
              <a:rPr kumimoji="0" lang="en-US" altLang="zh-CN" sz="2400" i="1" dirty="0">
                <a:solidFill>
                  <a:srgbClr val="660066"/>
                </a:solidFill>
                <a:latin typeface="+mn-lt"/>
                <a:ea typeface="仿宋" panose="02010609060101010101" pitchFamily="49" charset="-122"/>
              </a:rPr>
              <a:t>f </a:t>
            </a:r>
            <a:r>
              <a:rPr kumimoji="0" lang="en-US" altLang="zh-CN" sz="2400" baseline="-25000" dirty="0">
                <a:solidFill>
                  <a:srgbClr val="660066"/>
                </a:solidFill>
                <a:latin typeface="+mn-lt"/>
                <a:ea typeface="仿宋" panose="02010609060101010101" pitchFamily="49" charset="-122"/>
              </a:rPr>
              <a:t>in</a:t>
            </a:r>
            <a:r>
              <a:rPr kumimoji="0" lang="en-US" altLang="zh-CN"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f</a:t>
            </a:r>
            <a:r>
              <a:rPr kumimoji="0" lang="en-US" altLang="zh-CN" sz="2400" baseline="-25000" dirty="0">
                <a:solidFill>
                  <a:srgbClr val="660066"/>
                </a:solidFill>
                <a:latin typeface="+mn-lt"/>
                <a:ea typeface="仿宋" panose="02010609060101010101" pitchFamily="49" charset="-122"/>
              </a:rPr>
              <a:t>0</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 这时</a:t>
            </a:r>
            <a:r>
              <a:rPr kumimoji="0" lang="en-US" altLang="zh-CN" sz="2400" i="1" dirty="0">
                <a:solidFill>
                  <a:srgbClr val="660066"/>
                </a:solidFill>
                <a:latin typeface="+mn-lt"/>
                <a:ea typeface="仿宋" panose="02010609060101010101" pitchFamily="49" charset="-122"/>
              </a:rPr>
              <a:t>Z</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 为纯阻性，</a:t>
            </a:r>
            <a:r>
              <a:rPr kumimoji="0" lang="en-US" altLang="zh-CN" sz="2400" i="1" dirty="0">
                <a:solidFill>
                  <a:srgbClr val="660066"/>
                </a:solidFill>
                <a:latin typeface="+mn-lt"/>
                <a:ea typeface="仿宋" panose="02010609060101010101" pitchFamily="49" charset="-122"/>
              </a:rPr>
              <a:t> C</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两端产生的压降：</a:t>
            </a:r>
          </a:p>
        </p:txBody>
      </p:sp>
      <p:sp>
        <p:nvSpPr>
          <p:cNvPr id="135172" name="Text Box 12">
            <a:extLst>
              <a:ext uri="{FF2B5EF4-FFF2-40B4-BE49-F238E27FC236}">
                <a16:creationId xmlns:a16="http://schemas.microsoft.com/office/drawing/2014/main" id="{A62E580F-2D47-4F73-9836-BFD52003FBA4}"/>
              </a:ext>
            </a:extLst>
          </p:cNvPr>
          <p:cNvSpPr txBox="1">
            <a:spLocks noChangeArrowheads="1"/>
          </p:cNvSpPr>
          <p:nvPr/>
        </p:nvSpPr>
        <p:spPr bwMode="auto">
          <a:xfrm>
            <a:off x="228600" y="6016625"/>
            <a:ext cx="7943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经包络检波，取出高频信号</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D1</a:t>
            </a:r>
            <a:r>
              <a:rPr kumimoji="0" lang="zh-CN" altLang="en-US"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D2</a:t>
            </a:r>
            <a:r>
              <a:rPr kumimoji="0" lang="zh-CN" altLang="en-US" sz="2400" dirty="0">
                <a:solidFill>
                  <a:srgbClr val="660066"/>
                </a:solidFill>
                <a:latin typeface="+mn-lt"/>
                <a:ea typeface="仿宋" panose="02010609060101010101" pitchFamily="49" charset="-122"/>
              </a:rPr>
              <a:t>的包络后：</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ab</a:t>
            </a:r>
            <a:r>
              <a:rPr kumimoji="0" lang="en-US" altLang="zh-CN" sz="24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sym typeface="Symbol" panose="05050102010706020507" pitchFamily="18" charset="2"/>
              </a:rPr>
              <a:t>0</a:t>
            </a:r>
            <a:endParaRPr kumimoji="0" lang="zh-CN" altLang="en-US" sz="2400" baseline="-25000" dirty="0">
              <a:solidFill>
                <a:srgbClr val="660066"/>
              </a:solidFill>
              <a:latin typeface="+mn-lt"/>
              <a:ea typeface="仿宋" panose="02010609060101010101" pitchFamily="49" charset="-122"/>
            </a:endParaRPr>
          </a:p>
        </p:txBody>
      </p:sp>
      <p:sp>
        <p:nvSpPr>
          <p:cNvPr id="135173" name="Text Box 13">
            <a:extLst>
              <a:ext uri="{FF2B5EF4-FFF2-40B4-BE49-F238E27FC236}">
                <a16:creationId xmlns:a16="http://schemas.microsoft.com/office/drawing/2014/main" id="{B0268C38-22E4-4EE0-84B2-7EA6ADF20C1A}"/>
              </a:ext>
            </a:extLst>
          </p:cNvPr>
          <p:cNvSpPr txBox="1">
            <a:spLocks noChangeArrowheads="1"/>
          </p:cNvSpPr>
          <p:nvPr/>
        </p:nvSpPr>
        <p:spPr bwMode="auto">
          <a:xfrm>
            <a:off x="0" y="3268663"/>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又因为</a:t>
            </a:r>
          </a:p>
        </p:txBody>
      </p:sp>
      <p:graphicFrame>
        <p:nvGraphicFramePr>
          <p:cNvPr id="135174" name="Object 9">
            <a:extLst>
              <a:ext uri="{FF2B5EF4-FFF2-40B4-BE49-F238E27FC236}">
                <a16:creationId xmlns:a16="http://schemas.microsoft.com/office/drawing/2014/main" id="{6D8FFDBE-8B54-4BE0-A3A0-416F8F225D4E}"/>
              </a:ext>
            </a:extLst>
          </p:cNvPr>
          <p:cNvGraphicFramePr>
            <a:graphicFrameLocks noChangeAspect="1"/>
          </p:cNvGraphicFramePr>
          <p:nvPr>
            <p:extLst>
              <p:ext uri="{D42A27DB-BD31-4B8C-83A1-F6EECF244321}">
                <p14:modId xmlns:p14="http://schemas.microsoft.com/office/powerpoint/2010/main" val="1834955709"/>
              </p:ext>
            </p:extLst>
          </p:nvPr>
        </p:nvGraphicFramePr>
        <p:xfrm>
          <a:off x="63500" y="1531938"/>
          <a:ext cx="4322763" cy="898525"/>
        </p:xfrm>
        <a:graphic>
          <a:graphicData uri="http://schemas.openxmlformats.org/presentationml/2006/ole">
            <mc:AlternateContent xmlns:mc="http://schemas.openxmlformats.org/markup-compatibility/2006">
              <mc:Choice xmlns:v="urn:schemas-microsoft-com:vml" Requires="v">
                <p:oleObj spid="_x0000_s179770" name="公式" r:id="rId3" imgW="3619500" imgH="749300" progId="Equation.3">
                  <p:embed/>
                </p:oleObj>
              </mc:Choice>
              <mc:Fallback>
                <p:oleObj name="公式" r:id="rId3" imgW="3619500" imgH="7493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 y="1531938"/>
                        <a:ext cx="4322763" cy="898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5" name="Text Box 13">
            <a:extLst>
              <a:ext uri="{FF2B5EF4-FFF2-40B4-BE49-F238E27FC236}">
                <a16:creationId xmlns:a16="http://schemas.microsoft.com/office/drawing/2014/main" id="{006C4133-C7E8-48CE-B3F4-60F2194B7DDD}"/>
              </a:ext>
            </a:extLst>
          </p:cNvPr>
          <p:cNvSpPr txBox="1">
            <a:spLocks noChangeArrowheads="1"/>
          </p:cNvSpPr>
          <p:nvPr/>
        </p:nvSpPr>
        <p:spPr bwMode="auto">
          <a:xfrm>
            <a:off x="465252" y="5233255"/>
            <a:ext cx="1270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所以</a:t>
            </a:r>
          </a:p>
        </p:txBody>
      </p:sp>
      <p:pic>
        <p:nvPicPr>
          <p:cNvPr id="135176" name="图片 2">
            <a:extLst>
              <a:ext uri="{FF2B5EF4-FFF2-40B4-BE49-F238E27FC236}">
                <a16:creationId xmlns:a16="http://schemas.microsoft.com/office/drawing/2014/main" id="{165E0849-59D8-423C-8911-9B5E554674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275" y="3040063"/>
            <a:ext cx="3076575"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7" name="Text Box 3">
            <a:extLst>
              <a:ext uri="{FF2B5EF4-FFF2-40B4-BE49-F238E27FC236}">
                <a16:creationId xmlns:a16="http://schemas.microsoft.com/office/drawing/2014/main" id="{D32B0A74-AA75-4F23-AB6D-C6E4F9CFE5CE}"/>
              </a:ext>
            </a:extLst>
          </p:cNvPr>
          <p:cNvSpPr txBox="1">
            <a:spLocks noChangeArrowheads="1"/>
          </p:cNvSpPr>
          <p:nvPr/>
        </p:nvSpPr>
        <p:spPr bwMode="auto">
          <a:xfrm>
            <a:off x="3222625" y="2604292"/>
            <a:ext cx="139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00FF"/>
                </a:solidFill>
                <a:latin typeface="+mn-lt"/>
                <a:ea typeface="仿宋" panose="02010609060101010101" pitchFamily="49" charset="-122"/>
              </a:rPr>
              <a:t>(7-53)</a:t>
            </a:r>
            <a:endParaRPr kumimoji="0" lang="zh-CN" altLang="en-US" sz="2400" dirty="0">
              <a:solidFill>
                <a:srgbClr val="0000FF"/>
              </a:solidFill>
              <a:latin typeface="+mn-lt"/>
              <a:ea typeface="仿宋" panose="02010609060101010101" pitchFamily="49" charset="-122"/>
            </a:endParaRPr>
          </a:p>
        </p:txBody>
      </p:sp>
      <p:graphicFrame>
        <p:nvGraphicFramePr>
          <p:cNvPr id="135178" name="Object 9">
            <a:extLst>
              <a:ext uri="{FF2B5EF4-FFF2-40B4-BE49-F238E27FC236}">
                <a16:creationId xmlns:a16="http://schemas.microsoft.com/office/drawing/2014/main" id="{0DCCC78D-D452-427E-86EE-17A86FEC4559}"/>
              </a:ext>
            </a:extLst>
          </p:cNvPr>
          <p:cNvGraphicFramePr>
            <a:graphicFrameLocks noChangeAspect="1"/>
          </p:cNvGraphicFramePr>
          <p:nvPr>
            <p:extLst>
              <p:ext uri="{D42A27DB-BD31-4B8C-83A1-F6EECF244321}">
                <p14:modId xmlns:p14="http://schemas.microsoft.com/office/powerpoint/2010/main" val="332684167"/>
              </p:ext>
            </p:extLst>
          </p:nvPr>
        </p:nvGraphicFramePr>
        <p:xfrm>
          <a:off x="1412875" y="3055938"/>
          <a:ext cx="1809750" cy="901700"/>
        </p:xfrm>
        <a:graphic>
          <a:graphicData uri="http://schemas.openxmlformats.org/presentationml/2006/ole">
            <mc:AlternateContent xmlns:mc="http://schemas.openxmlformats.org/markup-compatibility/2006">
              <mc:Choice xmlns:v="urn:schemas-microsoft-com:vml" Requires="v">
                <p:oleObj spid="_x0000_s179771" name="公式" r:id="rId6" imgW="1143000" imgH="508000" progId="Equation.3">
                  <p:embed/>
                </p:oleObj>
              </mc:Choice>
              <mc:Fallback>
                <p:oleObj name="公式" r:id="rId6" imgW="1143000" imgH="5080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2875" y="3055938"/>
                        <a:ext cx="1809750" cy="901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9" name="Object 9">
            <a:extLst>
              <a:ext uri="{FF2B5EF4-FFF2-40B4-BE49-F238E27FC236}">
                <a16:creationId xmlns:a16="http://schemas.microsoft.com/office/drawing/2014/main" id="{1BC15468-D167-418D-80DC-0FCF2A323DAB}"/>
              </a:ext>
            </a:extLst>
          </p:cNvPr>
          <p:cNvGraphicFramePr>
            <a:graphicFrameLocks noChangeAspect="1"/>
          </p:cNvGraphicFramePr>
          <p:nvPr>
            <p:extLst>
              <p:ext uri="{D42A27DB-BD31-4B8C-83A1-F6EECF244321}">
                <p14:modId xmlns:p14="http://schemas.microsoft.com/office/powerpoint/2010/main" val="341827363"/>
              </p:ext>
            </p:extLst>
          </p:nvPr>
        </p:nvGraphicFramePr>
        <p:xfrm>
          <a:off x="1412875" y="4022725"/>
          <a:ext cx="1725613" cy="857250"/>
        </p:xfrm>
        <a:graphic>
          <a:graphicData uri="http://schemas.openxmlformats.org/presentationml/2006/ole">
            <mc:AlternateContent xmlns:mc="http://schemas.openxmlformats.org/markup-compatibility/2006">
              <mc:Choice xmlns:v="urn:schemas-microsoft-com:vml" Requires="v">
                <p:oleObj spid="_x0000_s179772" name="公式" r:id="rId8" imgW="1257300" imgH="508000" progId="Equation.3">
                  <p:embed/>
                </p:oleObj>
              </mc:Choice>
              <mc:Fallback>
                <p:oleObj name="公式" r:id="rId8" imgW="1257300" imgH="5080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2875" y="4022725"/>
                        <a:ext cx="1725613" cy="857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80" name="Text Box 3">
            <a:extLst>
              <a:ext uri="{FF2B5EF4-FFF2-40B4-BE49-F238E27FC236}">
                <a16:creationId xmlns:a16="http://schemas.microsoft.com/office/drawing/2014/main" id="{BB56D3B9-9A39-4903-84D3-89AC69FA8496}"/>
              </a:ext>
            </a:extLst>
          </p:cNvPr>
          <p:cNvSpPr txBox="1">
            <a:spLocks noChangeArrowheads="1"/>
          </p:cNvSpPr>
          <p:nvPr/>
        </p:nvSpPr>
        <p:spPr bwMode="auto">
          <a:xfrm>
            <a:off x="3265488" y="3387725"/>
            <a:ext cx="1562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a:solidFill>
                  <a:srgbClr val="0000FF"/>
                </a:solidFill>
                <a:latin typeface="+mn-lt"/>
                <a:ea typeface="仿宋" panose="02010609060101010101" pitchFamily="49" charset="-122"/>
              </a:rPr>
              <a:t>(7-47)</a:t>
            </a:r>
            <a:endParaRPr kumimoji="0" lang="zh-CN" altLang="en-US" sz="2400">
              <a:solidFill>
                <a:srgbClr val="0000FF"/>
              </a:solidFill>
              <a:latin typeface="+mn-lt"/>
              <a:ea typeface="仿宋" panose="02010609060101010101" pitchFamily="49" charset="-122"/>
            </a:endParaRPr>
          </a:p>
        </p:txBody>
      </p:sp>
      <p:sp>
        <p:nvSpPr>
          <p:cNvPr id="135181" name="Text Box 3">
            <a:extLst>
              <a:ext uri="{FF2B5EF4-FFF2-40B4-BE49-F238E27FC236}">
                <a16:creationId xmlns:a16="http://schemas.microsoft.com/office/drawing/2014/main" id="{BD72118C-B3FA-43AA-B3E0-D4DFCACC5F5E}"/>
              </a:ext>
            </a:extLst>
          </p:cNvPr>
          <p:cNvSpPr txBox="1">
            <a:spLocks noChangeArrowheads="1"/>
          </p:cNvSpPr>
          <p:nvPr/>
        </p:nvSpPr>
        <p:spPr bwMode="auto">
          <a:xfrm>
            <a:off x="3225800" y="4281488"/>
            <a:ext cx="1562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a:solidFill>
                  <a:srgbClr val="0000FF"/>
                </a:solidFill>
                <a:latin typeface="+mn-lt"/>
                <a:ea typeface="仿宋" panose="02010609060101010101" pitchFamily="49" charset="-122"/>
              </a:rPr>
              <a:t>(7-48)</a:t>
            </a:r>
            <a:endParaRPr kumimoji="0" lang="zh-CN" altLang="en-US" sz="2400">
              <a:solidFill>
                <a:srgbClr val="0000FF"/>
              </a:solidFill>
              <a:latin typeface="+mn-lt"/>
              <a:ea typeface="仿宋" panose="02010609060101010101" pitchFamily="49" charset="-122"/>
            </a:endParaRPr>
          </a:p>
        </p:txBody>
      </p:sp>
      <p:sp>
        <p:nvSpPr>
          <p:cNvPr id="135182" name="Text Box 13">
            <a:extLst>
              <a:ext uri="{FF2B5EF4-FFF2-40B4-BE49-F238E27FC236}">
                <a16:creationId xmlns:a16="http://schemas.microsoft.com/office/drawing/2014/main" id="{518BA829-1751-43F9-90D5-8837231516EC}"/>
              </a:ext>
            </a:extLst>
          </p:cNvPr>
          <p:cNvSpPr txBox="1">
            <a:spLocks noChangeArrowheads="1"/>
          </p:cNvSpPr>
          <p:nvPr/>
        </p:nvSpPr>
        <p:spPr bwMode="auto">
          <a:xfrm>
            <a:off x="187325" y="2604293"/>
            <a:ext cx="288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显然</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ab</a:t>
            </a:r>
            <a:r>
              <a:rPr kumimoji="0" lang="zh-CN" altLang="en-US" sz="2400" dirty="0">
                <a:solidFill>
                  <a:srgbClr val="660066"/>
                </a:solidFill>
                <a:latin typeface="+mn-lt"/>
                <a:ea typeface="仿宋" panose="02010609060101010101" pitchFamily="49" charset="-122"/>
              </a:rPr>
              <a:t>超前</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12</a:t>
            </a:r>
            <a:r>
              <a:rPr kumimoji="0" lang="zh-CN" altLang="en-US" sz="2400" baseline="-250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sym typeface="Symbol" panose="05050102010706020507" pitchFamily="18" charset="2"/>
              </a:rPr>
              <a:t>/2</a:t>
            </a:r>
            <a:endParaRPr kumimoji="0" lang="zh-CN" altLang="en-US" sz="2400" dirty="0">
              <a:solidFill>
                <a:srgbClr val="660066"/>
              </a:solidFill>
              <a:latin typeface="+mn-lt"/>
              <a:ea typeface="仿宋" panose="02010609060101010101" pitchFamily="49" charset="-122"/>
            </a:endParaRPr>
          </a:p>
        </p:txBody>
      </p:sp>
      <p:sp>
        <p:nvSpPr>
          <p:cNvPr id="135183" name="Text Box 3">
            <a:extLst>
              <a:ext uri="{FF2B5EF4-FFF2-40B4-BE49-F238E27FC236}">
                <a16:creationId xmlns:a16="http://schemas.microsoft.com/office/drawing/2014/main" id="{550FA69D-FA71-47EA-B487-3CC6B8C869DD}"/>
              </a:ext>
            </a:extLst>
          </p:cNvPr>
          <p:cNvSpPr txBox="1">
            <a:spLocks noChangeArrowheads="1"/>
          </p:cNvSpPr>
          <p:nvPr/>
        </p:nvSpPr>
        <p:spPr bwMode="auto">
          <a:xfrm>
            <a:off x="5408613" y="5537200"/>
            <a:ext cx="2662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a:solidFill>
                  <a:srgbClr val="FF0000"/>
                </a:solidFill>
                <a:latin typeface="+mn-lt"/>
                <a:ea typeface="仿宋" panose="02010609060101010101" pitchFamily="49" charset="-122"/>
              </a:rPr>
              <a:t>P220              </a:t>
            </a:r>
            <a:r>
              <a:rPr kumimoji="0" lang="en-US" altLang="zh-CN" sz="2400">
                <a:solidFill>
                  <a:schemeClr val="accent2"/>
                </a:solidFill>
                <a:latin typeface="+mn-lt"/>
                <a:ea typeface="仿宋" panose="02010609060101010101" pitchFamily="49" charset="-122"/>
              </a:rPr>
              <a:t>P229</a:t>
            </a:r>
            <a:endParaRPr kumimoji="0" lang="zh-CN" altLang="en-US" sz="2400">
              <a:solidFill>
                <a:schemeClr val="accent2"/>
              </a:solidFill>
              <a:latin typeface="+mn-lt"/>
              <a:ea typeface="仿宋" panose="02010609060101010101" pitchFamily="49" charset="-122"/>
            </a:endParaRPr>
          </a:p>
        </p:txBody>
      </p:sp>
      <p:graphicFrame>
        <p:nvGraphicFramePr>
          <p:cNvPr id="135184" name="Object 8">
            <a:extLst>
              <a:ext uri="{FF2B5EF4-FFF2-40B4-BE49-F238E27FC236}">
                <a16:creationId xmlns:a16="http://schemas.microsoft.com/office/drawing/2014/main" id="{B7486CC4-A881-4F96-B94C-120CDCC45C1C}"/>
              </a:ext>
            </a:extLst>
          </p:cNvPr>
          <p:cNvGraphicFramePr>
            <a:graphicFrameLocks noChangeAspect="1"/>
          </p:cNvGraphicFramePr>
          <p:nvPr>
            <p:extLst>
              <p:ext uri="{D42A27DB-BD31-4B8C-83A1-F6EECF244321}">
                <p14:modId xmlns:p14="http://schemas.microsoft.com/office/powerpoint/2010/main" val="666551717"/>
              </p:ext>
            </p:extLst>
          </p:nvPr>
        </p:nvGraphicFramePr>
        <p:xfrm>
          <a:off x="1208882" y="4972050"/>
          <a:ext cx="1582738" cy="925512"/>
        </p:xfrm>
        <a:graphic>
          <a:graphicData uri="http://schemas.openxmlformats.org/presentationml/2006/ole">
            <mc:AlternateContent xmlns:mc="http://schemas.openxmlformats.org/markup-compatibility/2006">
              <mc:Choice xmlns:v="urn:schemas-microsoft-com:vml" Requires="v">
                <p:oleObj spid="_x0000_s179773" name="公式" r:id="rId10" imgW="837836" imgH="482391" progId="Equation.3">
                  <p:embed/>
                </p:oleObj>
              </mc:Choice>
              <mc:Fallback>
                <p:oleObj name="公式" r:id="rId10" imgW="837836" imgH="482391"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8882" y="4972050"/>
                        <a:ext cx="1582738" cy="925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5185" name="图片 2">
            <a:extLst>
              <a:ext uri="{FF2B5EF4-FFF2-40B4-BE49-F238E27FC236}">
                <a16:creationId xmlns:a16="http://schemas.microsoft.com/office/drawing/2014/main" id="{051AECCA-9C36-4629-84F4-FCEB1E501F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0200" y="92075"/>
            <a:ext cx="499745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8559FAE-E147-4493-975A-24ED4782CF2B}"/>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16387" name="Rectangle 4">
            <a:extLst>
              <a:ext uri="{FF2B5EF4-FFF2-40B4-BE49-F238E27FC236}">
                <a16:creationId xmlns:a16="http://schemas.microsoft.com/office/drawing/2014/main" id="{5E55A70A-4921-457D-84B0-D0035D048F29}"/>
              </a:ext>
            </a:extLst>
          </p:cNvPr>
          <p:cNvSpPr>
            <a:spLocks noChangeArrowheads="1"/>
          </p:cNvSpPr>
          <p:nvPr/>
        </p:nvSpPr>
        <p:spPr bwMode="auto">
          <a:xfrm>
            <a:off x="395288" y="765175"/>
            <a:ext cx="7620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800" dirty="0">
                <a:solidFill>
                  <a:srgbClr val="660066"/>
                </a:solidFill>
                <a:latin typeface="+mn-lt"/>
                <a:ea typeface="仿宋" panose="02010609060101010101" pitchFamily="49" charset="-122"/>
              </a:rPr>
              <a:t>DSB</a:t>
            </a:r>
            <a:r>
              <a:rPr lang="zh-CN" altLang="en-US" sz="2800" dirty="0">
                <a:solidFill>
                  <a:srgbClr val="660066"/>
                </a:solidFill>
                <a:latin typeface="+mn-lt"/>
                <a:ea typeface="仿宋" panose="02010609060101010101" pitchFamily="49" charset="-122"/>
              </a:rPr>
              <a:t>信号的时域波形 和 频谱</a:t>
            </a:r>
          </a:p>
        </p:txBody>
      </p:sp>
      <p:pic>
        <p:nvPicPr>
          <p:cNvPr id="16391" name="Picture 11">
            <a:extLst>
              <a:ext uri="{FF2B5EF4-FFF2-40B4-BE49-F238E27FC236}">
                <a16:creationId xmlns:a16="http://schemas.microsoft.com/office/drawing/2014/main" id="{FDB03103-14A5-412D-8365-872CD7CEC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1" y="1357313"/>
            <a:ext cx="3672334" cy="304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a:extLst>
              <a:ext uri="{FF2B5EF4-FFF2-40B4-BE49-F238E27FC236}">
                <a16:creationId xmlns:a16="http://schemas.microsoft.com/office/drawing/2014/main" id="{50212A4F-13F1-4F42-99CC-42E89761556E}"/>
              </a:ext>
            </a:extLst>
          </p:cNvPr>
          <p:cNvGrpSpPr/>
          <p:nvPr/>
        </p:nvGrpSpPr>
        <p:grpSpPr>
          <a:xfrm>
            <a:off x="5367908" y="634033"/>
            <a:ext cx="3407419" cy="2808312"/>
            <a:chOff x="5076056" y="1501106"/>
            <a:chExt cx="3407419" cy="2808312"/>
          </a:xfrm>
        </p:grpSpPr>
        <p:pic>
          <p:nvPicPr>
            <p:cNvPr id="2" name="图片 10" descr="Image1.jpg">
              <a:extLst>
                <a:ext uri="{FF2B5EF4-FFF2-40B4-BE49-F238E27FC236}">
                  <a16:creationId xmlns:a16="http://schemas.microsoft.com/office/drawing/2014/main" id="{A3A75828-0CC2-46FA-95CA-D17378BF57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501106"/>
              <a:ext cx="3407419"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F0C7256-817A-408E-A8EF-E99127145EB0}"/>
                </a:ext>
              </a:extLst>
            </p:cNvPr>
            <p:cNvSpPr txBox="1"/>
            <p:nvPr/>
          </p:nvSpPr>
          <p:spPr>
            <a:xfrm>
              <a:off x="6156176" y="1604984"/>
              <a:ext cx="432048" cy="1512000"/>
            </a:xfrm>
            <a:prstGeom prst="rect">
              <a:avLst/>
            </a:prstGeom>
            <a:solidFill>
              <a:schemeClr val="bg1"/>
            </a:solidFill>
            <a:ln>
              <a:noFill/>
            </a:ln>
          </p:spPr>
          <p:txBody>
            <a:bodyPr wrap="square" rtlCol="0">
              <a:spAutoFit/>
            </a:bodyPr>
            <a:lstStyle/>
            <a:p>
              <a:endParaRPr lang="zh-CN" altLang="en-US" dirty="0"/>
            </a:p>
          </p:txBody>
        </p:sp>
        <p:cxnSp>
          <p:nvCxnSpPr>
            <p:cNvPr id="5" name="直接连接符 4">
              <a:extLst>
                <a:ext uri="{FF2B5EF4-FFF2-40B4-BE49-F238E27FC236}">
                  <a16:creationId xmlns:a16="http://schemas.microsoft.com/office/drawing/2014/main" id="{8039969B-4666-4F5A-B842-9E96FF1D95AB}"/>
                </a:ext>
              </a:extLst>
            </p:cNvPr>
            <p:cNvCxnSpPr>
              <a:cxnSpLocks/>
            </p:cNvCxnSpPr>
            <p:nvPr/>
          </p:nvCxnSpPr>
          <p:spPr bwMode="auto">
            <a:xfrm>
              <a:off x="6535268" y="1604984"/>
              <a:ext cx="0" cy="1521526"/>
            </a:xfrm>
            <a:prstGeom prst="line">
              <a:avLst/>
            </a:prstGeom>
            <a:noFill/>
            <a:ln w="38100" cap="flat" cmpd="sng" algn="ctr">
              <a:solidFill>
                <a:srgbClr val="FF0000"/>
              </a:solidFill>
              <a:prstDash val="dash"/>
              <a:round/>
              <a:headEnd type="none" w="med" len="med"/>
              <a:tailEnd type="none" w="med" len="med"/>
            </a:ln>
            <a:effectLst/>
          </p:spPr>
        </p:cxnSp>
      </p:grpSp>
      <p:sp>
        <p:nvSpPr>
          <p:cNvPr id="9" name="Rectangle 4">
            <a:extLst>
              <a:ext uri="{FF2B5EF4-FFF2-40B4-BE49-F238E27FC236}">
                <a16:creationId xmlns:a16="http://schemas.microsoft.com/office/drawing/2014/main" id="{243094AB-444C-4C2E-9E3F-855128C6A6FF}"/>
              </a:ext>
            </a:extLst>
          </p:cNvPr>
          <p:cNvSpPr>
            <a:spLocks noChangeArrowheads="1"/>
          </p:cNvSpPr>
          <p:nvPr/>
        </p:nvSpPr>
        <p:spPr bwMode="auto">
          <a:xfrm>
            <a:off x="1187624" y="4526860"/>
            <a:ext cx="2016224"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800" dirty="0">
                <a:solidFill>
                  <a:srgbClr val="660066"/>
                </a:solidFill>
                <a:latin typeface="+mn-lt"/>
                <a:ea typeface="仿宋" panose="02010609060101010101" pitchFamily="49" charset="-122"/>
              </a:rPr>
              <a:t>时域波形</a:t>
            </a:r>
          </a:p>
        </p:txBody>
      </p:sp>
      <p:pic>
        <p:nvPicPr>
          <p:cNvPr id="11" name="图片 10">
            <a:extLst>
              <a:ext uri="{FF2B5EF4-FFF2-40B4-BE49-F238E27FC236}">
                <a16:creationId xmlns:a16="http://schemas.microsoft.com/office/drawing/2014/main" id="{41FE84D4-3B3C-4715-BF4C-5A6364C19132}"/>
              </a:ext>
            </a:extLst>
          </p:cNvPr>
          <p:cNvPicPr>
            <a:picLocks noChangeAspect="1"/>
          </p:cNvPicPr>
          <p:nvPr/>
        </p:nvPicPr>
        <p:blipFill>
          <a:blip r:embed="rId4"/>
          <a:stretch>
            <a:fillRect/>
          </a:stretch>
        </p:blipFill>
        <p:spPr>
          <a:xfrm>
            <a:off x="5260496" y="3428999"/>
            <a:ext cx="3407418" cy="2015435"/>
          </a:xfrm>
          <a:prstGeom prst="rect">
            <a:avLst/>
          </a:prstGeom>
        </p:spPr>
      </p:pic>
      <p:sp>
        <p:nvSpPr>
          <p:cNvPr id="13" name="文本框 12">
            <a:extLst>
              <a:ext uri="{FF2B5EF4-FFF2-40B4-BE49-F238E27FC236}">
                <a16:creationId xmlns:a16="http://schemas.microsoft.com/office/drawing/2014/main" id="{67AA21A4-5AFF-442C-9F21-793FA72B4D4F}"/>
              </a:ext>
            </a:extLst>
          </p:cNvPr>
          <p:cNvSpPr txBox="1"/>
          <p:nvPr/>
        </p:nvSpPr>
        <p:spPr>
          <a:xfrm>
            <a:off x="6516216" y="3379984"/>
            <a:ext cx="169118" cy="1512168"/>
          </a:xfrm>
          <a:prstGeom prst="rect">
            <a:avLst/>
          </a:prstGeom>
          <a:solidFill>
            <a:schemeClr val="bg1"/>
          </a:solidFill>
          <a:ln>
            <a:noFill/>
          </a:ln>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457437DE-356D-4737-940E-8AC53171259A}"/>
              </a:ext>
            </a:extLst>
          </p:cNvPr>
          <p:cNvSpPr txBox="1"/>
          <p:nvPr/>
        </p:nvSpPr>
        <p:spPr>
          <a:xfrm>
            <a:off x="6448028" y="4918285"/>
            <a:ext cx="140196" cy="454931"/>
          </a:xfrm>
          <a:prstGeom prst="rect">
            <a:avLst/>
          </a:prstGeom>
          <a:solidFill>
            <a:schemeClr val="bg1"/>
          </a:solidFill>
          <a:ln>
            <a:noFill/>
          </a:ln>
        </p:spPr>
        <p:txBody>
          <a:bodyPr wrap="square" rtlCol="0">
            <a:spAutoFit/>
          </a:bodyPr>
          <a:lstStyle/>
          <a:p>
            <a:endParaRPr lang="zh-CN" altLang="en-US" dirty="0"/>
          </a:p>
        </p:txBody>
      </p:sp>
      <p:cxnSp>
        <p:nvCxnSpPr>
          <p:cNvPr id="21" name="直接连接符 20">
            <a:extLst>
              <a:ext uri="{FF2B5EF4-FFF2-40B4-BE49-F238E27FC236}">
                <a16:creationId xmlns:a16="http://schemas.microsoft.com/office/drawing/2014/main" id="{FCD9EE7B-3D5B-4E4A-BDB2-22CBA393E23B}"/>
              </a:ext>
            </a:extLst>
          </p:cNvPr>
          <p:cNvCxnSpPr>
            <a:cxnSpLocks/>
          </p:cNvCxnSpPr>
          <p:nvPr/>
        </p:nvCxnSpPr>
        <p:spPr bwMode="auto">
          <a:xfrm>
            <a:off x="6588224" y="3501008"/>
            <a:ext cx="0" cy="1737550"/>
          </a:xfrm>
          <a:prstGeom prst="line">
            <a:avLst/>
          </a:prstGeom>
          <a:noFill/>
          <a:ln w="38100" cap="flat" cmpd="sng" algn="ctr">
            <a:solidFill>
              <a:srgbClr val="FF0000"/>
            </a:solidFill>
            <a:prstDash val="dash"/>
            <a:round/>
            <a:headEnd type="none" w="med" len="med"/>
            <a:tailEnd type="none" w="med" len="med"/>
          </a:ln>
          <a:effectLst/>
        </p:spPr>
      </p:cxnSp>
      <p:sp>
        <p:nvSpPr>
          <p:cNvPr id="10" name="Rectangle 4">
            <a:extLst>
              <a:ext uri="{FF2B5EF4-FFF2-40B4-BE49-F238E27FC236}">
                <a16:creationId xmlns:a16="http://schemas.microsoft.com/office/drawing/2014/main" id="{1EB78D0A-4A2F-4E96-9D03-DBB95801410D}"/>
              </a:ext>
            </a:extLst>
          </p:cNvPr>
          <p:cNvSpPr>
            <a:spLocks noChangeArrowheads="1"/>
          </p:cNvSpPr>
          <p:nvPr/>
        </p:nvSpPr>
        <p:spPr bwMode="auto">
          <a:xfrm>
            <a:off x="6352137" y="5228534"/>
            <a:ext cx="122413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buFontTx/>
              <a:buNone/>
            </a:pPr>
            <a:r>
              <a:rPr lang="zh-CN" altLang="en-US" sz="2800" dirty="0">
                <a:solidFill>
                  <a:srgbClr val="660066"/>
                </a:solidFill>
                <a:latin typeface="+mn-lt"/>
                <a:ea typeface="仿宋" panose="02010609060101010101" pitchFamily="49" charset="-122"/>
              </a:rPr>
              <a:t>频谱</a:t>
            </a:r>
          </a:p>
        </p:txBody>
      </p:sp>
      <p:sp>
        <p:nvSpPr>
          <p:cNvPr id="18" name="Text Box 5">
            <a:extLst>
              <a:ext uri="{FF2B5EF4-FFF2-40B4-BE49-F238E27FC236}">
                <a16:creationId xmlns:a16="http://schemas.microsoft.com/office/drawing/2014/main" id="{CB7F3EFC-48EE-436C-B325-46FAFFA10A21}"/>
              </a:ext>
            </a:extLst>
          </p:cNvPr>
          <p:cNvSpPr txBox="1">
            <a:spLocks noChangeArrowheads="1"/>
          </p:cNvSpPr>
          <p:nvPr/>
        </p:nvSpPr>
        <p:spPr bwMode="auto">
          <a:xfrm>
            <a:off x="2051720" y="5788639"/>
            <a:ext cx="6984776" cy="60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FontTx/>
              <a:buNone/>
            </a:pPr>
            <a:r>
              <a:rPr lang="zh-CN" altLang="en-US" sz="2800" dirty="0">
                <a:solidFill>
                  <a:srgbClr val="0000FF"/>
                </a:solidFill>
                <a:latin typeface="+mn-lt"/>
                <a:ea typeface="仿宋" panose="02010609060101010101" pitchFamily="49" charset="-122"/>
              </a:rPr>
              <a:t> 由</a:t>
            </a:r>
            <a:r>
              <a:rPr lang="zh-CN" altLang="en-US" sz="2800" dirty="0">
                <a:solidFill>
                  <a:srgbClr val="FF0000"/>
                </a:solidFill>
                <a:latin typeface="+mn-lt"/>
                <a:ea typeface="仿宋" panose="02010609060101010101" pitchFamily="49" charset="-122"/>
              </a:rPr>
              <a:t>频谱图</a:t>
            </a:r>
            <a:r>
              <a:rPr lang="zh-CN" altLang="en-US" sz="2800" dirty="0">
                <a:solidFill>
                  <a:srgbClr val="0000FF"/>
                </a:solidFill>
                <a:latin typeface="+mn-lt"/>
                <a:ea typeface="仿宋" panose="02010609060101010101" pitchFamily="49" charset="-122"/>
              </a:rPr>
              <a:t>可以得到</a:t>
            </a:r>
            <a:r>
              <a:rPr lang="en-US" altLang="zh-CN" sz="2800" dirty="0">
                <a:solidFill>
                  <a:srgbClr val="0000FF"/>
                </a:solidFill>
                <a:latin typeface="+mn-lt"/>
                <a:ea typeface="仿宋" panose="02010609060101010101" pitchFamily="49" charset="-122"/>
              </a:rPr>
              <a:t>AM</a:t>
            </a:r>
            <a:r>
              <a:rPr lang="zh-CN" altLang="en-US" sz="2800" dirty="0">
                <a:solidFill>
                  <a:srgbClr val="0000FF"/>
                </a:solidFill>
                <a:latin typeface="+mn-lt"/>
                <a:ea typeface="仿宋" panose="02010609060101010101" pitchFamily="49" charset="-122"/>
              </a:rPr>
              <a:t>已调信号的带宽</a:t>
            </a:r>
            <a:r>
              <a:rPr lang="en-US" altLang="zh-CN" sz="2800" dirty="0">
                <a:solidFill>
                  <a:srgbClr val="0000FF"/>
                </a:solidFill>
                <a:latin typeface="+mn-lt"/>
                <a:ea typeface="仿宋" panose="02010609060101010101" pitchFamily="49" charset="-122"/>
              </a:rPr>
              <a:t>BW</a:t>
            </a:r>
            <a:r>
              <a:rPr lang="zh-CN" altLang="en-US" sz="2800" dirty="0">
                <a:solidFill>
                  <a:srgbClr val="0000FF"/>
                </a:solidFill>
                <a:latin typeface="+mn-lt"/>
                <a:ea typeface="仿宋" panose="02010609060101010101" pitchFamily="49" charset="-122"/>
              </a:rPr>
              <a: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5D951CE9-E01D-41A5-BA7F-D7942B7514A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36195" name="Text Box 19">
            <a:extLst>
              <a:ext uri="{FF2B5EF4-FFF2-40B4-BE49-F238E27FC236}">
                <a16:creationId xmlns:a16="http://schemas.microsoft.com/office/drawing/2014/main" id="{143DA205-2883-4377-9E17-7EBB309AA914}"/>
              </a:ext>
            </a:extLst>
          </p:cNvPr>
          <p:cNvSpPr txBox="1">
            <a:spLocks noChangeArrowheads="1"/>
          </p:cNvSpPr>
          <p:nvPr/>
        </p:nvSpPr>
        <p:spPr bwMode="auto">
          <a:xfrm>
            <a:off x="119063" y="609600"/>
            <a:ext cx="535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② </a:t>
            </a:r>
            <a:r>
              <a:rPr kumimoji="0" lang="en-US" altLang="zh-CN" sz="2400" i="1" dirty="0">
                <a:solidFill>
                  <a:srgbClr val="660066"/>
                </a:solidFill>
                <a:latin typeface="+mn-lt"/>
                <a:ea typeface="仿宋" panose="02010609060101010101" pitchFamily="49" charset="-122"/>
              </a:rPr>
              <a:t>f </a:t>
            </a:r>
            <a:r>
              <a:rPr kumimoji="0" lang="en-US" altLang="zh-CN" sz="2400" baseline="-25000" dirty="0">
                <a:solidFill>
                  <a:srgbClr val="660066"/>
                </a:solidFill>
                <a:latin typeface="+mn-lt"/>
                <a:ea typeface="仿宋" panose="02010609060101010101" pitchFamily="49" charset="-122"/>
              </a:rPr>
              <a:t>in</a:t>
            </a:r>
            <a:r>
              <a:rPr kumimoji="0" lang="en-US" altLang="zh-CN" sz="2400" dirty="0">
                <a:solidFill>
                  <a:srgbClr val="660066"/>
                </a:solidFill>
                <a:latin typeface="+mn-lt"/>
                <a:ea typeface="仿宋" panose="02010609060101010101" pitchFamily="49" charset="-122"/>
              </a:rPr>
              <a:t>&gt; </a:t>
            </a:r>
            <a:r>
              <a:rPr kumimoji="0" lang="en-US" altLang="zh-CN" sz="2400" i="1" dirty="0">
                <a:solidFill>
                  <a:srgbClr val="660066"/>
                </a:solidFill>
                <a:latin typeface="+mn-lt"/>
                <a:ea typeface="仿宋" panose="02010609060101010101" pitchFamily="49" charset="-122"/>
              </a:rPr>
              <a:t>f</a:t>
            </a:r>
            <a:r>
              <a:rPr kumimoji="0" lang="en-US" altLang="zh-CN" sz="2400" baseline="-25000" dirty="0">
                <a:solidFill>
                  <a:srgbClr val="660066"/>
                </a:solidFill>
                <a:latin typeface="+mn-lt"/>
                <a:ea typeface="仿宋" panose="02010609060101010101" pitchFamily="49" charset="-122"/>
              </a:rPr>
              <a:t>0</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 这时</a:t>
            </a:r>
            <a:r>
              <a:rPr kumimoji="0" lang="en-US" altLang="zh-CN" sz="2400" i="1" dirty="0">
                <a:solidFill>
                  <a:srgbClr val="660066"/>
                </a:solidFill>
                <a:latin typeface="+mn-lt"/>
                <a:ea typeface="仿宋" panose="02010609060101010101" pitchFamily="49" charset="-122"/>
              </a:rPr>
              <a:t>Z</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 为感性， </a:t>
            </a:r>
          </a:p>
        </p:txBody>
      </p:sp>
      <p:graphicFrame>
        <p:nvGraphicFramePr>
          <p:cNvPr id="136196" name="Object 9">
            <a:extLst>
              <a:ext uri="{FF2B5EF4-FFF2-40B4-BE49-F238E27FC236}">
                <a16:creationId xmlns:a16="http://schemas.microsoft.com/office/drawing/2014/main" id="{3753D825-FEAE-4322-853A-733C2248B7B3}"/>
              </a:ext>
            </a:extLst>
          </p:cNvPr>
          <p:cNvGraphicFramePr>
            <a:graphicFrameLocks noChangeAspect="1"/>
          </p:cNvGraphicFramePr>
          <p:nvPr>
            <p:extLst>
              <p:ext uri="{D42A27DB-BD31-4B8C-83A1-F6EECF244321}">
                <p14:modId xmlns:p14="http://schemas.microsoft.com/office/powerpoint/2010/main" val="1180534639"/>
              </p:ext>
            </p:extLst>
          </p:nvPr>
        </p:nvGraphicFramePr>
        <p:xfrm>
          <a:off x="3995738" y="211138"/>
          <a:ext cx="3932237" cy="1146175"/>
        </p:xfrm>
        <a:graphic>
          <a:graphicData uri="http://schemas.openxmlformats.org/presentationml/2006/ole">
            <mc:AlternateContent xmlns:mc="http://schemas.openxmlformats.org/markup-compatibility/2006">
              <mc:Choice xmlns:v="urn:schemas-microsoft-com:vml" Requires="v">
                <p:oleObj spid="_x0000_s187959" name="公式" r:id="rId3" imgW="2768600" imgH="660400" progId="Equation.3">
                  <p:embed/>
                </p:oleObj>
              </mc:Choice>
              <mc:Fallback>
                <p:oleObj name="公式" r:id="rId3" imgW="2768600" imgH="6604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211138"/>
                        <a:ext cx="3932237" cy="1146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197" name="矩形 1">
            <a:extLst>
              <a:ext uri="{FF2B5EF4-FFF2-40B4-BE49-F238E27FC236}">
                <a16:creationId xmlns:a16="http://schemas.microsoft.com/office/drawing/2014/main" id="{5408742A-F251-411F-8BA4-01FBC7F47B5B}"/>
              </a:ext>
            </a:extLst>
          </p:cNvPr>
          <p:cNvSpPr>
            <a:spLocks noChangeArrowheads="1"/>
          </p:cNvSpPr>
          <p:nvPr/>
        </p:nvSpPr>
        <p:spPr bwMode="auto">
          <a:xfrm>
            <a:off x="92075" y="1336675"/>
            <a:ext cx="51196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显然</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ab</a:t>
            </a:r>
            <a:r>
              <a:rPr kumimoji="0" lang="zh-CN" altLang="en-US" sz="2400" dirty="0">
                <a:solidFill>
                  <a:srgbClr val="660066"/>
                </a:solidFill>
                <a:latin typeface="+mn-lt"/>
                <a:ea typeface="仿宋" panose="02010609060101010101" pitchFamily="49" charset="-122"/>
              </a:rPr>
              <a:t>超前</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12</a:t>
            </a:r>
            <a:r>
              <a:rPr kumimoji="0" lang="zh-CN" altLang="en-US" sz="2400" baseline="-250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一个小于</a:t>
            </a:r>
            <a:r>
              <a:rPr kumimoji="0" lang="en-US" altLang="zh-CN" sz="2400" dirty="0">
                <a:solidFill>
                  <a:srgbClr val="660066"/>
                </a:solidFill>
                <a:latin typeface="+mn-lt"/>
                <a:ea typeface="仿宋" panose="02010609060101010101" pitchFamily="49" charset="-122"/>
                <a:sym typeface="Symbol" panose="05050102010706020507" pitchFamily="18" charset="2"/>
              </a:rPr>
              <a:t>/2</a:t>
            </a:r>
            <a:r>
              <a:rPr kumimoji="0" lang="zh-CN" altLang="en-US" sz="2400" dirty="0">
                <a:solidFill>
                  <a:srgbClr val="660066"/>
                </a:solidFill>
                <a:latin typeface="+mn-lt"/>
                <a:ea typeface="仿宋" panose="02010609060101010101" pitchFamily="49" charset="-122"/>
                <a:sym typeface="Symbol" panose="05050102010706020507" pitchFamily="18" charset="2"/>
              </a:rPr>
              <a:t>的相位（</a:t>
            </a:r>
            <a:r>
              <a:rPr kumimoji="0" lang="en-US" altLang="zh-CN" sz="2400" dirty="0">
                <a:solidFill>
                  <a:srgbClr val="660066"/>
                </a:solidFill>
                <a:latin typeface="+mn-lt"/>
                <a:ea typeface="仿宋" panose="02010609060101010101" pitchFamily="49" charset="-122"/>
                <a:sym typeface="Symbol" panose="05050102010706020507" pitchFamily="18" charset="2"/>
              </a:rPr>
              <a:t> /2 </a:t>
            </a:r>
            <a:r>
              <a:rPr kumimoji="0" lang="en-US" altLang="zh-CN" sz="2400" i="1"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sym typeface="Symbol" panose="05050102010706020507" pitchFamily="18" charset="2"/>
              </a:rPr>
              <a:t>），如图：</a:t>
            </a:r>
            <a:endParaRPr kumimoji="0" lang="zh-CN" altLang="en-US" sz="2400" dirty="0">
              <a:solidFill>
                <a:srgbClr val="660066"/>
              </a:solidFill>
              <a:latin typeface="+mn-lt"/>
              <a:ea typeface="仿宋" panose="02010609060101010101" pitchFamily="49" charset="-122"/>
            </a:endParaRPr>
          </a:p>
        </p:txBody>
      </p:sp>
      <p:pic>
        <p:nvPicPr>
          <p:cNvPr id="136198" name="图片 3">
            <a:extLst>
              <a:ext uri="{FF2B5EF4-FFF2-40B4-BE49-F238E27FC236}">
                <a16:creationId xmlns:a16="http://schemas.microsoft.com/office/drawing/2014/main" id="{EB565588-C44F-4151-AB4D-2CE70AD8E0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875" y="1465263"/>
            <a:ext cx="2266950"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9" name="Text Box 19">
            <a:extLst>
              <a:ext uri="{FF2B5EF4-FFF2-40B4-BE49-F238E27FC236}">
                <a16:creationId xmlns:a16="http://schemas.microsoft.com/office/drawing/2014/main" id="{7DE784F5-941E-423F-BCEE-4FD0CE4A7FF6}"/>
              </a:ext>
            </a:extLst>
          </p:cNvPr>
          <p:cNvSpPr txBox="1">
            <a:spLocks noChangeArrowheads="1"/>
          </p:cNvSpPr>
          <p:nvPr/>
        </p:nvSpPr>
        <p:spPr bwMode="auto">
          <a:xfrm>
            <a:off x="-38100" y="2720975"/>
            <a:ext cx="5357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③ </a:t>
            </a:r>
            <a:r>
              <a:rPr kumimoji="0" lang="en-US" altLang="zh-CN" sz="2400" i="1">
                <a:solidFill>
                  <a:srgbClr val="660066"/>
                </a:solidFill>
                <a:latin typeface="+mn-lt"/>
                <a:ea typeface="仿宋" panose="02010609060101010101" pitchFamily="49" charset="-122"/>
              </a:rPr>
              <a:t>f </a:t>
            </a:r>
            <a:r>
              <a:rPr kumimoji="0" lang="en-US" altLang="zh-CN" sz="2400" baseline="-25000">
                <a:solidFill>
                  <a:srgbClr val="660066"/>
                </a:solidFill>
                <a:latin typeface="+mn-lt"/>
                <a:ea typeface="仿宋" panose="02010609060101010101" pitchFamily="49" charset="-122"/>
              </a:rPr>
              <a:t>in</a:t>
            </a:r>
            <a:r>
              <a:rPr kumimoji="0" lang="en-US" altLang="zh-CN" sz="2400">
                <a:solidFill>
                  <a:srgbClr val="660066"/>
                </a:solidFill>
                <a:latin typeface="+mn-lt"/>
                <a:ea typeface="仿宋" panose="02010609060101010101" pitchFamily="49" charset="-122"/>
              </a:rPr>
              <a:t>&lt; </a:t>
            </a:r>
            <a:r>
              <a:rPr kumimoji="0" lang="en-US" altLang="zh-CN" sz="2400" i="1">
                <a:solidFill>
                  <a:srgbClr val="660066"/>
                </a:solidFill>
                <a:latin typeface="+mn-lt"/>
                <a:ea typeface="仿宋" panose="02010609060101010101" pitchFamily="49" charset="-122"/>
              </a:rPr>
              <a:t>f</a:t>
            </a:r>
            <a:r>
              <a:rPr kumimoji="0" lang="en-US" altLang="zh-CN" sz="2400" baseline="-25000">
                <a:solidFill>
                  <a:srgbClr val="660066"/>
                </a:solidFill>
                <a:latin typeface="+mn-lt"/>
                <a:ea typeface="仿宋" panose="02010609060101010101" pitchFamily="49" charset="-122"/>
              </a:rPr>
              <a:t>0</a:t>
            </a:r>
            <a:r>
              <a:rPr kumimoji="0" lang="en-US" altLang="zh-CN" sz="2400">
                <a:solidFill>
                  <a:srgbClr val="660066"/>
                </a:solidFill>
                <a:latin typeface="+mn-lt"/>
                <a:ea typeface="仿宋" panose="02010609060101010101" pitchFamily="49" charset="-122"/>
              </a:rPr>
              <a:t>  </a:t>
            </a:r>
            <a:r>
              <a:rPr kumimoji="0" lang="zh-CN" altLang="en-US" sz="2400">
                <a:solidFill>
                  <a:srgbClr val="660066"/>
                </a:solidFill>
                <a:latin typeface="+mn-lt"/>
                <a:ea typeface="仿宋" panose="02010609060101010101" pitchFamily="49" charset="-122"/>
              </a:rPr>
              <a:t>： 这时</a:t>
            </a:r>
            <a:r>
              <a:rPr kumimoji="0" lang="en-US" altLang="zh-CN" sz="2400" i="1">
                <a:solidFill>
                  <a:srgbClr val="660066"/>
                </a:solidFill>
                <a:latin typeface="+mn-lt"/>
                <a:ea typeface="仿宋" panose="02010609060101010101" pitchFamily="49" charset="-122"/>
              </a:rPr>
              <a:t>Z</a:t>
            </a:r>
            <a:r>
              <a:rPr kumimoji="0" lang="en-US" altLang="zh-CN" sz="2400" baseline="-25000">
                <a:solidFill>
                  <a:srgbClr val="660066"/>
                </a:solidFill>
                <a:latin typeface="+mn-lt"/>
                <a:ea typeface="仿宋" panose="02010609060101010101" pitchFamily="49" charset="-122"/>
              </a:rPr>
              <a:t>2</a:t>
            </a:r>
            <a:r>
              <a:rPr kumimoji="0" lang="zh-CN" altLang="en-US" sz="2400">
                <a:solidFill>
                  <a:srgbClr val="660066"/>
                </a:solidFill>
                <a:latin typeface="+mn-lt"/>
                <a:ea typeface="仿宋" panose="02010609060101010101" pitchFamily="49" charset="-122"/>
              </a:rPr>
              <a:t> 为容性， </a:t>
            </a:r>
          </a:p>
        </p:txBody>
      </p:sp>
      <p:graphicFrame>
        <p:nvGraphicFramePr>
          <p:cNvPr id="136200" name="Object 9">
            <a:extLst>
              <a:ext uri="{FF2B5EF4-FFF2-40B4-BE49-F238E27FC236}">
                <a16:creationId xmlns:a16="http://schemas.microsoft.com/office/drawing/2014/main" id="{92F95F86-45D1-4E7D-8394-ABC7675EBFC7}"/>
              </a:ext>
            </a:extLst>
          </p:cNvPr>
          <p:cNvGraphicFramePr>
            <a:graphicFrameLocks noChangeAspect="1"/>
          </p:cNvGraphicFramePr>
          <p:nvPr>
            <p:extLst>
              <p:ext uri="{D42A27DB-BD31-4B8C-83A1-F6EECF244321}">
                <p14:modId xmlns:p14="http://schemas.microsoft.com/office/powerpoint/2010/main" val="1733830896"/>
              </p:ext>
            </p:extLst>
          </p:nvPr>
        </p:nvGraphicFramePr>
        <p:xfrm>
          <a:off x="228600" y="3206750"/>
          <a:ext cx="4360863" cy="1271588"/>
        </p:xfrm>
        <a:graphic>
          <a:graphicData uri="http://schemas.openxmlformats.org/presentationml/2006/ole">
            <mc:AlternateContent xmlns:mc="http://schemas.openxmlformats.org/markup-compatibility/2006">
              <mc:Choice xmlns:v="urn:schemas-microsoft-com:vml" Requires="v">
                <p:oleObj spid="_x0000_s187960" name="公式" r:id="rId6" imgW="2768600" imgH="660400" progId="Equation.3">
                  <p:embed/>
                </p:oleObj>
              </mc:Choice>
              <mc:Fallback>
                <p:oleObj name="公式" r:id="rId6" imgW="2768600" imgH="6604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3206750"/>
                        <a:ext cx="4360863" cy="1271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201" name="矩形 30">
            <a:extLst>
              <a:ext uri="{FF2B5EF4-FFF2-40B4-BE49-F238E27FC236}">
                <a16:creationId xmlns:a16="http://schemas.microsoft.com/office/drawing/2014/main" id="{D3B4DD7E-89DE-4FFF-A718-E992FD4D8E3D}"/>
              </a:ext>
            </a:extLst>
          </p:cNvPr>
          <p:cNvSpPr>
            <a:spLocks noChangeArrowheads="1"/>
          </p:cNvSpPr>
          <p:nvPr/>
        </p:nvSpPr>
        <p:spPr bwMode="auto">
          <a:xfrm>
            <a:off x="34925" y="4508500"/>
            <a:ext cx="51196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显然</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ab</a:t>
            </a:r>
            <a:r>
              <a:rPr kumimoji="0" lang="zh-CN" altLang="en-US" sz="2400" dirty="0">
                <a:solidFill>
                  <a:srgbClr val="660066"/>
                </a:solidFill>
                <a:latin typeface="+mn-lt"/>
                <a:ea typeface="仿宋" panose="02010609060101010101" pitchFamily="49" charset="-122"/>
              </a:rPr>
              <a:t>超前</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12</a:t>
            </a:r>
            <a:r>
              <a:rPr kumimoji="0" lang="zh-CN" altLang="en-US" sz="2400" baseline="-250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一个大于</a:t>
            </a:r>
            <a:r>
              <a:rPr kumimoji="0" lang="en-US" altLang="zh-CN" sz="2400" dirty="0">
                <a:solidFill>
                  <a:srgbClr val="660066"/>
                </a:solidFill>
                <a:latin typeface="+mn-lt"/>
                <a:ea typeface="仿宋" panose="02010609060101010101" pitchFamily="49" charset="-122"/>
                <a:sym typeface="Symbol" panose="05050102010706020507" pitchFamily="18" charset="2"/>
              </a:rPr>
              <a:t>/2</a:t>
            </a:r>
            <a:r>
              <a:rPr kumimoji="0" lang="zh-CN" altLang="en-US" sz="2400" dirty="0">
                <a:solidFill>
                  <a:srgbClr val="660066"/>
                </a:solidFill>
                <a:latin typeface="+mn-lt"/>
                <a:ea typeface="仿宋" panose="02010609060101010101" pitchFamily="49" charset="-122"/>
                <a:sym typeface="Symbol" panose="05050102010706020507" pitchFamily="18" charset="2"/>
              </a:rPr>
              <a:t>的相位（</a:t>
            </a:r>
            <a:r>
              <a:rPr kumimoji="0" lang="en-US" altLang="zh-CN" sz="2400" dirty="0">
                <a:solidFill>
                  <a:srgbClr val="660066"/>
                </a:solidFill>
                <a:latin typeface="+mn-lt"/>
                <a:ea typeface="仿宋" panose="02010609060101010101" pitchFamily="49" charset="-122"/>
                <a:sym typeface="Symbol" panose="05050102010706020507" pitchFamily="18" charset="2"/>
              </a:rPr>
              <a:t> /2 +</a:t>
            </a:r>
            <a:r>
              <a:rPr kumimoji="0" lang="en-US" altLang="zh-CN" sz="2400" i="1"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sym typeface="Symbol" panose="05050102010706020507" pitchFamily="18" charset="2"/>
              </a:rPr>
              <a:t>），如图：</a:t>
            </a:r>
            <a:endParaRPr kumimoji="0" lang="zh-CN" altLang="en-US" sz="2400" dirty="0">
              <a:solidFill>
                <a:srgbClr val="660066"/>
              </a:solidFill>
              <a:latin typeface="+mn-lt"/>
              <a:ea typeface="仿宋" panose="02010609060101010101" pitchFamily="49" charset="-122"/>
            </a:endParaRPr>
          </a:p>
        </p:txBody>
      </p:sp>
      <p:pic>
        <p:nvPicPr>
          <p:cNvPr id="136202" name="图片 5">
            <a:extLst>
              <a:ext uri="{FF2B5EF4-FFF2-40B4-BE49-F238E27FC236}">
                <a16:creationId xmlns:a16="http://schemas.microsoft.com/office/drawing/2014/main" id="{B5A6DF08-659F-453E-8769-5628427B62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9225" y="3586163"/>
            <a:ext cx="250825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3" name="Text Box 3">
            <a:extLst>
              <a:ext uri="{FF2B5EF4-FFF2-40B4-BE49-F238E27FC236}">
                <a16:creationId xmlns:a16="http://schemas.microsoft.com/office/drawing/2014/main" id="{FE5F1E62-0DE5-480F-9FF2-FDFD35AF8EB7}"/>
              </a:ext>
            </a:extLst>
          </p:cNvPr>
          <p:cNvSpPr txBox="1">
            <a:spLocks noChangeArrowheads="1"/>
          </p:cNvSpPr>
          <p:nvPr/>
        </p:nvSpPr>
        <p:spPr bwMode="auto">
          <a:xfrm>
            <a:off x="5303838" y="5011738"/>
            <a:ext cx="2724546"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CC00"/>
                </a:solidFill>
                <a:latin typeface="+mn-lt"/>
                <a:ea typeface="仿宋" panose="02010609060101010101" pitchFamily="49" charset="-122"/>
              </a:rPr>
              <a:t>P215    </a:t>
            </a:r>
            <a:r>
              <a:rPr kumimoji="0" lang="en-US" altLang="zh-CN" sz="2400" dirty="0">
                <a:solidFill>
                  <a:srgbClr val="FF0000"/>
                </a:solidFill>
                <a:latin typeface="+mn-lt"/>
                <a:ea typeface="仿宋" panose="02010609060101010101" pitchFamily="49" charset="-122"/>
              </a:rPr>
              <a:t>P220   </a:t>
            </a:r>
            <a:r>
              <a:rPr kumimoji="0" lang="en-US" altLang="zh-CN" sz="2400" dirty="0">
                <a:solidFill>
                  <a:schemeClr val="accent2"/>
                </a:solidFill>
                <a:latin typeface="+mn-lt"/>
                <a:ea typeface="仿宋" panose="02010609060101010101" pitchFamily="49" charset="-122"/>
              </a:rPr>
              <a:t>P229</a:t>
            </a:r>
            <a:endParaRPr kumimoji="0" lang="zh-CN" altLang="en-US" sz="2400" dirty="0">
              <a:solidFill>
                <a:schemeClr val="accent2"/>
              </a:solidFill>
              <a:latin typeface="+mn-lt"/>
              <a:ea typeface="仿宋" panose="02010609060101010101" pitchFamily="49" charset="-122"/>
            </a:endParaRPr>
          </a:p>
        </p:txBody>
      </p:sp>
      <p:sp>
        <p:nvSpPr>
          <p:cNvPr id="136204" name="Text Box 3">
            <a:extLst>
              <a:ext uri="{FF2B5EF4-FFF2-40B4-BE49-F238E27FC236}">
                <a16:creationId xmlns:a16="http://schemas.microsoft.com/office/drawing/2014/main" id="{418FB382-F17D-4221-BA89-4226880D4B08}"/>
              </a:ext>
            </a:extLst>
          </p:cNvPr>
          <p:cNvSpPr txBox="1">
            <a:spLocks noChangeArrowheads="1"/>
          </p:cNvSpPr>
          <p:nvPr/>
        </p:nvSpPr>
        <p:spPr bwMode="auto">
          <a:xfrm>
            <a:off x="5305424" y="1377950"/>
            <a:ext cx="2866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CC00"/>
                </a:solidFill>
                <a:latin typeface="+mn-lt"/>
                <a:ea typeface="仿宋" panose="02010609060101010101" pitchFamily="49" charset="-122"/>
              </a:rPr>
              <a:t>P215 </a:t>
            </a:r>
            <a:r>
              <a:rPr kumimoji="0" lang="en-US" altLang="zh-CN" sz="2400" dirty="0">
                <a:solidFill>
                  <a:srgbClr val="FF0000"/>
                </a:solidFill>
                <a:latin typeface="+mn-lt"/>
                <a:ea typeface="仿宋" panose="02010609060101010101" pitchFamily="49" charset="-122"/>
              </a:rPr>
              <a:t>P220   </a:t>
            </a:r>
            <a:r>
              <a:rPr kumimoji="0" lang="en-US" altLang="zh-CN" sz="2400" dirty="0">
                <a:solidFill>
                  <a:schemeClr val="accent2"/>
                </a:solidFill>
                <a:latin typeface="+mn-lt"/>
                <a:ea typeface="仿宋" panose="02010609060101010101" pitchFamily="49" charset="-122"/>
              </a:rPr>
              <a:t>P229</a:t>
            </a:r>
            <a:endParaRPr kumimoji="0" lang="zh-CN" altLang="en-US" sz="2400" dirty="0">
              <a:solidFill>
                <a:schemeClr val="accent2"/>
              </a:solidFill>
              <a:latin typeface="+mn-lt"/>
              <a:ea typeface="仿宋" panose="02010609060101010101" pitchFamily="49" charset="-122"/>
            </a:endParaRPr>
          </a:p>
        </p:txBody>
      </p:sp>
      <p:graphicFrame>
        <p:nvGraphicFramePr>
          <p:cNvPr id="136205" name="Object 8">
            <a:extLst>
              <a:ext uri="{FF2B5EF4-FFF2-40B4-BE49-F238E27FC236}">
                <a16:creationId xmlns:a16="http://schemas.microsoft.com/office/drawing/2014/main" id="{14F4D89C-85FC-49A9-A894-8B2E1D13E199}"/>
              </a:ext>
            </a:extLst>
          </p:cNvPr>
          <p:cNvGraphicFramePr>
            <a:graphicFrameLocks noChangeAspect="1"/>
          </p:cNvGraphicFramePr>
          <p:nvPr>
            <p:extLst>
              <p:ext uri="{D42A27DB-BD31-4B8C-83A1-F6EECF244321}">
                <p14:modId xmlns:p14="http://schemas.microsoft.com/office/powerpoint/2010/main" val="3059125268"/>
              </p:ext>
            </p:extLst>
          </p:nvPr>
        </p:nvGraphicFramePr>
        <p:xfrm>
          <a:off x="2852738" y="1804988"/>
          <a:ext cx="1582737" cy="925512"/>
        </p:xfrm>
        <a:graphic>
          <a:graphicData uri="http://schemas.openxmlformats.org/presentationml/2006/ole">
            <mc:AlternateContent xmlns:mc="http://schemas.openxmlformats.org/markup-compatibility/2006">
              <mc:Choice xmlns:v="urn:schemas-microsoft-com:vml" Requires="v">
                <p:oleObj spid="_x0000_s187961" name="公式" r:id="rId9" imgW="837836" imgH="482391" progId="Equation.3">
                  <p:embed/>
                </p:oleObj>
              </mc:Choice>
              <mc:Fallback>
                <p:oleObj name="公式" r:id="rId9" imgW="837836" imgH="482391"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2738" y="1804988"/>
                        <a:ext cx="1582737" cy="925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6206" name="Object 8">
            <a:extLst>
              <a:ext uri="{FF2B5EF4-FFF2-40B4-BE49-F238E27FC236}">
                <a16:creationId xmlns:a16="http://schemas.microsoft.com/office/drawing/2014/main" id="{8DE87DAD-5C19-4628-B542-0C3D68F04EDC}"/>
              </a:ext>
            </a:extLst>
          </p:cNvPr>
          <p:cNvGraphicFramePr>
            <a:graphicFrameLocks noChangeAspect="1"/>
          </p:cNvGraphicFramePr>
          <p:nvPr>
            <p:extLst>
              <p:ext uri="{D42A27DB-BD31-4B8C-83A1-F6EECF244321}">
                <p14:modId xmlns:p14="http://schemas.microsoft.com/office/powerpoint/2010/main" val="2465229248"/>
              </p:ext>
            </p:extLst>
          </p:nvPr>
        </p:nvGraphicFramePr>
        <p:xfrm>
          <a:off x="1300163" y="5338763"/>
          <a:ext cx="1558925" cy="925512"/>
        </p:xfrm>
        <a:graphic>
          <a:graphicData uri="http://schemas.openxmlformats.org/presentationml/2006/ole">
            <mc:AlternateContent xmlns:mc="http://schemas.openxmlformats.org/markup-compatibility/2006">
              <mc:Choice xmlns:v="urn:schemas-microsoft-com:vml" Requires="v">
                <p:oleObj spid="_x0000_s187962" name="公式" r:id="rId11" imgW="825500" imgH="482600" progId="Equation.3">
                  <p:embed/>
                </p:oleObj>
              </mc:Choice>
              <mc:Fallback>
                <p:oleObj name="公式" r:id="rId11" imgW="825500" imgH="4826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00163" y="5338763"/>
                        <a:ext cx="1558925" cy="925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37224" name="图片 4">
            <a:extLst>
              <a:ext uri="{FF2B5EF4-FFF2-40B4-BE49-F238E27FC236}">
                <a16:creationId xmlns:a16="http://schemas.microsoft.com/office/drawing/2014/main" id="{61B05231-20B0-4C5A-968B-FF0D97BC7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1610" y="4345482"/>
            <a:ext cx="4825401" cy="2223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3" name="图片 2">
            <a:extLst>
              <a:ext uri="{FF2B5EF4-FFF2-40B4-BE49-F238E27FC236}">
                <a16:creationId xmlns:a16="http://schemas.microsoft.com/office/drawing/2014/main" id="{AA2A7CF0-114B-4ED3-9731-AEFAF4362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282" y="1310169"/>
            <a:ext cx="6308868" cy="214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8" name="Rectangle 2">
            <a:extLst>
              <a:ext uri="{FF2B5EF4-FFF2-40B4-BE49-F238E27FC236}">
                <a16:creationId xmlns:a16="http://schemas.microsoft.com/office/drawing/2014/main" id="{9A85975E-57DA-4C58-A31B-DEF355F50D73}"/>
              </a:ext>
            </a:extLst>
          </p:cNvPr>
          <p:cNvSpPr>
            <a:spLocks noGrp="1" noChangeArrowheads="1"/>
          </p:cNvSpPr>
          <p:nvPr>
            <p:ph type="title" idx="4294967295"/>
          </p:nvPr>
        </p:nvSpPr>
        <p:spPr>
          <a:xfrm>
            <a:off x="277813" y="142875"/>
            <a:ext cx="7223125" cy="381000"/>
          </a:xfrm>
        </p:spPr>
        <p:txBody>
          <a:bodyPr/>
          <a:lstStyle/>
          <a:p>
            <a:pPr algn="l" eaLnBrk="1" hangingPunct="1"/>
            <a:r>
              <a:rPr lang="en-US" altLang="zh-CN" sz="2800" b="1">
                <a:solidFill>
                  <a:srgbClr val="0000FF"/>
                </a:solidFill>
                <a:latin typeface="+mn-lt"/>
                <a:ea typeface="仿宋" panose="02010609060101010101" pitchFamily="49" charset="-122"/>
              </a:rPr>
              <a:t>5.5.3  </a:t>
            </a:r>
            <a:r>
              <a:rPr lang="zh-CN" altLang="en-US" sz="2800" b="1">
                <a:solidFill>
                  <a:srgbClr val="0000FF"/>
                </a:solidFill>
                <a:latin typeface="+mn-lt"/>
                <a:ea typeface="仿宋" panose="02010609060101010101" pitchFamily="49" charset="-122"/>
              </a:rPr>
              <a:t>相位鉴频器</a:t>
            </a:r>
          </a:p>
        </p:txBody>
      </p:sp>
      <p:sp>
        <p:nvSpPr>
          <p:cNvPr id="137219" name="Text Box 8">
            <a:extLst>
              <a:ext uri="{FF2B5EF4-FFF2-40B4-BE49-F238E27FC236}">
                <a16:creationId xmlns:a16="http://schemas.microsoft.com/office/drawing/2014/main" id="{13742648-EA6A-4945-B0EA-1FC4BAA443F2}"/>
              </a:ext>
            </a:extLst>
          </p:cNvPr>
          <p:cNvSpPr txBox="1">
            <a:spLocks noChangeArrowheads="1"/>
          </p:cNvSpPr>
          <p:nvPr/>
        </p:nvSpPr>
        <p:spPr bwMode="auto">
          <a:xfrm>
            <a:off x="90488" y="466725"/>
            <a:ext cx="84597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660066"/>
                </a:solidFill>
                <a:latin typeface="+mn-lt"/>
                <a:ea typeface="仿宋" panose="02010609060101010101" pitchFamily="49" charset="-122"/>
              </a:rPr>
              <a:t>        在一定范围内，</a:t>
            </a:r>
            <a:r>
              <a:rPr kumimoji="0" lang="en-US" altLang="zh-CN" sz="2000" i="1" dirty="0">
                <a:solidFill>
                  <a:srgbClr val="660066"/>
                </a:solidFill>
                <a:latin typeface="+mn-lt"/>
                <a:ea typeface="仿宋" panose="02010609060101010101" pitchFamily="49" charset="-122"/>
              </a:rPr>
              <a:t>f </a:t>
            </a:r>
            <a:r>
              <a:rPr kumimoji="0" lang="zh-CN" altLang="en-US" sz="2000" dirty="0">
                <a:solidFill>
                  <a:srgbClr val="660066"/>
                </a:solidFill>
                <a:latin typeface="+mn-lt"/>
                <a:ea typeface="仿宋" panose="02010609060101010101" pitchFamily="49" charset="-122"/>
              </a:rPr>
              <a:t>离</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0</a:t>
            </a:r>
            <a:r>
              <a:rPr kumimoji="0" lang="zh-CN" altLang="en-US" sz="2000" dirty="0">
                <a:solidFill>
                  <a:srgbClr val="660066"/>
                </a:solidFill>
                <a:latin typeface="+mn-lt"/>
                <a:ea typeface="仿宋" panose="02010609060101010101" pitchFamily="49" charset="-122"/>
              </a:rPr>
              <a:t>越远，</a:t>
            </a:r>
            <a:r>
              <a:rPr kumimoji="0" lang="en-US" altLang="zh-CN" sz="2000" i="1" dirty="0">
                <a:solidFill>
                  <a:srgbClr val="660066"/>
                </a:solidFill>
                <a:latin typeface="+mn-lt"/>
                <a:ea typeface="仿宋" panose="02010609060101010101" pitchFamily="49" charset="-122"/>
              </a:rPr>
              <a:t> V</a:t>
            </a:r>
            <a:r>
              <a:rPr kumimoji="0" lang="en-US" altLang="zh-CN" sz="2000" baseline="-25000" dirty="0">
                <a:solidFill>
                  <a:srgbClr val="660066"/>
                </a:solidFill>
                <a:latin typeface="+mn-lt"/>
                <a:ea typeface="仿宋" panose="02010609060101010101" pitchFamily="49" charset="-122"/>
              </a:rPr>
              <a:t>ab</a:t>
            </a:r>
            <a:r>
              <a:rPr kumimoji="0" lang="zh-CN" altLang="en-US" sz="2000" dirty="0">
                <a:solidFill>
                  <a:srgbClr val="660066"/>
                </a:solidFill>
                <a:latin typeface="+mn-lt"/>
                <a:ea typeface="仿宋" panose="02010609060101010101" pitchFamily="49" charset="-122"/>
              </a:rPr>
              <a:t>与</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12</a:t>
            </a:r>
            <a:r>
              <a:rPr kumimoji="0" lang="zh-CN" altLang="en-US" sz="2000" dirty="0">
                <a:solidFill>
                  <a:srgbClr val="660066"/>
                </a:solidFill>
                <a:latin typeface="+mn-lt"/>
                <a:ea typeface="仿宋" panose="02010609060101010101" pitchFamily="49" charset="-122"/>
              </a:rPr>
              <a:t>的角度就越大，</a:t>
            </a:r>
          </a:p>
          <a:p>
            <a:pPr eaLnBrk="1" hangingPunct="1">
              <a:spcBef>
                <a:spcPct val="0"/>
              </a:spcBef>
              <a:buFontTx/>
              <a:buNone/>
            </a:pPr>
            <a:r>
              <a:rPr kumimoji="0" lang="en-US" altLang="zh-CN" sz="2000" i="1" dirty="0">
                <a:solidFill>
                  <a:srgbClr val="0000FF"/>
                </a:solidFill>
                <a:latin typeface="+mn-lt"/>
                <a:ea typeface="仿宋" panose="02010609060101010101" pitchFamily="49" charset="-122"/>
              </a:rPr>
              <a:t>V</a:t>
            </a:r>
            <a:r>
              <a:rPr kumimoji="0" lang="en-US" altLang="zh-CN" sz="2000" baseline="-25000" dirty="0">
                <a:solidFill>
                  <a:srgbClr val="0000FF"/>
                </a:solidFill>
                <a:latin typeface="+mn-lt"/>
                <a:ea typeface="仿宋" panose="02010609060101010101" pitchFamily="49" charset="-122"/>
              </a:rPr>
              <a:t>D1</a:t>
            </a:r>
            <a:r>
              <a:rPr kumimoji="0" lang="zh-CN" altLang="en-US" sz="2000" dirty="0">
                <a:solidFill>
                  <a:srgbClr val="660066"/>
                </a:solidFill>
                <a:latin typeface="+mn-lt"/>
                <a:ea typeface="仿宋" panose="02010609060101010101" pitchFamily="49" charset="-122"/>
              </a:rPr>
              <a:t>和</a:t>
            </a:r>
            <a:r>
              <a:rPr kumimoji="0" lang="en-US" altLang="zh-CN" sz="2000" i="1" dirty="0">
                <a:solidFill>
                  <a:srgbClr val="0000FF"/>
                </a:solidFill>
                <a:latin typeface="+mn-lt"/>
                <a:ea typeface="仿宋" panose="02010609060101010101" pitchFamily="49" charset="-122"/>
              </a:rPr>
              <a:t>V</a:t>
            </a:r>
            <a:r>
              <a:rPr kumimoji="0" lang="en-US" altLang="zh-CN" sz="2000" baseline="-25000" dirty="0">
                <a:solidFill>
                  <a:srgbClr val="0000FF"/>
                </a:solidFill>
                <a:latin typeface="+mn-lt"/>
                <a:ea typeface="仿宋" panose="02010609060101010101" pitchFamily="49" charset="-122"/>
              </a:rPr>
              <a:t>D2</a:t>
            </a:r>
            <a:r>
              <a:rPr kumimoji="0" lang="zh-CN" altLang="en-US" sz="2000" dirty="0">
                <a:solidFill>
                  <a:srgbClr val="660066"/>
                </a:solidFill>
                <a:latin typeface="+mn-lt"/>
                <a:ea typeface="仿宋" panose="02010609060101010101" pitchFamily="49" charset="-122"/>
              </a:rPr>
              <a:t>的差距也越大， </a:t>
            </a:r>
            <a:r>
              <a:rPr kumimoji="0" lang="en-US" altLang="zh-CN"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o</a:t>
            </a:r>
            <a:r>
              <a:rPr kumimoji="0" lang="en-US" altLang="zh-CN" sz="2000" dirty="0">
                <a:solidFill>
                  <a:srgbClr val="660066"/>
                </a:solidFill>
                <a:latin typeface="+mn-lt"/>
                <a:ea typeface="仿宋" panose="02010609060101010101" pitchFamily="49" charset="-122"/>
              </a:rPr>
              <a:t> |</a:t>
            </a:r>
            <a:r>
              <a:rPr kumimoji="0" lang="en-US" altLang="zh-CN" sz="2000" baseline="-25000" dirty="0">
                <a:solidFill>
                  <a:srgbClr val="660066"/>
                </a:solidFill>
                <a:latin typeface="+mn-lt"/>
                <a:ea typeface="仿宋" panose="02010609060101010101" pitchFamily="49" charset="-122"/>
              </a:rPr>
              <a:t> </a:t>
            </a:r>
            <a:r>
              <a:rPr kumimoji="0" lang="en-US" altLang="zh-CN"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 </a:t>
            </a:r>
            <a:r>
              <a:rPr kumimoji="0" lang="en-US" altLang="zh-CN" sz="2000" dirty="0">
                <a:solidFill>
                  <a:srgbClr val="660066"/>
                </a:solidFill>
                <a:latin typeface="+mn-lt"/>
                <a:ea typeface="仿宋" panose="02010609060101010101" pitchFamily="49" charset="-122"/>
              </a:rPr>
              <a:t>| </a:t>
            </a:r>
            <a:r>
              <a:rPr kumimoji="0" lang="en-US" altLang="zh-CN" sz="2000" i="1" dirty="0" err="1">
                <a:solidFill>
                  <a:srgbClr val="660066"/>
                </a:solidFill>
                <a:latin typeface="+mn-lt"/>
                <a:ea typeface="仿宋" panose="02010609060101010101" pitchFamily="49" charset="-122"/>
              </a:rPr>
              <a:t>V</a:t>
            </a:r>
            <a:r>
              <a:rPr kumimoji="0" lang="en-US" altLang="zh-CN" sz="2000" baseline="-25000" dirty="0" err="1">
                <a:solidFill>
                  <a:srgbClr val="660066"/>
                </a:solidFill>
                <a:latin typeface="+mn-lt"/>
                <a:ea typeface="仿宋" panose="02010609060101010101" pitchFamily="49" charset="-122"/>
              </a:rPr>
              <a:t>a’b</a:t>
            </a:r>
            <a:r>
              <a:rPr kumimoji="0" lang="en-US" altLang="zh-CN" sz="2000" baseline="-25000" dirty="0">
                <a:solidFill>
                  <a:srgbClr val="660066"/>
                </a:solidFill>
                <a:latin typeface="+mn-lt"/>
                <a:ea typeface="仿宋" panose="02010609060101010101" pitchFamily="49" charset="-122"/>
              </a:rPr>
              <a:t>’</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越大。</a:t>
            </a:r>
            <a:endParaRPr kumimoji="0" lang="en-US" altLang="zh-CN" sz="20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000" dirty="0">
                <a:solidFill>
                  <a:srgbClr val="660066"/>
                </a:solidFill>
                <a:latin typeface="+mn-lt"/>
                <a:ea typeface="仿宋" panose="02010609060101010101" pitchFamily="49" charset="-122"/>
              </a:rPr>
              <a:t>当</a:t>
            </a:r>
            <a:r>
              <a:rPr kumimoji="0" lang="en-US" altLang="zh-CN" sz="2000" i="1" dirty="0">
                <a:solidFill>
                  <a:srgbClr val="660066"/>
                </a:solidFill>
                <a:latin typeface="+mn-lt"/>
                <a:ea typeface="仿宋" panose="02010609060101010101" pitchFamily="49" charset="-122"/>
              </a:rPr>
              <a:t>f </a:t>
            </a:r>
            <a:r>
              <a:rPr kumimoji="0" lang="en-US" altLang="zh-CN" sz="2000" dirty="0">
                <a:solidFill>
                  <a:srgbClr val="660066"/>
                </a:solidFill>
                <a:latin typeface="+mn-lt"/>
                <a:ea typeface="仿宋" panose="02010609060101010101" pitchFamily="49" charset="-122"/>
              </a:rPr>
              <a:t>&gt; </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0</a:t>
            </a:r>
            <a:r>
              <a:rPr kumimoji="0" lang="zh-CN" altLang="en-US" sz="2000" dirty="0">
                <a:solidFill>
                  <a:srgbClr val="660066"/>
                </a:solidFill>
                <a:latin typeface="+mn-lt"/>
                <a:ea typeface="仿宋" panose="02010609060101010101" pitchFamily="49" charset="-122"/>
              </a:rPr>
              <a:t> 较大时，超过通频带，</a:t>
            </a:r>
            <a:r>
              <a:rPr kumimoji="0" lang="en-US" altLang="zh-CN" sz="2000" i="1"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则</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o</a:t>
            </a:r>
            <a:r>
              <a:rPr kumimoji="0" lang="zh-CN" altLang="en-US" sz="2000" dirty="0">
                <a:solidFill>
                  <a:srgbClr val="660066"/>
                </a:solidFill>
                <a:latin typeface="+mn-lt"/>
                <a:ea typeface="仿宋" panose="02010609060101010101" pitchFamily="49" charset="-122"/>
              </a:rPr>
              <a:t>要减小。</a:t>
            </a:r>
          </a:p>
        </p:txBody>
      </p:sp>
      <p:sp>
        <p:nvSpPr>
          <p:cNvPr id="137220" name="Text Box 12">
            <a:extLst>
              <a:ext uri="{FF2B5EF4-FFF2-40B4-BE49-F238E27FC236}">
                <a16:creationId xmlns:a16="http://schemas.microsoft.com/office/drawing/2014/main" id="{0479864F-39C0-4817-8E2A-AE1CA44D83CC}"/>
              </a:ext>
            </a:extLst>
          </p:cNvPr>
          <p:cNvSpPr txBox="1">
            <a:spLocks noChangeArrowheads="1"/>
          </p:cNvSpPr>
          <p:nvPr/>
        </p:nvSpPr>
        <p:spPr bwMode="auto">
          <a:xfrm>
            <a:off x="87211" y="3383000"/>
            <a:ext cx="76501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经包络检波，取出高频信号</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D1</a:t>
            </a:r>
            <a:r>
              <a:rPr kumimoji="0" lang="zh-CN" altLang="en-US"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D2</a:t>
            </a:r>
            <a:r>
              <a:rPr kumimoji="0" lang="zh-CN" altLang="en-US" sz="2000" dirty="0">
                <a:solidFill>
                  <a:srgbClr val="660066"/>
                </a:solidFill>
                <a:latin typeface="+mn-lt"/>
                <a:ea typeface="仿宋" panose="02010609060101010101" pitchFamily="49" charset="-122"/>
              </a:rPr>
              <a:t>的包络后</a:t>
            </a:r>
            <a:r>
              <a:rPr kumimoji="0" lang="en-US" altLang="zh-CN" sz="2000" dirty="0">
                <a:solidFill>
                  <a:srgbClr val="660066"/>
                </a:solidFill>
                <a:latin typeface="+mn-lt"/>
                <a:ea typeface="仿宋" panose="02010609060101010101" pitchFamily="49" charset="-122"/>
              </a:rPr>
              <a:t>,</a:t>
            </a:r>
            <a:r>
              <a:rPr kumimoji="0" lang="zh-CN" altLang="en-US" sz="2000" dirty="0">
                <a:solidFill>
                  <a:srgbClr val="660066"/>
                </a:solidFill>
                <a:latin typeface="+mn-lt"/>
                <a:ea typeface="仿宋" panose="02010609060101010101" pitchFamily="49" charset="-122"/>
              </a:rPr>
              <a:t>由图</a:t>
            </a:r>
            <a:r>
              <a:rPr kumimoji="0" lang="en-US" altLang="zh-CN" sz="2000" dirty="0">
                <a:solidFill>
                  <a:srgbClr val="660066"/>
                </a:solidFill>
                <a:latin typeface="+mn-lt"/>
                <a:ea typeface="仿宋" panose="02010609060101010101" pitchFamily="49" charset="-122"/>
              </a:rPr>
              <a:t>7-25</a:t>
            </a:r>
            <a:r>
              <a:rPr kumimoji="0" lang="zh-CN" altLang="en-US" sz="2000" dirty="0">
                <a:solidFill>
                  <a:srgbClr val="660066"/>
                </a:solidFill>
                <a:latin typeface="+mn-lt"/>
                <a:ea typeface="仿宋" panose="02010609060101010101" pitchFamily="49" charset="-122"/>
              </a:rPr>
              <a:t>输出电压为：      </a:t>
            </a:r>
            <a:r>
              <a:rPr kumimoji="0" lang="en-US" altLang="zh-CN" sz="2000" i="1" dirty="0">
                <a:solidFill>
                  <a:srgbClr val="660066"/>
                </a:solidFill>
                <a:latin typeface="+mn-lt"/>
                <a:ea typeface="仿宋" panose="02010609060101010101" pitchFamily="49" charset="-122"/>
              </a:rPr>
              <a:t> V</a:t>
            </a:r>
            <a:r>
              <a:rPr kumimoji="0" lang="en-US" altLang="zh-CN" sz="2000" baseline="-25000" dirty="0">
                <a:solidFill>
                  <a:srgbClr val="660066"/>
                </a:solidFill>
                <a:latin typeface="+mn-lt"/>
                <a:ea typeface="仿宋" panose="02010609060101010101" pitchFamily="49" charset="-122"/>
              </a:rPr>
              <a:t>o </a:t>
            </a:r>
            <a:r>
              <a:rPr kumimoji="0" lang="en-US" altLang="zh-CN"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 </a:t>
            </a:r>
            <a:r>
              <a:rPr kumimoji="0" lang="en-US" altLang="zh-CN" sz="2000" i="1" dirty="0" err="1">
                <a:solidFill>
                  <a:srgbClr val="660066"/>
                </a:solidFill>
                <a:latin typeface="+mn-lt"/>
                <a:ea typeface="仿宋" panose="02010609060101010101" pitchFamily="49" charset="-122"/>
              </a:rPr>
              <a:t>V</a:t>
            </a:r>
            <a:r>
              <a:rPr kumimoji="0" lang="en-US" altLang="zh-CN" sz="2000" baseline="-25000" dirty="0" err="1">
                <a:solidFill>
                  <a:srgbClr val="660066"/>
                </a:solidFill>
                <a:latin typeface="+mn-lt"/>
                <a:ea typeface="仿宋" panose="02010609060101010101" pitchFamily="49" charset="-122"/>
              </a:rPr>
              <a:t>a’b</a:t>
            </a:r>
            <a:r>
              <a:rPr kumimoji="0" lang="en-US" altLang="zh-CN" sz="2000" baseline="-25000" dirty="0">
                <a:solidFill>
                  <a:srgbClr val="660066"/>
                </a:solidFill>
                <a:latin typeface="+mn-lt"/>
                <a:ea typeface="仿宋" panose="02010609060101010101" pitchFamily="49" charset="-122"/>
              </a:rPr>
              <a:t>’  </a:t>
            </a:r>
            <a:r>
              <a:rPr kumimoji="0" lang="en-US" altLang="zh-CN" sz="2000" dirty="0">
                <a:solidFill>
                  <a:srgbClr val="660066"/>
                </a:solidFill>
                <a:latin typeface="+mn-lt"/>
                <a:ea typeface="仿宋" panose="02010609060101010101" pitchFamily="49" charset="-122"/>
              </a:rPr>
              <a:t>= </a:t>
            </a:r>
            <a:r>
              <a:rPr kumimoji="0" lang="en-US" altLang="zh-CN" sz="2000" i="1" dirty="0" err="1">
                <a:solidFill>
                  <a:srgbClr val="660066"/>
                </a:solidFill>
                <a:latin typeface="+mn-lt"/>
                <a:ea typeface="仿宋" panose="02010609060101010101" pitchFamily="49" charset="-122"/>
              </a:rPr>
              <a:t>k</a:t>
            </a:r>
            <a:r>
              <a:rPr kumimoji="0" lang="en-US" altLang="zh-CN" sz="2000" baseline="-25000" dirty="0" err="1">
                <a:solidFill>
                  <a:srgbClr val="660066"/>
                </a:solidFill>
                <a:latin typeface="+mn-lt"/>
                <a:ea typeface="仿宋" panose="02010609060101010101" pitchFamily="49" charset="-122"/>
              </a:rPr>
              <a:t>d</a:t>
            </a:r>
            <a:r>
              <a:rPr kumimoji="0" lang="en-US" altLang="zh-CN"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D1 </a:t>
            </a:r>
            <a:r>
              <a:rPr kumimoji="0" lang="en-US" altLang="zh-CN" sz="2000" dirty="0">
                <a:solidFill>
                  <a:srgbClr val="660066"/>
                </a:solidFill>
                <a:latin typeface="+mn-lt"/>
                <a:ea typeface="仿宋" panose="02010609060101010101" pitchFamily="49" charset="-122"/>
                <a:sym typeface="Symbol" panose="05050102010706020507" pitchFamily="18" charset="2"/>
              </a:rPr>
              <a:t></a:t>
            </a:r>
            <a:r>
              <a:rPr kumimoji="0" lang="en-US" altLang="zh-CN" sz="2000" i="1" dirty="0">
                <a:solidFill>
                  <a:srgbClr val="660066"/>
                </a:solidFill>
                <a:latin typeface="+mn-lt"/>
                <a:ea typeface="仿宋" panose="02010609060101010101" pitchFamily="49" charset="-122"/>
              </a:rPr>
              <a:t> V</a:t>
            </a:r>
            <a:r>
              <a:rPr kumimoji="0" lang="en-US" altLang="zh-CN" sz="2000" baseline="-25000" dirty="0">
                <a:solidFill>
                  <a:srgbClr val="660066"/>
                </a:solidFill>
                <a:latin typeface="+mn-lt"/>
                <a:ea typeface="仿宋" panose="02010609060101010101" pitchFamily="49" charset="-122"/>
              </a:rPr>
              <a:t>D2</a:t>
            </a:r>
            <a:r>
              <a:rPr kumimoji="0" lang="en-US" altLang="zh-CN" sz="2000" dirty="0">
                <a:solidFill>
                  <a:srgbClr val="660066"/>
                </a:solidFill>
                <a:latin typeface="+mn-lt"/>
                <a:ea typeface="仿宋" panose="02010609060101010101" pitchFamily="49" charset="-122"/>
              </a:rPr>
              <a:t>)    </a:t>
            </a:r>
            <a:r>
              <a:rPr kumimoji="0" lang="en-US" altLang="zh-CN" sz="2000" dirty="0">
                <a:solidFill>
                  <a:srgbClr val="0000FF"/>
                </a:solidFill>
                <a:latin typeface="+mn-lt"/>
                <a:ea typeface="仿宋" panose="02010609060101010101" pitchFamily="49" charset="-122"/>
              </a:rPr>
              <a:t> (7-56)</a:t>
            </a:r>
          </a:p>
          <a:p>
            <a:pPr eaLnBrk="1" hangingPunct="1">
              <a:spcBef>
                <a:spcPct val="50000"/>
              </a:spcBef>
              <a:buFontTx/>
              <a:buNone/>
            </a:pPr>
            <a:r>
              <a:rPr kumimoji="0" lang="en-US" altLang="zh-CN" sz="2400" i="1" dirty="0" err="1">
                <a:solidFill>
                  <a:srgbClr val="0000FF"/>
                </a:solidFill>
                <a:latin typeface="+mn-lt"/>
                <a:ea typeface="仿宋" panose="02010609060101010101" pitchFamily="49" charset="-122"/>
              </a:rPr>
              <a:t>k</a:t>
            </a:r>
            <a:r>
              <a:rPr kumimoji="0" lang="en-US" altLang="zh-CN" sz="2400" baseline="-25000" dirty="0" err="1">
                <a:solidFill>
                  <a:srgbClr val="0000FF"/>
                </a:solidFill>
                <a:latin typeface="+mn-lt"/>
                <a:ea typeface="仿宋" panose="02010609060101010101" pitchFamily="49" charset="-122"/>
              </a:rPr>
              <a:t>d</a:t>
            </a:r>
            <a:r>
              <a:rPr kumimoji="0" lang="zh-CN" altLang="en-US" sz="2400" dirty="0">
                <a:solidFill>
                  <a:srgbClr val="0000FF"/>
                </a:solidFill>
                <a:latin typeface="+mn-lt"/>
                <a:ea typeface="仿宋" panose="02010609060101010101" pitchFamily="49" charset="-122"/>
              </a:rPr>
              <a:t>为设检波器的电压传输系数。</a:t>
            </a:r>
          </a:p>
          <a:p>
            <a:pPr eaLnBrk="1" hangingPunct="1">
              <a:spcBef>
                <a:spcPct val="50000"/>
              </a:spcBef>
              <a:buFontTx/>
              <a:buNone/>
            </a:pPr>
            <a:endParaRPr kumimoji="0" lang="zh-CN" altLang="en-US" sz="2000" baseline="-25000" dirty="0">
              <a:solidFill>
                <a:srgbClr val="660066"/>
              </a:solidFill>
              <a:latin typeface="+mn-lt"/>
              <a:ea typeface="仿宋" panose="02010609060101010101" pitchFamily="49" charset="-122"/>
            </a:endParaRPr>
          </a:p>
        </p:txBody>
      </p:sp>
      <p:sp>
        <p:nvSpPr>
          <p:cNvPr id="137221" name="Text Box 12">
            <a:extLst>
              <a:ext uri="{FF2B5EF4-FFF2-40B4-BE49-F238E27FC236}">
                <a16:creationId xmlns:a16="http://schemas.microsoft.com/office/drawing/2014/main" id="{BE4113E6-B0AC-48F8-885A-DBD50FE42F40}"/>
              </a:ext>
            </a:extLst>
          </p:cNvPr>
          <p:cNvSpPr txBox="1">
            <a:spLocks noChangeArrowheads="1"/>
          </p:cNvSpPr>
          <p:nvPr/>
        </p:nvSpPr>
        <p:spPr bwMode="auto">
          <a:xfrm>
            <a:off x="0" y="4556964"/>
            <a:ext cx="5049838"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由</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o </a:t>
            </a:r>
            <a:r>
              <a:rPr kumimoji="0" lang="en-US" altLang="zh-CN"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 </a:t>
            </a:r>
            <a:r>
              <a:rPr kumimoji="0" lang="en-US" altLang="zh-CN" sz="2000" i="1" dirty="0" err="1">
                <a:solidFill>
                  <a:srgbClr val="660066"/>
                </a:solidFill>
                <a:latin typeface="+mn-lt"/>
                <a:ea typeface="仿宋" panose="02010609060101010101" pitchFamily="49" charset="-122"/>
              </a:rPr>
              <a:t>V</a:t>
            </a:r>
            <a:r>
              <a:rPr kumimoji="0" lang="en-US" altLang="zh-CN" sz="2000" baseline="-25000" dirty="0" err="1">
                <a:solidFill>
                  <a:srgbClr val="660066"/>
                </a:solidFill>
                <a:latin typeface="+mn-lt"/>
                <a:ea typeface="仿宋" panose="02010609060101010101" pitchFamily="49" charset="-122"/>
              </a:rPr>
              <a:t>a’b</a:t>
            </a:r>
            <a:r>
              <a:rPr kumimoji="0" lang="en-US" altLang="zh-CN" sz="2000" baseline="-25000" dirty="0">
                <a:solidFill>
                  <a:srgbClr val="660066"/>
                </a:solidFill>
                <a:latin typeface="+mn-lt"/>
                <a:ea typeface="仿宋" panose="02010609060101010101" pitchFamily="49" charset="-122"/>
              </a:rPr>
              <a:t>’  </a:t>
            </a:r>
            <a:r>
              <a:rPr kumimoji="0" lang="en-US" altLang="zh-CN" sz="2000" dirty="0">
                <a:solidFill>
                  <a:srgbClr val="660066"/>
                </a:solidFill>
                <a:latin typeface="+mn-lt"/>
                <a:ea typeface="仿宋" panose="02010609060101010101" pitchFamily="49" charset="-122"/>
              </a:rPr>
              <a:t>= </a:t>
            </a:r>
            <a:r>
              <a:rPr kumimoji="0" lang="en-US" altLang="zh-CN" sz="2000" i="1" dirty="0" err="1">
                <a:solidFill>
                  <a:srgbClr val="660066"/>
                </a:solidFill>
                <a:latin typeface="+mn-lt"/>
                <a:ea typeface="仿宋" panose="02010609060101010101" pitchFamily="49" charset="-122"/>
              </a:rPr>
              <a:t>k</a:t>
            </a:r>
            <a:r>
              <a:rPr kumimoji="0" lang="en-US" altLang="zh-CN" sz="2000" baseline="-25000" dirty="0" err="1">
                <a:solidFill>
                  <a:srgbClr val="660066"/>
                </a:solidFill>
                <a:latin typeface="+mn-lt"/>
                <a:ea typeface="仿宋" panose="02010609060101010101" pitchFamily="49" charset="-122"/>
              </a:rPr>
              <a:t>d</a:t>
            </a:r>
            <a:r>
              <a:rPr kumimoji="0" lang="en-US" altLang="zh-CN"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D1 </a:t>
            </a:r>
            <a:r>
              <a:rPr kumimoji="0" lang="en-US" altLang="zh-CN" sz="2000" dirty="0">
                <a:solidFill>
                  <a:srgbClr val="660066"/>
                </a:solidFill>
                <a:latin typeface="+mn-lt"/>
                <a:ea typeface="仿宋" panose="02010609060101010101" pitchFamily="49" charset="-122"/>
                <a:sym typeface="Symbol" panose="05050102010706020507" pitchFamily="18" charset="2"/>
              </a:rPr>
              <a:t></a:t>
            </a:r>
            <a:r>
              <a:rPr kumimoji="0" lang="en-US" altLang="zh-CN" sz="2000" i="1" dirty="0">
                <a:solidFill>
                  <a:srgbClr val="660066"/>
                </a:solidFill>
                <a:latin typeface="+mn-lt"/>
                <a:ea typeface="仿宋" panose="02010609060101010101" pitchFamily="49" charset="-122"/>
              </a:rPr>
              <a:t> V</a:t>
            </a:r>
            <a:r>
              <a:rPr kumimoji="0" lang="en-US" altLang="zh-CN" sz="2000" baseline="-25000" dirty="0">
                <a:solidFill>
                  <a:srgbClr val="660066"/>
                </a:solidFill>
                <a:latin typeface="+mn-lt"/>
                <a:ea typeface="仿宋" panose="02010609060101010101" pitchFamily="49" charset="-122"/>
              </a:rPr>
              <a:t>D2</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可以看出，反映了输入信号的瞬时频率偏移</a:t>
            </a:r>
            <a:r>
              <a:rPr kumimoji="0" lang="zh-CN" altLang="en-US" sz="2000" dirty="0">
                <a:solidFill>
                  <a:srgbClr val="660066"/>
                </a:solidFill>
                <a:latin typeface="+mn-lt"/>
                <a:ea typeface="仿宋" panose="02010609060101010101" pitchFamily="49" charset="-122"/>
                <a:sym typeface="Symbol" panose="05050102010706020507" pitchFamily="18" charset="2"/>
              </a:rPr>
              <a:t></a:t>
            </a:r>
            <a:r>
              <a:rPr kumimoji="0" lang="en-US" altLang="zh-CN" sz="2000" i="1" dirty="0">
                <a:solidFill>
                  <a:srgbClr val="660066"/>
                </a:solidFill>
                <a:latin typeface="+mn-lt"/>
                <a:ea typeface="仿宋" panose="02010609060101010101" pitchFamily="49" charset="-122"/>
              </a:rPr>
              <a:t>f</a:t>
            </a:r>
            <a:r>
              <a:rPr kumimoji="0" lang="zh-CN" altLang="en-US" sz="2000" dirty="0">
                <a:solidFill>
                  <a:srgbClr val="660066"/>
                </a:solidFill>
                <a:latin typeface="+mn-lt"/>
                <a:ea typeface="仿宋" panose="02010609060101010101" pitchFamily="49" charset="-122"/>
              </a:rPr>
              <a:t>，如右图</a:t>
            </a:r>
            <a:r>
              <a:rPr kumimoji="0" lang="en-US" altLang="zh-CN" sz="2000" dirty="0">
                <a:solidFill>
                  <a:srgbClr val="660066"/>
                </a:solidFill>
                <a:latin typeface="+mn-lt"/>
                <a:ea typeface="仿宋" panose="02010609060101010101" pitchFamily="49" charset="-122"/>
              </a:rPr>
              <a:t>:</a:t>
            </a:r>
            <a:endParaRPr kumimoji="0" lang="zh-CN" altLang="en-US" sz="2000" dirty="0">
              <a:solidFill>
                <a:srgbClr val="660066"/>
              </a:solidFill>
              <a:latin typeface="+mn-lt"/>
              <a:ea typeface="仿宋" panose="02010609060101010101" pitchFamily="49" charset="-122"/>
            </a:endParaRPr>
          </a:p>
          <a:p>
            <a:pPr eaLnBrk="1" hangingPunct="1">
              <a:spcBef>
                <a:spcPct val="50000"/>
              </a:spcBef>
              <a:buFontTx/>
              <a:buNone/>
            </a:pPr>
            <a:endParaRPr kumimoji="0" lang="zh-CN" altLang="en-US" sz="2000" baseline="-25000" dirty="0">
              <a:solidFill>
                <a:srgbClr val="660066"/>
              </a:solidFill>
              <a:latin typeface="+mn-lt"/>
              <a:ea typeface="仿宋" panose="02010609060101010101" pitchFamily="49" charset="-122"/>
            </a:endParaRPr>
          </a:p>
        </p:txBody>
      </p:sp>
      <p:sp>
        <p:nvSpPr>
          <p:cNvPr id="137222" name="Text Box 12">
            <a:extLst>
              <a:ext uri="{FF2B5EF4-FFF2-40B4-BE49-F238E27FC236}">
                <a16:creationId xmlns:a16="http://schemas.microsoft.com/office/drawing/2014/main" id="{768D5D4D-186D-4ABE-BC07-54847BE4D095}"/>
              </a:ext>
            </a:extLst>
          </p:cNvPr>
          <p:cNvSpPr txBox="1">
            <a:spLocks noChangeArrowheads="1"/>
          </p:cNvSpPr>
          <p:nvPr/>
        </p:nvSpPr>
        <p:spPr bwMode="auto">
          <a:xfrm>
            <a:off x="26989" y="5588595"/>
            <a:ext cx="4656138" cy="42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0000FF"/>
                </a:solidFill>
                <a:latin typeface="+mn-lt"/>
                <a:ea typeface="仿宋" panose="02010609060101010101" pitchFamily="49" charset="-122"/>
              </a:rPr>
              <a:t>电压</a:t>
            </a:r>
            <a:r>
              <a:rPr kumimoji="0" lang="en-US" altLang="zh-CN" sz="2000" i="1" dirty="0">
                <a:solidFill>
                  <a:srgbClr val="0000FF"/>
                </a:solidFill>
                <a:latin typeface="+mn-lt"/>
                <a:ea typeface="仿宋" panose="02010609060101010101" pitchFamily="49" charset="-122"/>
              </a:rPr>
              <a:t>V</a:t>
            </a:r>
            <a:r>
              <a:rPr kumimoji="0" lang="en-US" altLang="zh-CN" sz="2000" baseline="-25000" dirty="0">
                <a:solidFill>
                  <a:srgbClr val="0000FF"/>
                </a:solidFill>
                <a:latin typeface="+mn-lt"/>
                <a:ea typeface="仿宋" panose="02010609060101010101" pitchFamily="49" charset="-122"/>
              </a:rPr>
              <a:t>o </a:t>
            </a:r>
            <a:r>
              <a:rPr kumimoji="0" lang="zh-CN" altLang="en-US" sz="2000" dirty="0">
                <a:solidFill>
                  <a:srgbClr val="0000FF"/>
                </a:solidFill>
                <a:latin typeface="+mn-lt"/>
                <a:ea typeface="仿宋" panose="02010609060101010101" pitchFamily="49" charset="-122"/>
              </a:rPr>
              <a:t>与瞬时频率偏移</a:t>
            </a:r>
            <a:r>
              <a:rPr kumimoji="0" lang="zh-CN" altLang="en-US" sz="2000" dirty="0">
                <a:solidFill>
                  <a:srgbClr val="0000FF"/>
                </a:solidFill>
                <a:latin typeface="+mn-lt"/>
                <a:ea typeface="仿宋" panose="02010609060101010101" pitchFamily="49" charset="-122"/>
                <a:sym typeface="Symbol" panose="05050102010706020507" pitchFamily="18" charset="2"/>
              </a:rPr>
              <a:t></a:t>
            </a:r>
            <a:r>
              <a:rPr kumimoji="0" lang="en-US" altLang="zh-CN" sz="2000" i="1" dirty="0">
                <a:solidFill>
                  <a:srgbClr val="0000FF"/>
                </a:solidFill>
                <a:latin typeface="+mn-lt"/>
                <a:ea typeface="仿宋" panose="02010609060101010101" pitchFamily="49" charset="-122"/>
              </a:rPr>
              <a:t>f</a:t>
            </a:r>
            <a:r>
              <a:rPr kumimoji="0" lang="zh-CN" altLang="en-US" sz="2000" dirty="0">
                <a:solidFill>
                  <a:srgbClr val="0000FF"/>
                </a:solidFill>
                <a:latin typeface="+mn-lt"/>
                <a:ea typeface="仿宋" panose="02010609060101010101" pitchFamily="49" charset="-122"/>
              </a:rPr>
              <a:t>是线性关系。</a:t>
            </a:r>
          </a:p>
          <a:p>
            <a:pPr eaLnBrk="1" hangingPunct="1">
              <a:spcBef>
                <a:spcPct val="50000"/>
              </a:spcBef>
              <a:buFontTx/>
              <a:buNone/>
            </a:pPr>
            <a:endParaRPr kumimoji="0" lang="zh-CN" altLang="en-US" sz="2000" baseline="-25000" dirty="0">
              <a:solidFill>
                <a:srgbClr val="0000FF"/>
              </a:solidFill>
              <a:latin typeface="+mn-lt"/>
              <a:ea typeface="仿宋" panose="02010609060101010101" pitchFamily="49" charset="-122"/>
            </a:endParaRPr>
          </a:p>
        </p:txBody>
      </p:sp>
      <p:sp>
        <p:nvSpPr>
          <p:cNvPr id="13" name="Rectangle 2">
            <a:extLst>
              <a:ext uri="{FF2B5EF4-FFF2-40B4-BE49-F238E27FC236}">
                <a16:creationId xmlns:a16="http://schemas.microsoft.com/office/drawing/2014/main" id="{878F2FFD-A7D9-46CC-93FC-55ED967115C2}"/>
              </a:ext>
            </a:extLst>
          </p:cNvPr>
          <p:cNvSpPr txBox="1">
            <a:spLocks noChangeArrowheads="1"/>
          </p:cNvSpPr>
          <p:nvPr/>
        </p:nvSpPr>
        <p:spPr bwMode="auto">
          <a:xfrm>
            <a:off x="5373242" y="1079740"/>
            <a:ext cx="3436838" cy="47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kumimoji="0" lang="en-US" altLang="zh-CN" sz="2800" dirty="0">
                <a:solidFill>
                  <a:srgbClr val="00CC00"/>
                </a:solidFill>
                <a:latin typeface="+mn-lt"/>
                <a:ea typeface="仿宋" panose="02010609060101010101" pitchFamily="49" charset="-122"/>
              </a:rPr>
              <a:t>P215   </a:t>
            </a:r>
            <a:r>
              <a:rPr lang="en-US" altLang="zh-CN" sz="2800" kern="0" dirty="0">
                <a:solidFill>
                  <a:srgbClr val="FF0000"/>
                </a:solidFill>
                <a:latin typeface="+mn-lt"/>
                <a:ea typeface="仿宋" panose="02010609060101010101" pitchFamily="49" charset="-122"/>
              </a:rPr>
              <a:t>P220</a:t>
            </a:r>
            <a:r>
              <a:rPr lang="zh-CN" altLang="en-US" sz="2800" kern="0" dirty="0">
                <a:solidFill>
                  <a:srgbClr val="FF0000"/>
                </a:solidFill>
                <a:latin typeface="+mn-lt"/>
                <a:ea typeface="仿宋" panose="02010609060101010101" pitchFamily="49" charset="-122"/>
              </a:rPr>
              <a:t>      </a:t>
            </a:r>
            <a:r>
              <a:rPr lang="en-US" altLang="zh-CN" sz="2800" kern="0" dirty="0">
                <a:solidFill>
                  <a:schemeClr val="accent6"/>
                </a:solidFill>
                <a:latin typeface="+mn-lt"/>
                <a:ea typeface="仿宋" panose="02010609060101010101" pitchFamily="49" charset="-122"/>
              </a:rPr>
              <a:t>P229</a:t>
            </a:r>
            <a:endParaRPr lang="zh-CN" altLang="en-US" sz="2800" kern="0" dirty="0">
              <a:solidFill>
                <a:schemeClr val="accent6"/>
              </a:solidFill>
              <a:latin typeface="+mn-lt"/>
              <a:ea typeface="仿宋" panose="02010609060101010101" pitchFamily="49" charset="-122"/>
            </a:endParaRPr>
          </a:p>
        </p:txBody>
      </p:sp>
      <p:sp>
        <p:nvSpPr>
          <p:cNvPr id="14" name="Rectangle 2">
            <a:extLst>
              <a:ext uri="{FF2B5EF4-FFF2-40B4-BE49-F238E27FC236}">
                <a16:creationId xmlns:a16="http://schemas.microsoft.com/office/drawing/2014/main" id="{C77621EF-2BD3-445D-A197-DCC9E8786AC8}"/>
              </a:ext>
            </a:extLst>
          </p:cNvPr>
          <p:cNvSpPr txBox="1">
            <a:spLocks noChangeArrowheads="1"/>
          </p:cNvSpPr>
          <p:nvPr/>
        </p:nvSpPr>
        <p:spPr bwMode="auto">
          <a:xfrm>
            <a:off x="5374222" y="4280488"/>
            <a:ext cx="3518258"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kumimoji="0" lang="en-US" altLang="zh-CN" sz="2800" dirty="0">
                <a:solidFill>
                  <a:srgbClr val="00CC00"/>
                </a:solidFill>
                <a:latin typeface="+mn-lt"/>
                <a:ea typeface="仿宋" panose="02010609060101010101" pitchFamily="49" charset="-122"/>
              </a:rPr>
              <a:t>P216    </a:t>
            </a:r>
            <a:r>
              <a:rPr lang="en-US" altLang="zh-CN" sz="2800" kern="0" dirty="0">
                <a:solidFill>
                  <a:srgbClr val="FF0000"/>
                </a:solidFill>
                <a:latin typeface="+mn-lt"/>
                <a:ea typeface="仿宋" panose="02010609060101010101" pitchFamily="49" charset="-122"/>
              </a:rPr>
              <a:t>P221</a:t>
            </a:r>
            <a:r>
              <a:rPr lang="zh-CN" altLang="en-US" sz="2800" kern="0" dirty="0">
                <a:solidFill>
                  <a:srgbClr val="FF0000"/>
                </a:solidFill>
                <a:latin typeface="+mn-lt"/>
                <a:ea typeface="仿宋" panose="02010609060101010101" pitchFamily="49" charset="-122"/>
              </a:rPr>
              <a:t>      </a:t>
            </a:r>
            <a:r>
              <a:rPr lang="en-US" altLang="zh-CN" sz="2800" kern="0" dirty="0">
                <a:solidFill>
                  <a:schemeClr val="accent6"/>
                </a:solidFill>
                <a:latin typeface="+mn-lt"/>
                <a:ea typeface="仿宋" panose="02010609060101010101" pitchFamily="49" charset="-122"/>
              </a:rPr>
              <a:t>P229</a:t>
            </a:r>
            <a:endParaRPr lang="zh-CN" altLang="en-US" sz="2800" kern="0" dirty="0">
              <a:solidFill>
                <a:schemeClr val="accent6"/>
              </a:solidFill>
              <a:latin typeface="+mn-lt"/>
              <a:ea typeface="仿宋" panose="02010609060101010101" pitchFamily="49" charset="-122"/>
            </a:endParaRPr>
          </a:p>
        </p:txBody>
      </p:sp>
      <p:sp>
        <p:nvSpPr>
          <p:cNvPr id="11" name="Rectangle 2">
            <a:extLst>
              <a:ext uri="{FF2B5EF4-FFF2-40B4-BE49-F238E27FC236}">
                <a16:creationId xmlns:a16="http://schemas.microsoft.com/office/drawing/2014/main" id="{ADEC379A-1312-42CA-A7F0-DACB2FBA1644}"/>
              </a:ext>
            </a:extLst>
          </p:cNvPr>
          <p:cNvSpPr txBox="1">
            <a:spLocks noChangeArrowheads="1"/>
          </p:cNvSpPr>
          <p:nvPr/>
        </p:nvSpPr>
        <p:spPr bwMode="auto">
          <a:xfrm>
            <a:off x="223838" y="6124575"/>
            <a:ext cx="4656138"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400" kern="0" dirty="0">
                <a:solidFill>
                  <a:srgbClr val="0000FF"/>
                </a:solidFill>
                <a:latin typeface="+mn-lt"/>
                <a:ea typeface="仿宋" panose="02010609060101010101" pitchFamily="49" charset="-122"/>
              </a:rPr>
              <a:t>由变压器的同名端决定正负极性</a:t>
            </a:r>
          </a:p>
        </p:txBody>
      </p:sp>
      <p:cxnSp>
        <p:nvCxnSpPr>
          <p:cNvPr id="137228" name="直接箭头连接符 2">
            <a:extLst>
              <a:ext uri="{FF2B5EF4-FFF2-40B4-BE49-F238E27FC236}">
                <a16:creationId xmlns:a16="http://schemas.microsoft.com/office/drawing/2014/main" id="{7B5B94AE-AF8A-4A77-BC70-50DAAF04AE24}"/>
              </a:ext>
            </a:extLst>
          </p:cNvPr>
          <p:cNvCxnSpPr>
            <a:cxnSpLocks/>
          </p:cNvCxnSpPr>
          <p:nvPr/>
        </p:nvCxnSpPr>
        <p:spPr bwMode="auto">
          <a:xfrm flipV="1">
            <a:off x="4515762" y="5644651"/>
            <a:ext cx="1503363" cy="533400"/>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1C471CBF-B911-4F5D-BC5D-1E873706743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pic>
        <p:nvPicPr>
          <p:cNvPr id="138243" name="Picture 4">
            <a:extLst>
              <a:ext uri="{FF2B5EF4-FFF2-40B4-BE49-F238E27FC236}">
                <a16:creationId xmlns:a16="http://schemas.microsoft.com/office/drawing/2014/main" id="{AA5428E9-3A0E-49A0-94BD-88196BB4B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557338"/>
            <a:ext cx="6726237"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4" name="Text Box 5">
            <a:extLst>
              <a:ext uri="{FF2B5EF4-FFF2-40B4-BE49-F238E27FC236}">
                <a16:creationId xmlns:a16="http://schemas.microsoft.com/office/drawing/2014/main" id="{9A19535F-5437-4062-B49A-D2F3E87A2572}"/>
              </a:ext>
            </a:extLst>
          </p:cNvPr>
          <p:cNvSpPr txBox="1">
            <a:spLocks noChangeArrowheads="1"/>
          </p:cNvSpPr>
          <p:nvPr/>
        </p:nvSpPr>
        <p:spPr bwMode="auto">
          <a:xfrm>
            <a:off x="71438" y="642938"/>
            <a:ext cx="87487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dirty="0">
                <a:solidFill>
                  <a:srgbClr val="660066"/>
                </a:solidFill>
                <a:latin typeface="+mn-lt"/>
                <a:ea typeface="仿宋" panose="02010609060101010101" pitchFamily="49" charset="-122"/>
              </a:rPr>
              <a:t>2.  </a:t>
            </a:r>
            <a:r>
              <a:rPr kumimoji="0" lang="zh-CN" altLang="en-US" sz="2400" dirty="0">
                <a:solidFill>
                  <a:srgbClr val="660066"/>
                </a:solidFill>
                <a:latin typeface="+mn-lt"/>
                <a:ea typeface="仿宋" panose="02010609060101010101" pitchFamily="49" charset="-122"/>
              </a:rPr>
              <a:t>电容耦合相位鉴频器（自学）</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    电容耦合方式较电感耦合方式更易调整初次级之间的耦合。</a:t>
            </a:r>
          </a:p>
        </p:txBody>
      </p:sp>
      <p:sp>
        <p:nvSpPr>
          <p:cNvPr id="138245" name="Text Box 7">
            <a:extLst>
              <a:ext uri="{FF2B5EF4-FFF2-40B4-BE49-F238E27FC236}">
                <a16:creationId xmlns:a16="http://schemas.microsoft.com/office/drawing/2014/main" id="{406E53C8-CE7F-42AE-AEE6-45DDD40EF278}"/>
              </a:ext>
            </a:extLst>
          </p:cNvPr>
          <p:cNvSpPr txBox="1">
            <a:spLocks noChangeArrowheads="1"/>
          </p:cNvSpPr>
          <p:nvPr/>
        </p:nvSpPr>
        <p:spPr bwMode="auto">
          <a:xfrm>
            <a:off x="611188" y="5194300"/>
            <a:ext cx="7848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            </a:t>
            </a:r>
            <a:r>
              <a:rPr kumimoji="0" lang="en-US" altLang="zh-CN" sz="2400" i="1" dirty="0">
                <a:solidFill>
                  <a:srgbClr val="0000FF"/>
                </a:solidFill>
                <a:latin typeface="+mn-lt"/>
                <a:ea typeface="仿宋" panose="02010609060101010101" pitchFamily="49" charset="-122"/>
              </a:rPr>
              <a:t>C</a:t>
            </a:r>
            <a:r>
              <a:rPr kumimoji="0" lang="en-US" altLang="zh-CN" sz="2400" baseline="-25000" dirty="0">
                <a:solidFill>
                  <a:srgbClr val="0000FF"/>
                </a:solidFill>
                <a:latin typeface="+mn-lt"/>
                <a:ea typeface="仿宋" panose="02010609060101010101" pitchFamily="49" charset="-122"/>
              </a:rPr>
              <a:t>M</a:t>
            </a:r>
            <a:r>
              <a:rPr kumimoji="0" lang="zh-CN" altLang="en-US" sz="2400" dirty="0">
                <a:solidFill>
                  <a:srgbClr val="660066"/>
                </a:solidFill>
                <a:latin typeface="+mn-lt"/>
                <a:ea typeface="仿宋" panose="02010609060101010101" pitchFamily="49" charset="-122"/>
              </a:rPr>
              <a:t>是两个回路之间的耦合电容。其它和电感耦合</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相位鉴频器相同。两个回路都是屏蔽的。 </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M</a:t>
            </a:r>
            <a:r>
              <a:rPr kumimoji="0" lang="zh-CN" altLang="en-US" sz="2400" dirty="0">
                <a:solidFill>
                  <a:srgbClr val="660066"/>
                </a:solidFill>
                <a:latin typeface="+mn-lt"/>
                <a:ea typeface="仿宋" panose="02010609060101010101" pitchFamily="49" charset="-122"/>
              </a:rPr>
              <a:t>一般几个</a:t>
            </a:r>
          </a:p>
          <a:p>
            <a:pPr eaLnBrk="1" hangingPunct="1">
              <a:spcBef>
                <a:spcPct val="0"/>
              </a:spcBef>
              <a:buFontTx/>
              <a:buNone/>
            </a:pPr>
            <a:r>
              <a:rPr kumimoji="0" lang="en-US" altLang="zh-CN" sz="2400" dirty="0">
                <a:solidFill>
                  <a:srgbClr val="660066"/>
                </a:solidFill>
                <a:latin typeface="+mn-lt"/>
                <a:ea typeface="仿宋" panose="02010609060101010101" pitchFamily="49" charset="-122"/>
              </a:rPr>
              <a:t>pF</a:t>
            </a:r>
            <a:r>
              <a:rPr kumimoji="0" lang="zh-CN" altLang="en-US" sz="2400" dirty="0">
                <a:solidFill>
                  <a:srgbClr val="660066"/>
                </a:solidFill>
                <a:latin typeface="+mn-lt"/>
                <a:ea typeface="仿宋" panose="02010609060101010101" pitchFamily="49" charset="-122"/>
              </a:rPr>
              <a:t>～几十</a:t>
            </a:r>
            <a:r>
              <a:rPr kumimoji="0" lang="en-US" altLang="zh-CN" sz="2400" dirty="0">
                <a:solidFill>
                  <a:srgbClr val="660066"/>
                </a:solidFill>
                <a:latin typeface="+mn-lt"/>
                <a:ea typeface="仿宋" panose="02010609060101010101" pitchFamily="49" charset="-122"/>
              </a:rPr>
              <a:t>pF</a:t>
            </a:r>
            <a:r>
              <a:rPr kumimoji="0" lang="zh-CN" altLang="en-US" sz="2400" dirty="0">
                <a:solidFill>
                  <a:srgbClr val="660066"/>
                </a:solidFill>
                <a:latin typeface="+mn-lt"/>
                <a:ea typeface="仿宋" panose="02010609060101010101" pitchFamily="49" charset="-122"/>
              </a:rPr>
              <a:t>。</a:t>
            </a:r>
          </a:p>
        </p:txBody>
      </p:sp>
      <p:sp>
        <p:nvSpPr>
          <p:cNvPr id="138246" name="Text Box 3">
            <a:extLst>
              <a:ext uri="{FF2B5EF4-FFF2-40B4-BE49-F238E27FC236}">
                <a16:creationId xmlns:a16="http://schemas.microsoft.com/office/drawing/2014/main" id="{60F91D43-4255-483C-97EE-04286C4FBEB5}"/>
              </a:ext>
            </a:extLst>
          </p:cNvPr>
          <p:cNvSpPr txBox="1">
            <a:spLocks noChangeArrowheads="1"/>
          </p:cNvSpPr>
          <p:nvPr/>
        </p:nvSpPr>
        <p:spPr bwMode="auto">
          <a:xfrm>
            <a:off x="928688" y="4357688"/>
            <a:ext cx="4103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FF0000"/>
                </a:solidFill>
                <a:latin typeface="+mn-lt"/>
                <a:ea typeface="仿宋" panose="02010609060101010101" pitchFamily="49" charset="-122"/>
              </a:rPr>
              <a:t>李棠之 </a:t>
            </a:r>
            <a:r>
              <a:rPr kumimoji="0" lang="en-US" altLang="zh-CN" sz="2400">
                <a:solidFill>
                  <a:srgbClr val="FF0000"/>
                </a:solidFill>
                <a:latin typeface="+mn-lt"/>
                <a:ea typeface="仿宋" panose="02010609060101010101" pitchFamily="49" charset="-122"/>
              </a:rPr>
              <a:t> </a:t>
            </a:r>
            <a:r>
              <a:rPr kumimoji="0" lang="zh-CN" altLang="en-US" sz="2400">
                <a:solidFill>
                  <a:srgbClr val="FF0000"/>
                </a:solidFill>
                <a:latin typeface="+mn-lt"/>
                <a:ea typeface="仿宋" panose="02010609060101010101" pitchFamily="49" charset="-122"/>
              </a:rPr>
              <a:t>图</a:t>
            </a:r>
            <a:r>
              <a:rPr kumimoji="0" lang="en-US" altLang="zh-CN" sz="2400">
                <a:solidFill>
                  <a:srgbClr val="FF0000"/>
                </a:solidFill>
                <a:latin typeface="+mn-lt"/>
                <a:ea typeface="仿宋" panose="02010609060101010101" pitchFamily="49" charset="-122"/>
              </a:rPr>
              <a:t>5-5-14</a:t>
            </a:r>
            <a:endParaRPr kumimoji="0" lang="zh-CN" altLang="en-US" sz="2400">
              <a:solidFill>
                <a:srgbClr val="FF0000"/>
              </a:solidFill>
              <a:latin typeface="+mn-lt"/>
              <a:ea typeface="仿宋" panose="02010609060101010101" pitchFamily="49" charset="-122"/>
            </a:endParaRPr>
          </a:p>
        </p:txBody>
      </p:sp>
      <p:sp>
        <p:nvSpPr>
          <p:cNvPr id="138247" name="椭圆 6">
            <a:extLst>
              <a:ext uri="{FF2B5EF4-FFF2-40B4-BE49-F238E27FC236}">
                <a16:creationId xmlns:a16="http://schemas.microsoft.com/office/drawing/2014/main" id="{9703CB36-393B-432F-8C83-953655E0F6D8}"/>
              </a:ext>
            </a:extLst>
          </p:cNvPr>
          <p:cNvSpPr>
            <a:spLocks noChangeArrowheads="1"/>
          </p:cNvSpPr>
          <p:nvPr/>
        </p:nvSpPr>
        <p:spPr bwMode="auto">
          <a:xfrm>
            <a:off x="4286250" y="4071938"/>
            <a:ext cx="928688" cy="428625"/>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138248" name="椭圆 7">
            <a:extLst>
              <a:ext uri="{FF2B5EF4-FFF2-40B4-BE49-F238E27FC236}">
                <a16:creationId xmlns:a16="http://schemas.microsoft.com/office/drawing/2014/main" id="{682CB748-161E-46C9-B846-47D9C50F25D3}"/>
              </a:ext>
            </a:extLst>
          </p:cNvPr>
          <p:cNvSpPr>
            <a:spLocks noChangeArrowheads="1"/>
          </p:cNvSpPr>
          <p:nvPr/>
        </p:nvSpPr>
        <p:spPr bwMode="auto">
          <a:xfrm>
            <a:off x="1428750" y="5214938"/>
            <a:ext cx="785813" cy="428625"/>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CC3300"/>
              </a:solidFill>
              <a:latin typeface="+mn-lt"/>
              <a:ea typeface="仿宋" panose="02010609060101010101" pitchFamily="49" charset="-122"/>
            </a:endParaRPr>
          </a:p>
        </p:txBody>
      </p:sp>
      <p:cxnSp>
        <p:nvCxnSpPr>
          <p:cNvPr id="138249" name="直接箭头连接符 9">
            <a:extLst>
              <a:ext uri="{FF2B5EF4-FFF2-40B4-BE49-F238E27FC236}">
                <a16:creationId xmlns:a16="http://schemas.microsoft.com/office/drawing/2014/main" id="{FAADC12D-1D69-4685-AA71-52FCD98728C8}"/>
              </a:ext>
            </a:extLst>
          </p:cNvPr>
          <p:cNvCxnSpPr>
            <a:cxnSpLocks noChangeShapeType="1"/>
            <a:stCxn id="138248" idx="7"/>
            <a:endCxn id="138247" idx="3"/>
          </p:cNvCxnSpPr>
          <p:nvPr/>
        </p:nvCxnSpPr>
        <p:spPr bwMode="auto">
          <a:xfrm rot="5400000" flipH="1" flipV="1">
            <a:off x="2840037" y="3695701"/>
            <a:ext cx="841375" cy="2324100"/>
          </a:xfrm>
          <a:prstGeom prst="straightConnector1">
            <a:avLst/>
          </a:prstGeom>
          <a:noFill/>
          <a:ln w="57150" algn="ctr">
            <a:solidFill>
              <a:srgbClr val="CC3300"/>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C95761EC-4011-4DD3-A0FB-A1C7FDF81862}"/>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电容耦合</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  </a:t>
            </a:r>
            <a:r>
              <a:rPr kumimoji="0" lang="zh-CN" altLang="en-US" sz="2800" dirty="0">
                <a:solidFill>
                  <a:srgbClr val="0000FF"/>
                </a:solidFill>
                <a:latin typeface="+mn-lt"/>
                <a:ea typeface="仿宋" panose="02010609060101010101" pitchFamily="49" charset="-122"/>
              </a:rPr>
              <a:t>（自学）</a:t>
            </a:r>
            <a:endParaRPr lang="zh-CN" altLang="en-US" sz="2800" b="1" dirty="0">
              <a:solidFill>
                <a:srgbClr val="0000FF"/>
              </a:solidFill>
              <a:latin typeface="+mn-lt"/>
              <a:ea typeface="仿宋" panose="02010609060101010101" pitchFamily="49" charset="-122"/>
            </a:endParaRPr>
          </a:p>
        </p:txBody>
      </p:sp>
      <p:graphicFrame>
        <p:nvGraphicFramePr>
          <p:cNvPr id="139267" name="Object 7">
            <a:extLst>
              <a:ext uri="{FF2B5EF4-FFF2-40B4-BE49-F238E27FC236}">
                <a16:creationId xmlns:a16="http://schemas.microsoft.com/office/drawing/2014/main" id="{3E262589-62CD-4D26-B9E0-64EA434A34A0}"/>
              </a:ext>
            </a:extLst>
          </p:cNvPr>
          <p:cNvGraphicFramePr>
            <a:graphicFrameLocks noChangeAspect="1"/>
          </p:cNvGraphicFramePr>
          <p:nvPr>
            <p:extLst>
              <p:ext uri="{D42A27DB-BD31-4B8C-83A1-F6EECF244321}">
                <p14:modId xmlns:p14="http://schemas.microsoft.com/office/powerpoint/2010/main" val="2562530955"/>
              </p:ext>
            </p:extLst>
          </p:nvPr>
        </p:nvGraphicFramePr>
        <p:xfrm>
          <a:off x="3419475" y="2320925"/>
          <a:ext cx="3971925" cy="1828800"/>
        </p:xfrm>
        <a:graphic>
          <a:graphicData uri="http://schemas.openxmlformats.org/presentationml/2006/ole">
            <mc:AlternateContent xmlns:mc="http://schemas.openxmlformats.org/markup-compatibility/2006">
              <mc:Choice xmlns:v="urn:schemas-microsoft-com:vml" Requires="v">
                <p:oleObj spid="_x0000_s213161" name="SmartDraw" r:id="rId3" imgW="2763012" imgH="1271016" progId="">
                  <p:embed/>
                </p:oleObj>
              </mc:Choice>
              <mc:Fallback>
                <p:oleObj name="SmartDraw" r:id="rId3" imgW="2763012" imgH="1271016"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320925"/>
                        <a:ext cx="3971925" cy="1828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68" name="Object 9">
            <a:extLst>
              <a:ext uri="{FF2B5EF4-FFF2-40B4-BE49-F238E27FC236}">
                <a16:creationId xmlns:a16="http://schemas.microsoft.com/office/drawing/2014/main" id="{2EA196B5-B888-45C9-973F-052A144A15DB}"/>
              </a:ext>
            </a:extLst>
          </p:cNvPr>
          <p:cNvGraphicFramePr>
            <a:graphicFrameLocks noChangeAspect="1"/>
          </p:cNvGraphicFramePr>
          <p:nvPr>
            <p:extLst>
              <p:ext uri="{D42A27DB-BD31-4B8C-83A1-F6EECF244321}">
                <p14:modId xmlns:p14="http://schemas.microsoft.com/office/powerpoint/2010/main" val="1037531905"/>
              </p:ext>
            </p:extLst>
          </p:nvPr>
        </p:nvGraphicFramePr>
        <p:xfrm>
          <a:off x="539750" y="4724400"/>
          <a:ext cx="3429000" cy="1841500"/>
        </p:xfrm>
        <a:graphic>
          <a:graphicData uri="http://schemas.openxmlformats.org/presentationml/2006/ole">
            <mc:AlternateContent xmlns:mc="http://schemas.openxmlformats.org/markup-compatibility/2006">
              <mc:Choice xmlns:v="urn:schemas-microsoft-com:vml" Requires="v">
                <p:oleObj spid="_x0000_s213162" name="SmartDraw" r:id="rId5" imgW="2351532" imgH="1261872" progId="">
                  <p:embed/>
                </p:oleObj>
              </mc:Choice>
              <mc:Fallback>
                <p:oleObj name="SmartDraw" r:id="rId5" imgW="2351532" imgH="1261872" progId="">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724400"/>
                        <a:ext cx="3429000" cy="18415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69" name="Text Box 13">
            <a:extLst>
              <a:ext uri="{FF2B5EF4-FFF2-40B4-BE49-F238E27FC236}">
                <a16:creationId xmlns:a16="http://schemas.microsoft.com/office/drawing/2014/main" id="{5399C1B9-64A7-4C5D-A7D7-126BFF9BA8BC}"/>
              </a:ext>
            </a:extLst>
          </p:cNvPr>
          <p:cNvSpPr txBox="1">
            <a:spLocks noChangeArrowheads="1"/>
          </p:cNvSpPr>
          <p:nvPr/>
        </p:nvSpPr>
        <p:spPr bwMode="auto">
          <a:xfrm>
            <a:off x="539750" y="723900"/>
            <a:ext cx="8208963"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通过隔直电容</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C</a:t>
            </a:r>
            <a:r>
              <a:rPr kumimoji="0" lang="zh-CN" altLang="en-US" sz="2400" dirty="0">
                <a:solidFill>
                  <a:srgbClr val="660066"/>
                </a:solidFill>
                <a:latin typeface="+mn-lt"/>
                <a:ea typeface="仿宋" panose="02010609060101010101" pitchFamily="49" charset="-122"/>
              </a:rPr>
              <a:t>加到</a:t>
            </a:r>
            <a:r>
              <a:rPr kumimoji="0" lang="en-US" altLang="zh-CN" sz="2400" i="1" dirty="0">
                <a:solidFill>
                  <a:srgbClr val="660066"/>
                </a:solidFill>
                <a:latin typeface="+mn-lt"/>
                <a:ea typeface="仿宋" panose="02010609060101010101" pitchFamily="49" charset="-122"/>
              </a:rPr>
              <a:t>L</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 的中点</a:t>
            </a:r>
            <a:r>
              <a:rPr kumimoji="0" lang="en-US" altLang="zh-CN" sz="2400" baseline="-250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 U</a:t>
            </a:r>
            <a:r>
              <a:rPr kumimoji="0" lang="en-US" altLang="zh-CN" sz="2400" baseline="-250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还通过</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M</a:t>
            </a:r>
            <a:r>
              <a:rPr kumimoji="0" lang="zh-CN" altLang="en-US" sz="2400" dirty="0">
                <a:solidFill>
                  <a:srgbClr val="660066"/>
                </a:solidFill>
                <a:latin typeface="+mn-lt"/>
                <a:ea typeface="仿宋" panose="02010609060101010101" pitchFamily="49" charset="-122"/>
              </a:rPr>
              <a:t>在次级建立</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3</a:t>
            </a:r>
            <a:r>
              <a:rPr kumimoji="0" lang="en-US" altLang="zh-CN" sz="2400" dirty="0">
                <a:solidFill>
                  <a:srgbClr val="660066"/>
                </a:solidFill>
                <a:latin typeface="+mn-lt"/>
                <a:ea typeface="仿宋" panose="02010609060101010101" pitchFamily="49" charset="-122"/>
              </a:rPr>
              <a:t>,  C</a:t>
            </a:r>
            <a:r>
              <a:rPr kumimoji="0" lang="en-US" altLang="zh-CN" sz="2400" baseline="-25000" dirty="0">
                <a:solidFill>
                  <a:srgbClr val="660066"/>
                </a:solidFill>
                <a:latin typeface="+mn-lt"/>
                <a:ea typeface="仿宋" panose="02010609060101010101" pitchFamily="49" charset="-122"/>
              </a:rPr>
              <a:t>4</a:t>
            </a:r>
            <a:r>
              <a:rPr kumimoji="0" lang="zh-CN" altLang="en-US" sz="2400" dirty="0">
                <a:solidFill>
                  <a:srgbClr val="660066"/>
                </a:solidFill>
                <a:latin typeface="+mn-lt"/>
                <a:ea typeface="仿宋" panose="02010609060101010101" pitchFamily="49" charset="-122"/>
              </a:rPr>
              <a:t> 为高频旁路电容。</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    回路参数一般取：</a:t>
            </a:r>
            <a:r>
              <a:rPr kumimoji="0" lang="en-US" altLang="zh-CN" sz="2400" i="1" dirty="0">
                <a:solidFill>
                  <a:srgbClr val="660066"/>
                </a:solidFill>
                <a:latin typeface="+mn-lt"/>
                <a:ea typeface="仿宋" panose="02010609060101010101" pitchFamily="49" charset="-122"/>
              </a:rPr>
              <a:t>C</a:t>
            </a:r>
            <a:r>
              <a:rPr kumimoji="0" lang="en-US" altLang="zh-CN" sz="2800" baseline="-25000" dirty="0">
                <a:solidFill>
                  <a:srgbClr val="660066"/>
                </a:solidFill>
                <a:latin typeface="+mn-lt"/>
                <a:ea typeface="仿宋" panose="02010609060101010101" pitchFamily="49" charset="-122"/>
              </a:rPr>
              <a:t>1</a:t>
            </a:r>
            <a:r>
              <a:rPr kumimoji="0" lang="zh-CN" altLang="en-US" sz="28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C</a:t>
            </a:r>
            <a:r>
              <a:rPr kumimoji="0" lang="en-US" altLang="zh-CN" sz="2800" baseline="-25000" dirty="0">
                <a:solidFill>
                  <a:srgbClr val="660066"/>
                </a:solidFill>
                <a:latin typeface="+mn-lt"/>
                <a:ea typeface="仿宋" panose="02010609060101010101" pitchFamily="49" charset="-122"/>
              </a:rPr>
              <a:t>2</a:t>
            </a:r>
            <a:r>
              <a:rPr kumimoji="0" lang="zh-CN" altLang="en-US" sz="28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C      L</a:t>
            </a:r>
            <a:r>
              <a:rPr kumimoji="0" lang="en-US" altLang="zh-CN" sz="2800" baseline="-25000" dirty="0">
                <a:solidFill>
                  <a:srgbClr val="660066"/>
                </a:solidFill>
                <a:latin typeface="+mn-lt"/>
                <a:ea typeface="仿宋" panose="02010609060101010101" pitchFamily="49" charset="-122"/>
              </a:rPr>
              <a:t>1</a:t>
            </a:r>
            <a:r>
              <a:rPr kumimoji="0" lang="en-US" altLang="zh-CN"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L</a:t>
            </a:r>
            <a:r>
              <a:rPr kumimoji="0" lang="en-US" altLang="zh-CN" sz="2800" baseline="-25000" dirty="0">
                <a:solidFill>
                  <a:srgbClr val="660066"/>
                </a:solidFill>
                <a:latin typeface="+mn-lt"/>
                <a:ea typeface="仿宋" panose="02010609060101010101" pitchFamily="49" charset="-122"/>
              </a:rPr>
              <a:t>2</a:t>
            </a:r>
            <a:r>
              <a:rPr kumimoji="0" lang="zh-CN" altLang="en-US" sz="28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L</a:t>
            </a:r>
            <a:r>
              <a:rPr kumimoji="0" lang="zh-CN" altLang="en-US" sz="2800" dirty="0">
                <a:solidFill>
                  <a:srgbClr val="660066"/>
                </a:solidFill>
                <a:latin typeface="+mn-lt"/>
                <a:ea typeface="仿宋" panose="02010609060101010101" pitchFamily="49" charset="-122"/>
              </a:rPr>
              <a:t> </a:t>
            </a:r>
            <a:endParaRPr kumimoji="0" lang="en-US" altLang="zh-CN" sz="2800" dirty="0">
              <a:solidFill>
                <a:srgbClr val="660066"/>
              </a:solidFill>
              <a:latin typeface="+mn-lt"/>
              <a:ea typeface="仿宋" panose="02010609060101010101" pitchFamily="49" charset="-122"/>
            </a:endParaRPr>
          </a:p>
        </p:txBody>
      </p:sp>
      <p:sp>
        <p:nvSpPr>
          <p:cNvPr id="139270" name="Rectangle 23">
            <a:extLst>
              <a:ext uri="{FF2B5EF4-FFF2-40B4-BE49-F238E27FC236}">
                <a16:creationId xmlns:a16="http://schemas.microsoft.com/office/drawing/2014/main" id="{66F73434-1E7A-418C-816D-204ACE124B25}"/>
              </a:ext>
            </a:extLst>
          </p:cNvPr>
          <p:cNvSpPr>
            <a:spLocks noChangeArrowheads="1"/>
          </p:cNvSpPr>
          <p:nvPr/>
        </p:nvSpPr>
        <p:spPr bwMode="auto">
          <a:xfrm>
            <a:off x="323850" y="2276475"/>
            <a:ext cx="33845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660066"/>
                </a:solidFill>
                <a:latin typeface="+mn-lt"/>
                <a:ea typeface="仿宋" panose="02010609060101010101" pitchFamily="49" charset="-122"/>
              </a:rPr>
              <a:t>耦合电路等效电路：</a:t>
            </a:r>
          </a:p>
        </p:txBody>
      </p:sp>
      <p:sp>
        <p:nvSpPr>
          <p:cNvPr id="139271" name="Rectangle 24">
            <a:extLst>
              <a:ext uri="{FF2B5EF4-FFF2-40B4-BE49-F238E27FC236}">
                <a16:creationId xmlns:a16="http://schemas.microsoft.com/office/drawing/2014/main" id="{C88534D8-5839-4A54-B68D-6DB1A207F528}"/>
              </a:ext>
            </a:extLst>
          </p:cNvPr>
          <p:cNvSpPr>
            <a:spLocks noChangeArrowheads="1"/>
          </p:cNvSpPr>
          <p:nvPr/>
        </p:nvSpPr>
        <p:spPr bwMode="auto">
          <a:xfrm>
            <a:off x="395288" y="2924175"/>
            <a:ext cx="28194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660066"/>
                </a:solidFill>
                <a:latin typeface="+mn-lt"/>
                <a:ea typeface="仿宋" panose="02010609060101010101" pitchFamily="49" charset="-122"/>
              </a:rPr>
              <a:t>   部分接入</a:t>
            </a:r>
            <a:r>
              <a:rPr lang="en-US" altLang="zh-CN" sz="2400" i="1">
                <a:solidFill>
                  <a:srgbClr val="660066"/>
                </a:solidFill>
                <a:latin typeface="+mn-lt"/>
                <a:ea typeface="仿宋" panose="02010609060101010101" pitchFamily="49" charset="-122"/>
              </a:rPr>
              <a:t>L</a:t>
            </a:r>
            <a:r>
              <a:rPr lang="en-US" altLang="zh-CN" sz="2400" baseline="-25000">
                <a:solidFill>
                  <a:srgbClr val="660066"/>
                </a:solidFill>
                <a:latin typeface="+mn-lt"/>
                <a:ea typeface="仿宋" panose="02010609060101010101" pitchFamily="49" charset="-122"/>
              </a:rPr>
              <a:t>2</a:t>
            </a:r>
            <a:r>
              <a:rPr lang="en-US" altLang="zh-CN" sz="2400">
                <a:solidFill>
                  <a:srgbClr val="660066"/>
                </a:solidFill>
                <a:latin typeface="+mn-lt"/>
                <a:ea typeface="仿宋" panose="02010609060101010101" pitchFamily="49" charset="-122"/>
              </a:rPr>
              <a:t>,  </a:t>
            </a:r>
            <a:r>
              <a:rPr lang="en-US" altLang="zh-CN" sz="2400" i="1">
                <a:solidFill>
                  <a:srgbClr val="660066"/>
                </a:solidFill>
                <a:latin typeface="+mn-lt"/>
                <a:ea typeface="仿宋" panose="02010609060101010101" pitchFamily="49" charset="-122"/>
              </a:rPr>
              <a:t>C</a:t>
            </a:r>
            <a:r>
              <a:rPr lang="en-US" altLang="zh-CN" sz="2400" baseline="-25000">
                <a:solidFill>
                  <a:srgbClr val="660066"/>
                </a:solidFill>
                <a:latin typeface="+mn-lt"/>
                <a:ea typeface="仿宋" panose="02010609060101010101" pitchFamily="49" charset="-122"/>
              </a:rPr>
              <a:t>2</a:t>
            </a:r>
            <a:endParaRPr lang="zh-CN" altLang="en-US" sz="2400" baseline="-25000">
              <a:solidFill>
                <a:srgbClr val="660066"/>
              </a:solidFill>
              <a:latin typeface="+mn-lt"/>
              <a:ea typeface="仿宋" panose="02010609060101010101" pitchFamily="49" charset="-122"/>
            </a:endParaRPr>
          </a:p>
          <a:p>
            <a:pPr>
              <a:buFontTx/>
              <a:buNone/>
            </a:pPr>
            <a:endParaRPr lang="zh-CN" altLang="en-US" sz="2400">
              <a:solidFill>
                <a:srgbClr val="660066"/>
              </a:solidFill>
              <a:latin typeface="+mn-lt"/>
              <a:ea typeface="仿宋" panose="02010609060101010101" pitchFamily="49" charset="-122"/>
            </a:endParaRPr>
          </a:p>
        </p:txBody>
      </p:sp>
      <p:sp>
        <p:nvSpPr>
          <p:cNvPr id="139272" name="Rectangle 25">
            <a:extLst>
              <a:ext uri="{FF2B5EF4-FFF2-40B4-BE49-F238E27FC236}">
                <a16:creationId xmlns:a16="http://schemas.microsoft.com/office/drawing/2014/main" id="{96341721-3C52-492D-9732-0DD1D80177C6}"/>
              </a:ext>
            </a:extLst>
          </p:cNvPr>
          <p:cNvSpPr>
            <a:spLocks noChangeArrowheads="1"/>
          </p:cNvSpPr>
          <p:nvPr/>
        </p:nvSpPr>
        <p:spPr bwMode="auto">
          <a:xfrm>
            <a:off x="323850" y="4149725"/>
            <a:ext cx="59039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660066"/>
                </a:solidFill>
                <a:latin typeface="+mn-lt"/>
                <a:ea typeface="仿宋" panose="02010609060101010101" pitchFamily="49" charset="-122"/>
              </a:rPr>
              <a:t>将次级折合到初级回路两端的等效电路：</a:t>
            </a:r>
          </a:p>
        </p:txBody>
      </p:sp>
      <p:sp>
        <p:nvSpPr>
          <p:cNvPr id="139273" name="Rectangle 26">
            <a:extLst>
              <a:ext uri="{FF2B5EF4-FFF2-40B4-BE49-F238E27FC236}">
                <a16:creationId xmlns:a16="http://schemas.microsoft.com/office/drawing/2014/main" id="{08454CA6-E4A1-4B96-8931-0B4CC454E859}"/>
              </a:ext>
            </a:extLst>
          </p:cNvPr>
          <p:cNvSpPr>
            <a:spLocks noChangeArrowheads="1"/>
          </p:cNvSpPr>
          <p:nvPr/>
        </p:nvSpPr>
        <p:spPr bwMode="auto">
          <a:xfrm>
            <a:off x="4857750" y="5210175"/>
            <a:ext cx="30718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660066"/>
                </a:solidFill>
                <a:latin typeface="+mn-lt"/>
                <a:ea typeface="仿宋" panose="02010609060101010101" pitchFamily="49" charset="-122"/>
              </a:rPr>
              <a:t>接入系数：</a:t>
            </a:r>
          </a:p>
        </p:txBody>
      </p:sp>
      <p:graphicFrame>
        <p:nvGraphicFramePr>
          <p:cNvPr id="139274" name="Object 22">
            <a:extLst>
              <a:ext uri="{FF2B5EF4-FFF2-40B4-BE49-F238E27FC236}">
                <a16:creationId xmlns:a16="http://schemas.microsoft.com/office/drawing/2014/main" id="{C3CE1006-84A7-4C46-BB96-ECCC37A71424}"/>
              </a:ext>
            </a:extLst>
          </p:cNvPr>
          <p:cNvGraphicFramePr>
            <a:graphicFrameLocks noChangeAspect="1"/>
          </p:cNvGraphicFramePr>
          <p:nvPr>
            <p:extLst>
              <p:ext uri="{D42A27DB-BD31-4B8C-83A1-F6EECF244321}">
                <p14:modId xmlns:p14="http://schemas.microsoft.com/office/powerpoint/2010/main" val="2388937060"/>
              </p:ext>
            </p:extLst>
          </p:nvPr>
        </p:nvGraphicFramePr>
        <p:xfrm>
          <a:off x="6392863" y="5084763"/>
          <a:ext cx="2063750" cy="882650"/>
        </p:xfrm>
        <a:graphic>
          <a:graphicData uri="http://schemas.openxmlformats.org/presentationml/2006/ole">
            <mc:AlternateContent xmlns:mc="http://schemas.openxmlformats.org/markup-compatibility/2006">
              <mc:Choice xmlns:v="urn:schemas-microsoft-com:vml" Requires="v">
                <p:oleObj spid="_x0000_s213163" name="公式" r:id="rId7" imgW="1091726" imgH="495085" progId="Equation.3">
                  <p:embed/>
                </p:oleObj>
              </mc:Choice>
              <mc:Fallback>
                <p:oleObj name="公式" r:id="rId7" imgW="1091726" imgH="495085"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2863" y="5084763"/>
                        <a:ext cx="2063750" cy="882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5D254377-BB9E-499B-A44B-3D61FB037AF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电容耦合</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   </a:t>
            </a:r>
            <a:r>
              <a:rPr kumimoji="0" lang="zh-CN" altLang="en-US" sz="2800" dirty="0">
                <a:solidFill>
                  <a:srgbClr val="0000FF"/>
                </a:solidFill>
                <a:latin typeface="+mn-lt"/>
                <a:ea typeface="仿宋" panose="02010609060101010101" pitchFamily="49" charset="-122"/>
              </a:rPr>
              <a:t>（自学）</a:t>
            </a:r>
            <a:endParaRPr lang="zh-CN" altLang="en-US" sz="2800" b="1" dirty="0">
              <a:solidFill>
                <a:srgbClr val="0000FF"/>
              </a:solidFill>
              <a:latin typeface="+mn-lt"/>
              <a:ea typeface="仿宋" panose="02010609060101010101" pitchFamily="49" charset="-122"/>
            </a:endParaRPr>
          </a:p>
        </p:txBody>
      </p:sp>
      <p:sp>
        <p:nvSpPr>
          <p:cNvPr id="108554" name="Rectangle 4">
            <a:extLst>
              <a:ext uri="{FF2B5EF4-FFF2-40B4-BE49-F238E27FC236}">
                <a16:creationId xmlns:a16="http://schemas.microsoft.com/office/drawing/2014/main" id="{CB5FF77B-31FF-43B5-ACB2-BF5507613692}"/>
              </a:ext>
            </a:extLst>
          </p:cNvPr>
          <p:cNvSpPr>
            <a:spLocks noChangeArrowheads="1"/>
          </p:cNvSpPr>
          <p:nvPr/>
        </p:nvSpPr>
        <p:spPr bwMode="auto">
          <a:xfrm>
            <a:off x="519113" y="765175"/>
            <a:ext cx="8229600" cy="5472113"/>
          </a:xfrm>
          <a:prstGeom prst="rect">
            <a:avLst/>
          </a:prstGeom>
          <a:noFill/>
          <a:ln w="9525">
            <a:noFill/>
            <a:miter lim="800000"/>
            <a:headEnd/>
            <a:tailEnd/>
          </a:ln>
        </p:spPr>
        <p:txBody>
          <a:bodyPr/>
          <a:lstStyle/>
          <a:p>
            <a:pPr>
              <a:lnSpc>
                <a:spcPct val="140000"/>
              </a:lnSpc>
              <a:spcBef>
                <a:spcPct val="20000"/>
              </a:spcBef>
              <a:defRPr/>
            </a:pPr>
            <a:r>
              <a:rPr lang="zh-CN" altLang="en-US"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工作原理：和电感耦合鉴频器基本相同。由于耦合电路不同，在波形变换的具体过程中稍有不同。</a:t>
            </a:r>
          </a:p>
          <a:p>
            <a:pPr marL="342900" indent="-342900">
              <a:spcBef>
                <a:spcPct val="20000"/>
              </a:spcBef>
              <a:defRPr/>
            </a:pPr>
            <a:r>
              <a:rPr lang="zh-CN" altLang="en-US" dirty="0">
                <a:solidFill>
                  <a:srgbClr val="660066"/>
                </a:solidFill>
                <a:latin typeface="+mn-lt"/>
                <a:ea typeface="仿宋" panose="02010609060101010101" pitchFamily="49" charset="-122"/>
              </a:rPr>
              <a:t> </a:t>
            </a:r>
            <a:r>
              <a:rPr kumimoji="0" lang="en-US" altLang="zh-CN" i="1" dirty="0">
                <a:solidFill>
                  <a:srgbClr val="660066"/>
                </a:solidFill>
                <a:latin typeface="+mn-lt"/>
                <a:ea typeface="仿宋" panose="02010609060101010101" pitchFamily="49" charset="-122"/>
              </a:rPr>
              <a:t>U</a:t>
            </a:r>
            <a:r>
              <a:rPr kumimoji="0" lang="en-US" altLang="zh-CN" baseline="-250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在</a:t>
            </a:r>
            <a:r>
              <a:rPr lang="en-US" altLang="zh-CN" i="1" dirty="0">
                <a:solidFill>
                  <a:srgbClr val="660066"/>
                </a:solidFill>
                <a:latin typeface="+mn-lt"/>
                <a:ea typeface="仿宋" panose="02010609060101010101" pitchFamily="49" charset="-122"/>
              </a:rPr>
              <a:t>C</a:t>
            </a:r>
            <a:r>
              <a:rPr lang="en-US" altLang="zh-CN" baseline="-25000" dirty="0">
                <a:solidFill>
                  <a:srgbClr val="660066"/>
                </a:solidFill>
                <a:latin typeface="+mn-lt"/>
                <a:ea typeface="仿宋" panose="02010609060101010101" pitchFamily="49" charset="-122"/>
              </a:rPr>
              <a:t>M</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上产生的电流为：</a:t>
            </a:r>
          </a:p>
          <a:p>
            <a:pPr marL="342900" indent="-342900">
              <a:spcBef>
                <a:spcPct val="20000"/>
              </a:spcBef>
              <a:defRPr/>
            </a:pPr>
            <a:r>
              <a:rPr lang="zh-CN" altLang="en-US" dirty="0">
                <a:solidFill>
                  <a:srgbClr val="660066"/>
                </a:solidFill>
                <a:latin typeface="+mn-lt"/>
                <a:ea typeface="仿宋" panose="02010609060101010101" pitchFamily="49" charset="-122"/>
              </a:rPr>
              <a:t>                  </a:t>
            </a:r>
          </a:p>
          <a:p>
            <a:pPr marL="342900" indent="-342900">
              <a:spcBef>
                <a:spcPct val="20000"/>
              </a:spcBef>
              <a:defRPr/>
            </a:pPr>
            <a:endParaRPr lang="zh-CN" altLang="en-US" dirty="0">
              <a:solidFill>
                <a:srgbClr val="660066"/>
              </a:solidFill>
              <a:latin typeface="+mn-lt"/>
              <a:ea typeface="仿宋" panose="02010609060101010101" pitchFamily="49" charset="-122"/>
            </a:endParaRPr>
          </a:p>
          <a:p>
            <a:pPr marL="342900" indent="-342900">
              <a:spcBef>
                <a:spcPct val="20000"/>
              </a:spcBef>
              <a:defRPr/>
            </a:pPr>
            <a:r>
              <a:rPr lang="zh-CN" altLang="en-US"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而次级回路的并联阻抗：</a:t>
            </a:r>
          </a:p>
          <a:p>
            <a:pPr marL="342900" indent="-342900">
              <a:spcBef>
                <a:spcPct val="20000"/>
              </a:spcBef>
              <a:defRPr/>
            </a:pPr>
            <a:endParaRPr lang="zh-CN" altLang="en-US" dirty="0">
              <a:solidFill>
                <a:srgbClr val="660066"/>
              </a:solidFill>
              <a:latin typeface="+mn-lt"/>
              <a:ea typeface="仿宋" panose="02010609060101010101" pitchFamily="49" charset="-122"/>
            </a:endParaRPr>
          </a:p>
          <a:p>
            <a:pPr marL="342900" indent="-342900">
              <a:spcBef>
                <a:spcPct val="20000"/>
              </a:spcBef>
              <a:defRPr/>
            </a:pPr>
            <a:r>
              <a:rPr lang="zh-CN" altLang="en-US" dirty="0">
                <a:solidFill>
                  <a:srgbClr val="660066"/>
                </a:solidFill>
                <a:latin typeface="+mn-lt"/>
                <a:ea typeface="仿宋" panose="02010609060101010101" pitchFamily="49" charset="-122"/>
              </a:rPr>
              <a:t>∵  </a:t>
            </a:r>
            <a:r>
              <a:rPr lang="en-US" altLang="zh-CN" i="1" dirty="0">
                <a:solidFill>
                  <a:srgbClr val="660066"/>
                </a:solidFill>
                <a:latin typeface="+mn-lt"/>
                <a:ea typeface="仿宋" panose="02010609060101010101" pitchFamily="49" charset="-122"/>
              </a:rPr>
              <a:t>C</a:t>
            </a:r>
            <a:r>
              <a:rPr lang="en-US" altLang="zh-CN" baseline="-25000" dirty="0">
                <a:solidFill>
                  <a:srgbClr val="660066"/>
                </a:solidFill>
                <a:latin typeface="+mn-lt"/>
                <a:ea typeface="仿宋" panose="02010609060101010101" pitchFamily="49" charset="-122"/>
              </a:rPr>
              <a:t>M</a:t>
            </a:r>
            <a:r>
              <a:rPr lang="zh-CN" altLang="en-US" dirty="0">
                <a:solidFill>
                  <a:srgbClr val="660066"/>
                </a:solidFill>
                <a:latin typeface="+mn-lt"/>
                <a:ea typeface="仿宋" panose="02010609060101010101" pitchFamily="49" charset="-122"/>
              </a:rPr>
              <a:t>很小，一般有：</a:t>
            </a:r>
          </a:p>
          <a:p>
            <a:pPr marL="342900" indent="-342900">
              <a:spcBef>
                <a:spcPct val="20000"/>
              </a:spcBef>
              <a:defRPr/>
            </a:pPr>
            <a:endParaRPr lang="zh-CN" altLang="en-US" dirty="0">
              <a:solidFill>
                <a:srgbClr val="660066"/>
              </a:solidFill>
              <a:latin typeface="+mn-lt"/>
              <a:ea typeface="仿宋" panose="02010609060101010101" pitchFamily="49" charset="-122"/>
            </a:endParaRPr>
          </a:p>
          <a:p>
            <a:pPr marL="342900" indent="-342900">
              <a:spcBef>
                <a:spcPct val="20000"/>
              </a:spcBef>
              <a:defRPr/>
            </a:pPr>
            <a:r>
              <a:rPr lang="zh-CN" altLang="en-US" dirty="0">
                <a:solidFill>
                  <a:srgbClr val="660066"/>
                </a:solidFill>
                <a:latin typeface="+mn-lt"/>
                <a:ea typeface="仿宋" panose="02010609060101010101" pitchFamily="49" charset="-122"/>
              </a:rPr>
              <a:t>∴                      ，</a:t>
            </a:r>
            <a:r>
              <a:rPr lang="en-US" altLang="zh-CN" i="1" dirty="0">
                <a:solidFill>
                  <a:srgbClr val="660066"/>
                </a:solidFill>
                <a:latin typeface="+mn-lt"/>
                <a:ea typeface="仿宋" panose="02010609060101010101" pitchFamily="49" charset="-122"/>
              </a:rPr>
              <a:t>I</a:t>
            </a:r>
            <a:r>
              <a:rPr lang="zh-CN" altLang="en-US" dirty="0">
                <a:solidFill>
                  <a:srgbClr val="660066"/>
                </a:solidFill>
                <a:latin typeface="+mn-lt"/>
                <a:ea typeface="仿宋" panose="02010609060101010101" pitchFamily="49" charset="-122"/>
              </a:rPr>
              <a:t>始终超前</a:t>
            </a:r>
            <a:r>
              <a:rPr kumimoji="0" lang="en-US" altLang="zh-CN" i="1" dirty="0">
                <a:solidFill>
                  <a:srgbClr val="660066"/>
                </a:solidFill>
                <a:latin typeface="+mn-lt"/>
                <a:ea typeface="仿宋" panose="02010609060101010101" pitchFamily="49" charset="-122"/>
              </a:rPr>
              <a:t>U</a:t>
            </a:r>
            <a:r>
              <a:rPr kumimoji="0" lang="en-US" altLang="zh-CN" baseline="-25000" dirty="0">
                <a:solidFill>
                  <a:srgbClr val="660066"/>
                </a:solidFill>
                <a:latin typeface="+mn-lt"/>
                <a:ea typeface="仿宋" panose="02010609060101010101" pitchFamily="49" charset="-122"/>
              </a:rPr>
              <a:t>1 </a:t>
            </a:r>
            <a:r>
              <a:rPr lang="zh-CN" altLang="en-US" dirty="0">
                <a:solidFill>
                  <a:srgbClr val="660066"/>
                </a:solidFill>
                <a:latin typeface="+mn-lt"/>
                <a:ea typeface="仿宋" panose="02010609060101010101" pitchFamily="49" charset="-122"/>
              </a:rPr>
              <a:t> </a:t>
            </a:r>
            <a:r>
              <a:rPr lang="en-US" altLang="zh-CN" dirty="0">
                <a:solidFill>
                  <a:srgbClr val="660066"/>
                </a:solidFill>
                <a:latin typeface="+mn-lt"/>
                <a:ea typeface="仿宋" panose="02010609060101010101" pitchFamily="49" charset="-122"/>
              </a:rPr>
              <a:t>90∘</a:t>
            </a:r>
            <a:r>
              <a:rPr lang="zh-CN" altLang="en-US" dirty="0">
                <a:solidFill>
                  <a:srgbClr val="660066"/>
                </a:solidFill>
                <a:latin typeface="+mn-lt"/>
                <a:ea typeface="仿宋" panose="02010609060101010101" pitchFamily="49" charset="-122"/>
              </a:rPr>
              <a:t>。</a:t>
            </a:r>
          </a:p>
        </p:txBody>
      </p:sp>
      <p:graphicFrame>
        <p:nvGraphicFramePr>
          <p:cNvPr id="140292" name="Object 6">
            <a:extLst>
              <a:ext uri="{FF2B5EF4-FFF2-40B4-BE49-F238E27FC236}">
                <a16:creationId xmlns:a16="http://schemas.microsoft.com/office/drawing/2014/main" id="{7C84DCB8-0230-48DA-A44C-5BE8D6A88EF7}"/>
              </a:ext>
            </a:extLst>
          </p:cNvPr>
          <p:cNvGraphicFramePr>
            <a:graphicFrameLocks noChangeAspect="1"/>
          </p:cNvGraphicFramePr>
          <p:nvPr>
            <p:extLst>
              <p:ext uri="{D42A27DB-BD31-4B8C-83A1-F6EECF244321}">
                <p14:modId xmlns:p14="http://schemas.microsoft.com/office/powerpoint/2010/main" val="2856983147"/>
              </p:ext>
            </p:extLst>
          </p:nvPr>
        </p:nvGraphicFramePr>
        <p:xfrm>
          <a:off x="4211638" y="1874838"/>
          <a:ext cx="2003425" cy="962025"/>
        </p:xfrm>
        <a:graphic>
          <a:graphicData uri="http://schemas.openxmlformats.org/presentationml/2006/ole">
            <mc:AlternateContent xmlns:mc="http://schemas.openxmlformats.org/markup-compatibility/2006">
              <mc:Choice xmlns:v="urn:schemas-microsoft-com:vml" Requires="v">
                <p:oleObj spid="_x0000_s192048" name="公式" r:id="rId3" imgW="1168400" imgH="749300" progId="Equation.3">
                  <p:embed/>
                </p:oleObj>
              </mc:Choice>
              <mc:Fallback>
                <p:oleObj name="公式" r:id="rId3" imgW="1168400" imgH="7493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1874838"/>
                        <a:ext cx="2003425" cy="962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0293" name="Object 7">
            <a:extLst>
              <a:ext uri="{FF2B5EF4-FFF2-40B4-BE49-F238E27FC236}">
                <a16:creationId xmlns:a16="http://schemas.microsoft.com/office/drawing/2014/main" id="{3BF373A5-313E-4698-8631-988F1458C11B}"/>
              </a:ext>
            </a:extLst>
          </p:cNvPr>
          <p:cNvGraphicFramePr>
            <a:graphicFrameLocks noChangeAspect="1"/>
          </p:cNvGraphicFramePr>
          <p:nvPr>
            <p:extLst>
              <p:ext uri="{D42A27DB-BD31-4B8C-83A1-F6EECF244321}">
                <p14:modId xmlns:p14="http://schemas.microsoft.com/office/powerpoint/2010/main" val="3318142635"/>
              </p:ext>
            </p:extLst>
          </p:nvPr>
        </p:nvGraphicFramePr>
        <p:xfrm>
          <a:off x="4427984" y="3523352"/>
          <a:ext cx="2047875" cy="825500"/>
        </p:xfrm>
        <a:graphic>
          <a:graphicData uri="http://schemas.openxmlformats.org/presentationml/2006/ole">
            <mc:AlternateContent xmlns:mc="http://schemas.openxmlformats.org/markup-compatibility/2006">
              <mc:Choice xmlns:v="urn:schemas-microsoft-com:vml" Requires="v">
                <p:oleObj spid="_x0000_s192049" name="公式" r:id="rId5" imgW="1307532" imgH="634725" progId="Equation.3">
                  <p:embed/>
                </p:oleObj>
              </mc:Choice>
              <mc:Fallback>
                <p:oleObj name="公式" r:id="rId5" imgW="1307532" imgH="634725"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984" y="3523352"/>
                        <a:ext cx="2047875" cy="825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0294" name="Object 8">
            <a:extLst>
              <a:ext uri="{FF2B5EF4-FFF2-40B4-BE49-F238E27FC236}">
                <a16:creationId xmlns:a16="http://schemas.microsoft.com/office/drawing/2014/main" id="{44B49EAB-BCFE-4AD1-BE8F-B9C0C5CD8927}"/>
              </a:ext>
            </a:extLst>
          </p:cNvPr>
          <p:cNvGraphicFramePr>
            <a:graphicFrameLocks noChangeAspect="1"/>
          </p:cNvGraphicFramePr>
          <p:nvPr>
            <p:extLst>
              <p:ext uri="{D42A27DB-BD31-4B8C-83A1-F6EECF244321}">
                <p14:modId xmlns:p14="http://schemas.microsoft.com/office/powerpoint/2010/main" val="1456560934"/>
              </p:ext>
            </p:extLst>
          </p:nvPr>
        </p:nvGraphicFramePr>
        <p:xfrm>
          <a:off x="3940175" y="4452938"/>
          <a:ext cx="1387475" cy="750887"/>
        </p:xfrm>
        <a:graphic>
          <a:graphicData uri="http://schemas.openxmlformats.org/presentationml/2006/ole">
            <mc:AlternateContent xmlns:mc="http://schemas.openxmlformats.org/markup-compatibility/2006">
              <mc:Choice xmlns:v="urn:schemas-microsoft-com:vml" Requires="v">
                <p:oleObj spid="_x0000_s192050" name="公式" r:id="rId7" imgW="875920" imgH="444307" progId="Equation.3">
                  <p:embed/>
                </p:oleObj>
              </mc:Choice>
              <mc:Fallback>
                <p:oleObj name="公式" r:id="rId7" imgW="875920" imgH="444307"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0175" y="4452938"/>
                        <a:ext cx="1387475" cy="750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0295" name="Object 9">
            <a:extLst>
              <a:ext uri="{FF2B5EF4-FFF2-40B4-BE49-F238E27FC236}">
                <a16:creationId xmlns:a16="http://schemas.microsoft.com/office/drawing/2014/main" id="{32170B9A-6D1D-46DF-993C-FE862E77E63C}"/>
              </a:ext>
            </a:extLst>
          </p:cNvPr>
          <p:cNvGraphicFramePr>
            <a:graphicFrameLocks noChangeAspect="1"/>
          </p:cNvGraphicFramePr>
          <p:nvPr>
            <p:extLst>
              <p:ext uri="{D42A27DB-BD31-4B8C-83A1-F6EECF244321}">
                <p14:modId xmlns:p14="http://schemas.microsoft.com/office/powerpoint/2010/main" val="2301943683"/>
              </p:ext>
            </p:extLst>
          </p:nvPr>
        </p:nvGraphicFramePr>
        <p:xfrm>
          <a:off x="1042988" y="5516563"/>
          <a:ext cx="1809750" cy="642937"/>
        </p:xfrm>
        <a:graphic>
          <a:graphicData uri="http://schemas.openxmlformats.org/presentationml/2006/ole">
            <mc:AlternateContent xmlns:mc="http://schemas.openxmlformats.org/markup-compatibility/2006">
              <mc:Choice xmlns:v="urn:schemas-microsoft-com:vml" Requires="v">
                <p:oleObj spid="_x0000_s192051" name="公式" r:id="rId9" imgW="927100" imgH="330200" progId="Equation.3">
                  <p:embed/>
                </p:oleObj>
              </mc:Choice>
              <mc:Fallback>
                <p:oleObj name="公式" r:id="rId9" imgW="927100" imgH="3302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5516563"/>
                        <a:ext cx="1809750" cy="642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783998DF-3033-4BCB-836C-F81B63570ED4}"/>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电容耦合</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   </a:t>
            </a:r>
            <a:r>
              <a:rPr kumimoji="0" lang="zh-CN" altLang="en-US" sz="2800" dirty="0">
                <a:solidFill>
                  <a:srgbClr val="0000FF"/>
                </a:solidFill>
                <a:latin typeface="+mn-lt"/>
                <a:ea typeface="仿宋" panose="02010609060101010101" pitchFamily="49" charset="-122"/>
              </a:rPr>
              <a:t>（自学）</a:t>
            </a:r>
            <a:endParaRPr lang="zh-CN" altLang="en-US" sz="2800" b="1" dirty="0">
              <a:solidFill>
                <a:srgbClr val="0000FF"/>
              </a:solidFill>
              <a:latin typeface="+mn-lt"/>
              <a:ea typeface="仿宋" panose="02010609060101010101" pitchFamily="49" charset="-122"/>
            </a:endParaRPr>
          </a:p>
        </p:txBody>
      </p:sp>
      <p:graphicFrame>
        <p:nvGraphicFramePr>
          <p:cNvPr id="141315" name="Object 4">
            <a:extLst>
              <a:ext uri="{FF2B5EF4-FFF2-40B4-BE49-F238E27FC236}">
                <a16:creationId xmlns:a16="http://schemas.microsoft.com/office/drawing/2014/main" id="{A3DF323B-D8D8-4520-9941-47B13BF04C9C}"/>
              </a:ext>
            </a:extLst>
          </p:cNvPr>
          <p:cNvGraphicFramePr>
            <a:graphicFrameLocks noChangeAspect="1"/>
          </p:cNvGraphicFramePr>
          <p:nvPr>
            <p:extLst>
              <p:ext uri="{D42A27DB-BD31-4B8C-83A1-F6EECF244321}">
                <p14:modId xmlns:p14="http://schemas.microsoft.com/office/powerpoint/2010/main" val="3907692256"/>
              </p:ext>
            </p:extLst>
          </p:nvPr>
        </p:nvGraphicFramePr>
        <p:xfrm>
          <a:off x="2474913" y="1893888"/>
          <a:ext cx="2349500" cy="887412"/>
        </p:xfrm>
        <a:graphic>
          <a:graphicData uri="http://schemas.openxmlformats.org/presentationml/2006/ole">
            <mc:AlternateContent xmlns:mc="http://schemas.openxmlformats.org/markup-compatibility/2006">
              <mc:Choice xmlns:v="urn:schemas-microsoft-com:vml" Requires="v">
                <p:oleObj spid="_x0000_s193339" name="公式" r:id="rId3" imgW="1586811" imgH="482391" progId="Equation.3">
                  <p:embed/>
                </p:oleObj>
              </mc:Choice>
              <mc:Fallback>
                <p:oleObj name="公式" r:id="rId3" imgW="1586811" imgH="482391"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913" y="1893888"/>
                        <a:ext cx="2349500" cy="887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16" name="Object 6">
            <a:extLst>
              <a:ext uri="{FF2B5EF4-FFF2-40B4-BE49-F238E27FC236}">
                <a16:creationId xmlns:a16="http://schemas.microsoft.com/office/drawing/2014/main" id="{D7332EBF-B63A-4B93-9C6F-B74F0E02B954}"/>
              </a:ext>
            </a:extLst>
          </p:cNvPr>
          <p:cNvGraphicFramePr>
            <a:graphicFrameLocks noChangeAspect="1"/>
          </p:cNvGraphicFramePr>
          <p:nvPr>
            <p:extLst>
              <p:ext uri="{D42A27DB-BD31-4B8C-83A1-F6EECF244321}">
                <p14:modId xmlns:p14="http://schemas.microsoft.com/office/powerpoint/2010/main" val="1992583161"/>
              </p:ext>
            </p:extLst>
          </p:nvPr>
        </p:nvGraphicFramePr>
        <p:xfrm>
          <a:off x="5651500" y="692150"/>
          <a:ext cx="2628900" cy="2222500"/>
        </p:xfrm>
        <a:graphic>
          <a:graphicData uri="http://schemas.openxmlformats.org/presentationml/2006/ole">
            <mc:AlternateContent xmlns:mc="http://schemas.openxmlformats.org/markup-compatibility/2006">
              <mc:Choice xmlns:v="urn:schemas-microsoft-com:vml" Requires="v">
                <p:oleObj spid="_x0000_s193340" name="SmartDraw" r:id="rId5" imgW="1877568" imgH="1588008" progId="">
                  <p:embed/>
                </p:oleObj>
              </mc:Choice>
              <mc:Fallback>
                <p:oleObj name="SmartDraw" r:id="rId5" imgW="1877568" imgH="1588008"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692150"/>
                        <a:ext cx="2628900" cy="22225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17" name="Object 7">
            <a:extLst>
              <a:ext uri="{FF2B5EF4-FFF2-40B4-BE49-F238E27FC236}">
                <a16:creationId xmlns:a16="http://schemas.microsoft.com/office/drawing/2014/main" id="{8FEC2164-ABB7-426D-B10A-B4E835D24BC2}"/>
              </a:ext>
            </a:extLst>
          </p:cNvPr>
          <p:cNvGraphicFramePr>
            <a:graphicFrameLocks noChangeAspect="1"/>
          </p:cNvGraphicFramePr>
          <p:nvPr>
            <p:extLst>
              <p:ext uri="{D42A27DB-BD31-4B8C-83A1-F6EECF244321}">
                <p14:modId xmlns:p14="http://schemas.microsoft.com/office/powerpoint/2010/main" val="3092271485"/>
              </p:ext>
            </p:extLst>
          </p:nvPr>
        </p:nvGraphicFramePr>
        <p:xfrm>
          <a:off x="5822950" y="3429000"/>
          <a:ext cx="3106738" cy="2736850"/>
        </p:xfrm>
        <a:graphic>
          <a:graphicData uri="http://schemas.openxmlformats.org/presentationml/2006/ole">
            <mc:AlternateContent xmlns:mc="http://schemas.openxmlformats.org/markup-compatibility/2006">
              <mc:Choice xmlns:v="urn:schemas-microsoft-com:vml" Requires="v">
                <p:oleObj spid="_x0000_s193341" name="SmartDraw" r:id="rId7" imgW="2165604" imgH="1908048" progId="">
                  <p:embed/>
                </p:oleObj>
              </mc:Choice>
              <mc:Fallback>
                <p:oleObj name="SmartDraw" r:id="rId7" imgW="2165604" imgH="1908048" progId="">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2950" y="3429000"/>
                        <a:ext cx="3106738" cy="27368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41318" name="Text Box 12">
                <a:extLst>
                  <a:ext uri="{FF2B5EF4-FFF2-40B4-BE49-F238E27FC236}">
                    <a16:creationId xmlns:a16="http://schemas.microsoft.com/office/drawing/2014/main" id="{8CCF2E81-2A00-4FB5-BB3B-B1223CFB1B8D}"/>
                  </a:ext>
                </a:extLst>
              </p:cNvPr>
              <p:cNvSpPr txBox="1">
                <a:spLocks noChangeArrowheads="1"/>
              </p:cNvSpPr>
              <p:nvPr/>
            </p:nvSpPr>
            <p:spPr bwMode="auto">
              <a:xfrm>
                <a:off x="971550" y="620713"/>
                <a:ext cx="4105275" cy="4718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① </a:t>
                </a:r>
                <a:r>
                  <a:rPr kumimoji="0" lang="en-US" altLang="zh-CN" sz="2400" i="1" dirty="0">
                    <a:solidFill>
                      <a:srgbClr val="660066"/>
                    </a:solidFill>
                    <a:latin typeface="+mn-lt"/>
                    <a:ea typeface="仿宋" panose="02010609060101010101" pitchFamily="49" charset="-122"/>
                  </a:rPr>
                  <a:t>f</a:t>
                </a:r>
                <a:r>
                  <a:rPr kumimoji="0" lang="zh-CN" altLang="en-US"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f</a:t>
                </a:r>
                <a:r>
                  <a:rPr kumimoji="0" lang="en-US" altLang="zh-CN" sz="2400" baseline="-25000" dirty="0">
                    <a:solidFill>
                      <a:srgbClr val="660066"/>
                    </a:solidFill>
                    <a:latin typeface="+mn-lt"/>
                    <a:ea typeface="仿宋" panose="02010609060101010101" pitchFamily="49" charset="-122"/>
                  </a:rPr>
                  <a:t>0</a:t>
                </a:r>
                <a:r>
                  <a:rPr kumimoji="0" lang="zh-CN" altLang="en-US" sz="2400" dirty="0">
                    <a:solidFill>
                      <a:srgbClr val="660066"/>
                    </a:solidFill>
                    <a:latin typeface="+mn-lt"/>
                    <a:ea typeface="仿宋" panose="02010609060101010101" pitchFamily="49" charset="-122"/>
                  </a:rPr>
                  <a:t>时： </a:t>
                </a:r>
                <a14:m>
                  <m:oMath xmlns:m="http://schemas.openxmlformats.org/officeDocument/2006/math">
                    <m:acc>
                      <m:accPr>
                        <m:chr m:val="̇"/>
                        <m:ctrlPr>
                          <a:rPr kumimoji="0" lang="zh-CN" altLang="en-US" sz="2400" i="1">
                            <a:solidFill>
                              <a:srgbClr val="660066"/>
                            </a:solidFill>
                            <a:latin typeface="Cambria Math" panose="02040503050406030204" pitchFamily="18" charset="0"/>
                            <a:ea typeface="仿宋_GB2312" panose="02010609030101010101" pitchFamily="49" charset="-122"/>
                          </a:rPr>
                        </m:ctrlPr>
                      </m:accPr>
                      <m:e>
                        <m:r>
                          <m:rPr>
                            <m:nor/>
                          </m:rPr>
                          <a:rPr kumimoji="0" lang="en-US" altLang="zh-CN" sz="2400" b="1" i="1" dirty="0" smtClean="0">
                            <a:solidFill>
                              <a:srgbClr val="660066"/>
                            </a:solidFill>
                            <a:latin typeface="+mn-lt"/>
                            <a:ea typeface="仿宋" panose="02010609060101010101" pitchFamily="49" charset="-122"/>
                          </a:rPr>
                          <m:t>z</m:t>
                        </m:r>
                      </m:e>
                    </m:acc>
                    <m:r>
                      <a:rPr kumimoji="0" lang="en-US" altLang="zh-CN" sz="2400" b="0" i="1" baseline="-25000" dirty="0">
                        <a:solidFill>
                          <a:srgbClr val="660066"/>
                        </a:solidFill>
                        <a:latin typeface="Cambria Math" panose="02040503050406030204" pitchFamily="18" charset="0"/>
                        <a:ea typeface="仿宋_GB2312" panose="02010609030101010101" pitchFamily="49" charset="-122"/>
                      </a:rPr>
                      <m:t>2</m:t>
                    </m:r>
                  </m:oMath>
                </a14:m>
                <a:r>
                  <a:rPr kumimoji="0" lang="zh-CN" altLang="en-US" sz="2400" dirty="0">
                    <a:solidFill>
                      <a:srgbClr val="660066"/>
                    </a:solidFill>
                    <a:latin typeface="+mn-lt"/>
                    <a:ea typeface="仿宋" panose="02010609060101010101" pitchFamily="49" charset="-122"/>
                  </a:rPr>
                  <a:t>为纯阻性，         </a:t>
                </a:r>
                <a:endParaRPr kumimoji="0" lang="zh-CN" altLang="en-US" sz="2400" b="0" dirty="0">
                  <a:solidFill>
                    <a:srgbClr val="660066"/>
                  </a:solidFill>
                  <a:latin typeface="+mn-lt"/>
                  <a:ea typeface="仿宋" panose="02010609060101010101" pitchFamily="49" charset="-122"/>
                </a:endParaRPr>
              </a:p>
            </p:txBody>
          </p:sp>
        </mc:Choice>
        <mc:Fallback xmlns="">
          <p:sp>
            <p:nvSpPr>
              <p:cNvPr id="141318" name="Text Box 12">
                <a:extLst>
                  <a:ext uri="{FF2B5EF4-FFF2-40B4-BE49-F238E27FC236}">
                    <a16:creationId xmlns:a16="http://schemas.microsoft.com/office/drawing/2014/main" id="{8CCF2E81-2A00-4FB5-BB3B-B1223CFB1B8D}"/>
                  </a:ext>
                </a:extLst>
              </p:cNvPr>
              <p:cNvSpPr txBox="1">
                <a:spLocks noRot="1" noChangeAspect="1" noMove="1" noResize="1" noEditPoints="1" noAdjustHandles="1" noChangeArrowheads="1" noChangeShapeType="1" noTextEdit="1"/>
              </p:cNvSpPr>
              <p:nvPr/>
            </p:nvSpPr>
            <p:spPr bwMode="auto">
              <a:xfrm>
                <a:off x="971550" y="620713"/>
                <a:ext cx="4105275" cy="471860"/>
              </a:xfrm>
              <a:prstGeom prst="rect">
                <a:avLst/>
              </a:prstGeom>
              <a:blipFill>
                <a:blip r:embed="rId9"/>
                <a:stretch>
                  <a:fillRect l="-2226" t="-14286" b="-285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320" name="Text Box 14">
                <a:extLst>
                  <a:ext uri="{FF2B5EF4-FFF2-40B4-BE49-F238E27FC236}">
                    <a16:creationId xmlns:a16="http://schemas.microsoft.com/office/drawing/2014/main" id="{570114F6-157E-4C1F-A07F-60100FB26E51}"/>
                  </a:ext>
                </a:extLst>
              </p:cNvPr>
              <p:cNvSpPr txBox="1">
                <a:spLocks noChangeArrowheads="1"/>
              </p:cNvSpPr>
              <p:nvPr/>
            </p:nvSpPr>
            <p:spPr bwMode="auto">
              <a:xfrm>
                <a:off x="1829436" y="1355167"/>
                <a:ext cx="3457575" cy="4718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14:m>
                  <m:oMath xmlns:m="http://schemas.openxmlformats.org/officeDocument/2006/math">
                    <m:acc>
                      <m:accPr>
                        <m:chr m:val="̇"/>
                        <m:ctrlPr>
                          <a:rPr kumimoji="0" lang="zh-CN" altLang="en-US" sz="2400" i="1" smtClean="0">
                            <a:solidFill>
                              <a:srgbClr val="660066"/>
                            </a:solidFill>
                            <a:latin typeface="Cambria Math" panose="02040503050406030204" pitchFamily="18" charset="0"/>
                            <a:ea typeface="仿宋_GB2312" panose="02010609030101010101" pitchFamily="49" charset="-122"/>
                          </a:rPr>
                        </m:ctrlPr>
                      </m:accPr>
                      <m:e>
                        <m:r>
                          <m:rPr>
                            <m:nor/>
                          </m:rPr>
                          <a:rPr kumimoji="0" lang="en-US" altLang="zh-CN" sz="2400" i="1" dirty="0">
                            <a:solidFill>
                              <a:srgbClr val="660066"/>
                            </a:solidFill>
                            <a:latin typeface="+mn-lt"/>
                            <a:ea typeface="仿宋" panose="02010609060101010101" pitchFamily="49" charset="-122"/>
                          </a:rPr>
                          <m:t>U</m:t>
                        </m:r>
                        <m:r>
                          <a:rPr kumimoji="0" lang="en-US" altLang="zh-CN" sz="2400" b="0" i="1" baseline="-25000" dirty="0" smtClean="0">
                            <a:solidFill>
                              <a:srgbClr val="660066"/>
                            </a:solidFill>
                            <a:latin typeface="Cambria Math" panose="02040503050406030204" pitchFamily="18" charset="0"/>
                            <a:ea typeface="仿宋_GB2312" panose="02010609030101010101" pitchFamily="49" charset="-122"/>
                          </a:rPr>
                          <m:t>2</m:t>
                        </m:r>
                      </m:e>
                    </m:acc>
                  </m:oMath>
                </a14:m>
                <a:r>
                  <a:rPr kumimoji="0" lang="zh-CN" altLang="en-US" sz="2400" dirty="0">
                    <a:solidFill>
                      <a:srgbClr val="660066"/>
                    </a:solidFill>
                    <a:latin typeface="+mn-lt"/>
                    <a:ea typeface="仿宋" panose="02010609060101010101" pitchFamily="49" charset="-122"/>
                  </a:rPr>
                  <a:t>和</a:t>
                </a:r>
                <a14:m>
                  <m:oMath xmlns:m="http://schemas.openxmlformats.org/officeDocument/2006/math">
                    <m:acc>
                      <m:accPr>
                        <m:chr m:val="̇"/>
                        <m:ctrlPr>
                          <a:rPr kumimoji="0" lang="zh-CN" altLang="en-US" sz="2400" i="1" smtClean="0">
                            <a:solidFill>
                              <a:srgbClr val="660066"/>
                            </a:solidFill>
                            <a:latin typeface="Cambria Math" panose="02040503050406030204" pitchFamily="18" charset="0"/>
                            <a:ea typeface="仿宋_GB2312" panose="02010609030101010101" pitchFamily="49" charset="-122"/>
                          </a:rPr>
                        </m:ctrlPr>
                      </m:accPr>
                      <m:e>
                        <m:r>
                          <m:rPr>
                            <m:nor/>
                          </m:rPr>
                          <a:rPr kumimoji="0" lang="en-US" altLang="zh-CN" sz="2400" b="0" i="1">
                            <a:solidFill>
                              <a:srgbClr val="660066"/>
                            </a:solidFill>
                            <a:latin typeface="+mn-lt"/>
                            <a:ea typeface="仿宋" panose="02010609060101010101" pitchFamily="49" charset="-122"/>
                          </a:rPr>
                          <m:t>I</m:t>
                        </m:r>
                      </m:e>
                    </m:acc>
                  </m:oMath>
                </a14:m>
                <a:r>
                  <a:rPr kumimoji="0" lang="zh-CN" altLang="en-US" sz="2400" dirty="0">
                    <a:solidFill>
                      <a:srgbClr val="660066"/>
                    </a:solidFill>
                    <a:latin typeface="+mn-lt"/>
                    <a:ea typeface="仿宋" panose="02010609060101010101" pitchFamily="49" charset="-122"/>
                  </a:rPr>
                  <a:t>同相。此时 </a:t>
                </a:r>
                <a:r>
                  <a:rPr kumimoji="0" lang="en-US" altLang="zh-CN" sz="2400" dirty="0">
                    <a:solidFill>
                      <a:srgbClr val="660066"/>
                    </a:solidFill>
                    <a:latin typeface="+mn-lt"/>
                    <a:ea typeface="仿宋" panose="02010609060101010101" pitchFamily="49" charset="-122"/>
                  </a:rPr>
                  <a:t>: </a:t>
                </a:r>
                <a:endParaRPr kumimoji="0" lang="en-US" altLang="zh-CN" sz="2400" b="0" dirty="0">
                  <a:solidFill>
                    <a:srgbClr val="660066"/>
                  </a:solidFill>
                  <a:latin typeface="+mn-lt"/>
                  <a:ea typeface="仿宋" panose="02010609060101010101" pitchFamily="49" charset="-122"/>
                </a:endParaRPr>
              </a:p>
            </p:txBody>
          </p:sp>
        </mc:Choice>
        <mc:Fallback xmlns="">
          <p:sp>
            <p:nvSpPr>
              <p:cNvPr id="141320" name="Text Box 14">
                <a:extLst>
                  <a:ext uri="{FF2B5EF4-FFF2-40B4-BE49-F238E27FC236}">
                    <a16:creationId xmlns:a16="http://schemas.microsoft.com/office/drawing/2014/main" id="{570114F6-157E-4C1F-A07F-60100FB26E51}"/>
                  </a:ext>
                </a:extLst>
              </p:cNvPr>
              <p:cNvSpPr txBox="1">
                <a:spLocks noRot="1" noChangeAspect="1" noMove="1" noResize="1" noEditPoints="1" noAdjustHandles="1" noChangeArrowheads="1" noChangeShapeType="1" noTextEdit="1"/>
              </p:cNvSpPr>
              <p:nvPr/>
            </p:nvSpPr>
            <p:spPr bwMode="auto">
              <a:xfrm>
                <a:off x="1829436" y="1355167"/>
                <a:ext cx="3457575" cy="471860"/>
              </a:xfrm>
              <a:prstGeom prst="rect">
                <a:avLst/>
              </a:prstGeom>
              <a:blipFill>
                <a:blip r:embed="rId10"/>
                <a:stretch>
                  <a:fillRect l="-529" t="-12821" b="-282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1321" name="Text Box 15">
            <a:extLst>
              <a:ext uri="{FF2B5EF4-FFF2-40B4-BE49-F238E27FC236}">
                <a16:creationId xmlns:a16="http://schemas.microsoft.com/office/drawing/2014/main" id="{4191FCF1-B430-4173-B858-50D051326408}"/>
              </a:ext>
            </a:extLst>
          </p:cNvPr>
          <p:cNvSpPr txBox="1">
            <a:spLocks noChangeArrowheads="1"/>
          </p:cNvSpPr>
          <p:nvPr/>
        </p:nvSpPr>
        <p:spPr bwMode="auto">
          <a:xfrm>
            <a:off x="666750" y="2795588"/>
            <a:ext cx="4554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CC3300"/>
                </a:solidFill>
                <a:latin typeface="+mn-lt"/>
                <a:ea typeface="仿宋" panose="02010609060101010101" pitchFamily="49" charset="-122"/>
              </a:rPr>
              <a:t>经检波后</a:t>
            </a:r>
            <a:r>
              <a:rPr kumimoji="0" lang="en-US" altLang="zh-CN" sz="2400" dirty="0">
                <a:solidFill>
                  <a:srgbClr val="CC3300"/>
                </a:solidFill>
                <a:latin typeface="+mn-lt"/>
                <a:ea typeface="仿宋" panose="02010609060101010101" pitchFamily="49" charset="-122"/>
              </a:rPr>
              <a:t>:</a:t>
            </a:r>
            <a:r>
              <a:rPr kumimoji="0" lang="en-US" altLang="zh-CN" sz="2800" i="1" dirty="0" err="1">
                <a:solidFill>
                  <a:srgbClr val="0000FF"/>
                </a:solidFill>
                <a:latin typeface="+mn-lt"/>
                <a:ea typeface="仿宋" panose="02010609060101010101" pitchFamily="49" charset="-122"/>
              </a:rPr>
              <a:t>u</a:t>
            </a:r>
            <a:r>
              <a:rPr kumimoji="0" lang="en-US" altLang="zh-CN" sz="2800" baseline="-25000" dirty="0" err="1">
                <a:solidFill>
                  <a:srgbClr val="0000FF"/>
                </a:solidFill>
                <a:latin typeface="+mn-lt"/>
                <a:ea typeface="仿宋" panose="02010609060101010101" pitchFamily="49" charset="-122"/>
              </a:rPr>
              <a:t>o</a:t>
            </a:r>
            <a:r>
              <a:rPr kumimoji="0" lang="en-US" altLang="zh-CN" sz="2800" dirty="0">
                <a:solidFill>
                  <a:srgbClr val="0000FF"/>
                </a:solidFill>
                <a:latin typeface="+mn-lt"/>
                <a:ea typeface="仿宋" panose="02010609060101010101" pitchFamily="49" charset="-122"/>
              </a:rPr>
              <a:t>=</a:t>
            </a:r>
            <a:r>
              <a:rPr kumimoji="0" lang="en-US" altLang="zh-CN" sz="2800" i="1" dirty="0">
                <a:solidFill>
                  <a:srgbClr val="0000FF"/>
                </a:solidFill>
                <a:latin typeface="+mn-lt"/>
                <a:ea typeface="仿宋" panose="02010609060101010101" pitchFamily="49" charset="-122"/>
              </a:rPr>
              <a:t> u</a:t>
            </a:r>
            <a:r>
              <a:rPr kumimoji="0" lang="en-US" altLang="zh-CN" sz="2800" baseline="-25000" dirty="0">
                <a:solidFill>
                  <a:srgbClr val="0000FF"/>
                </a:solidFill>
                <a:latin typeface="+mn-lt"/>
                <a:ea typeface="仿宋" panose="02010609060101010101" pitchFamily="49" charset="-122"/>
              </a:rPr>
              <a:t>o1 </a:t>
            </a:r>
            <a:r>
              <a:rPr kumimoji="0" lang="en-US" altLang="zh-CN" sz="2800" dirty="0">
                <a:solidFill>
                  <a:srgbClr val="0000FF"/>
                </a:solidFill>
                <a:latin typeface="+mn-lt"/>
                <a:ea typeface="仿宋" panose="02010609060101010101" pitchFamily="49" charset="-122"/>
                <a:sym typeface="Symbol" panose="05050102010706020507" pitchFamily="18" charset="2"/>
              </a:rPr>
              <a:t></a:t>
            </a:r>
            <a:r>
              <a:rPr kumimoji="0" lang="en-US" altLang="zh-CN" sz="2800" i="1" dirty="0">
                <a:solidFill>
                  <a:srgbClr val="0000FF"/>
                </a:solidFill>
                <a:latin typeface="+mn-lt"/>
                <a:ea typeface="仿宋" panose="02010609060101010101" pitchFamily="49" charset="-122"/>
              </a:rPr>
              <a:t> u</a:t>
            </a:r>
            <a:r>
              <a:rPr kumimoji="0" lang="en-US" altLang="zh-CN" sz="2800" baseline="-25000" dirty="0">
                <a:solidFill>
                  <a:srgbClr val="0000FF"/>
                </a:solidFill>
                <a:latin typeface="+mn-lt"/>
                <a:ea typeface="仿宋" panose="02010609060101010101" pitchFamily="49" charset="-122"/>
              </a:rPr>
              <a:t>o2</a:t>
            </a:r>
            <a:r>
              <a:rPr kumimoji="0" lang="en-US" altLang="zh-CN" sz="2800" dirty="0">
                <a:solidFill>
                  <a:srgbClr val="0000FF"/>
                </a:solidFill>
                <a:latin typeface="+mn-lt"/>
                <a:ea typeface="仿宋" panose="02010609060101010101" pitchFamily="49" charset="-122"/>
              </a:rPr>
              <a:t> =0</a:t>
            </a:r>
            <a:endParaRPr kumimoji="0" lang="en-US" altLang="zh-CN" sz="2800" b="0" dirty="0">
              <a:solidFill>
                <a:srgbClr val="0000FF"/>
              </a:solidFill>
              <a:latin typeface="+mn-lt"/>
              <a:ea typeface="仿宋" panose="02010609060101010101" pitchFamily="49" charset="-122"/>
            </a:endParaRPr>
          </a:p>
        </p:txBody>
      </p:sp>
      <p:sp>
        <p:nvSpPr>
          <p:cNvPr id="141324" name="Text Box 18">
            <a:extLst>
              <a:ext uri="{FF2B5EF4-FFF2-40B4-BE49-F238E27FC236}">
                <a16:creationId xmlns:a16="http://schemas.microsoft.com/office/drawing/2014/main" id="{3DF59E45-21BE-47F6-8E92-57EED299212F}"/>
              </a:ext>
            </a:extLst>
          </p:cNvPr>
          <p:cNvSpPr txBox="1">
            <a:spLocks noChangeArrowheads="1"/>
          </p:cNvSpPr>
          <p:nvPr/>
        </p:nvSpPr>
        <p:spPr bwMode="auto">
          <a:xfrm>
            <a:off x="323850" y="5516563"/>
            <a:ext cx="5462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a:solidFill>
                  <a:srgbClr val="660066"/>
                </a:solidFill>
                <a:latin typeface="+mn-lt"/>
                <a:ea typeface="仿宋" panose="02010609060101010101" pitchFamily="49" charset="-122"/>
              </a:rPr>
              <a:t>③当 </a:t>
            </a:r>
            <a:r>
              <a:rPr kumimoji="0" lang="en-US" altLang="zh-CN" sz="2400" i="1">
                <a:solidFill>
                  <a:srgbClr val="660066"/>
                </a:solidFill>
                <a:latin typeface="+mn-lt"/>
                <a:ea typeface="仿宋" panose="02010609060101010101" pitchFamily="49" charset="-122"/>
              </a:rPr>
              <a:t>f</a:t>
            </a:r>
            <a:r>
              <a:rPr kumimoji="0" lang="en-US" altLang="zh-CN" sz="2400">
                <a:solidFill>
                  <a:srgbClr val="660066"/>
                </a:solidFill>
                <a:latin typeface="+mn-lt"/>
                <a:ea typeface="仿宋" panose="02010609060101010101" pitchFamily="49" charset="-122"/>
              </a:rPr>
              <a:t>&lt;</a:t>
            </a:r>
            <a:r>
              <a:rPr kumimoji="0" lang="en-US" altLang="zh-CN" sz="2400" i="1">
                <a:solidFill>
                  <a:srgbClr val="660066"/>
                </a:solidFill>
                <a:latin typeface="+mn-lt"/>
                <a:ea typeface="仿宋" panose="02010609060101010101" pitchFamily="49" charset="-122"/>
              </a:rPr>
              <a:t>f</a:t>
            </a:r>
            <a:r>
              <a:rPr kumimoji="0" lang="en-US" altLang="zh-CN" sz="2400" baseline="-25000">
                <a:solidFill>
                  <a:srgbClr val="660066"/>
                </a:solidFill>
                <a:latin typeface="+mn-lt"/>
                <a:ea typeface="仿宋" panose="02010609060101010101" pitchFamily="49" charset="-122"/>
              </a:rPr>
              <a:t>0</a:t>
            </a:r>
            <a:r>
              <a:rPr kumimoji="0" lang="zh-CN" altLang="en-US" sz="2400">
                <a:solidFill>
                  <a:srgbClr val="660066"/>
                </a:solidFill>
                <a:latin typeface="+mn-lt"/>
                <a:ea typeface="仿宋" panose="02010609060101010101" pitchFamily="49" charset="-122"/>
              </a:rPr>
              <a:t>时，与</a:t>
            </a:r>
            <a:r>
              <a:rPr kumimoji="0" lang="en-US" altLang="zh-CN" sz="2400" i="1">
                <a:solidFill>
                  <a:srgbClr val="660066"/>
                </a:solidFill>
                <a:latin typeface="+mn-lt"/>
                <a:ea typeface="仿宋" panose="02010609060101010101" pitchFamily="49" charset="-122"/>
              </a:rPr>
              <a:t>f</a:t>
            </a:r>
            <a:r>
              <a:rPr kumimoji="0" lang="en-US" altLang="zh-CN" sz="2400">
                <a:solidFill>
                  <a:srgbClr val="660066"/>
                </a:solidFill>
                <a:latin typeface="+mn-lt"/>
                <a:ea typeface="仿宋" panose="02010609060101010101" pitchFamily="49" charset="-122"/>
              </a:rPr>
              <a:t>  &gt; </a:t>
            </a:r>
            <a:r>
              <a:rPr kumimoji="0" lang="en-US" altLang="zh-CN" sz="2400" i="1">
                <a:solidFill>
                  <a:srgbClr val="660066"/>
                </a:solidFill>
                <a:latin typeface="+mn-lt"/>
                <a:ea typeface="仿宋" panose="02010609060101010101" pitchFamily="49" charset="-122"/>
              </a:rPr>
              <a:t>f</a:t>
            </a:r>
            <a:r>
              <a:rPr kumimoji="0" lang="en-US" altLang="zh-CN" sz="2400" baseline="-25000">
                <a:solidFill>
                  <a:srgbClr val="660066"/>
                </a:solidFill>
                <a:latin typeface="+mn-lt"/>
                <a:ea typeface="仿宋" panose="02010609060101010101" pitchFamily="49" charset="-122"/>
              </a:rPr>
              <a:t>0</a:t>
            </a:r>
            <a:r>
              <a:rPr kumimoji="0" lang="zh-CN" altLang="en-US" sz="2400">
                <a:solidFill>
                  <a:srgbClr val="660066"/>
                </a:solidFill>
                <a:latin typeface="+mn-lt"/>
                <a:ea typeface="仿宋" panose="02010609060101010101" pitchFamily="49" charset="-122"/>
              </a:rPr>
              <a:t>相反，可得：</a:t>
            </a:r>
            <a:r>
              <a:rPr kumimoji="0" lang="en-US" altLang="zh-CN" sz="2400" i="1">
                <a:solidFill>
                  <a:srgbClr val="660066"/>
                </a:solidFill>
                <a:latin typeface="+mn-lt"/>
                <a:ea typeface="仿宋" panose="02010609060101010101" pitchFamily="49" charset="-122"/>
              </a:rPr>
              <a:t>u</a:t>
            </a:r>
            <a:r>
              <a:rPr kumimoji="0" lang="en-US" altLang="zh-CN" sz="2400" baseline="-25000">
                <a:solidFill>
                  <a:srgbClr val="660066"/>
                </a:solidFill>
                <a:latin typeface="+mn-lt"/>
                <a:ea typeface="仿宋" panose="02010609060101010101" pitchFamily="49" charset="-122"/>
              </a:rPr>
              <a:t>0</a:t>
            </a:r>
            <a:r>
              <a:rPr kumimoji="0" lang="en-US" altLang="zh-CN" sz="2400">
                <a:solidFill>
                  <a:srgbClr val="660066"/>
                </a:solidFill>
                <a:latin typeface="+mn-lt"/>
                <a:ea typeface="仿宋" panose="02010609060101010101" pitchFamily="49" charset="-122"/>
              </a:rPr>
              <a:t>&lt;0</a:t>
            </a:r>
            <a:endParaRPr kumimoji="0" lang="en-US" altLang="zh-CN" sz="2400" b="0">
              <a:solidFill>
                <a:srgbClr val="660066"/>
              </a:solidFill>
              <a:latin typeface="+mn-lt"/>
              <a:ea typeface="仿宋" panose="02010609060101010101" pitchFamily="49" charset="-122"/>
            </a:endParaRPr>
          </a:p>
        </p:txBody>
      </p:sp>
      <p:sp>
        <p:nvSpPr>
          <p:cNvPr id="141325" name="Text Box 19">
            <a:extLst>
              <a:ext uri="{FF2B5EF4-FFF2-40B4-BE49-F238E27FC236}">
                <a16:creationId xmlns:a16="http://schemas.microsoft.com/office/drawing/2014/main" id="{B94027CD-E6ED-4889-B8B2-3190F1B1D041}"/>
              </a:ext>
            </a:extLst>
          </p:cNvPr>
          <p:cNvSpPr txBox="1">
            <a:spLocks noChangeArrowheads="1"/>
          </p:cNvSpPr>
          <p:nvPr/>
        </p:nvSpPr>
        <p:spPr bwMode="auto">
          <a:xfrm>
            <a:off x="228600" y="3214688"/>
            <a:ext cx="4033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②</a:t>
            </a:r>
            <a:r>
              <a:rPr kumimoji="0" lang="en-US" altLang="zh-CN" sz="2400" i="1" dirty="0">
                <a:solidFill>
                  <a:srgbClr val="660066"/>
                </a:solidFill>
                <a:latin typeface="+mn-lt"/>
                <a:ea typeface="仿宋" panose="02010609060101010101" pitchFamily="49" charset="-122"/>
              </a:rPr>
              <a:t>f</a:t>
            </a:r>
            <a:r>
              <a:rPr kumimoji="0" lang="en-US" altLang="zh-CN" sz="2400" dirty="0">
                <a:solidFill>
                  <a:srgbClr val="660066"/>
                </a:solidFill>
                <a:latin typeface="+mn-lt"/>
                <a:ea typeface="仿宋" panose="02010609060101010101" pitchFamily="49" charset="-122"/>
              </a:rPr>
              <a:t>  &gt; </a:t>
            </a:r>
            <a:r>
              <a:rPr kumimoji="0" lang="en-US" altLang="zh-CN" sz="2400" i="1" dirty="0">
                <a:solidFill>
                  <a:srgbClr val="660066"/>
                </a:solidFill>
                <a:latin typeface="+mn-lt"/>
                <a:ea typeface="仿宋" panose="02010609060101010101" pitchFamily="49" charset="-122"/>
              </a:rPr>
              <a:t>f</a:t>
            </a:r>
            <a:r>
              <a:rPr kumimoji="0" lang="en-US" altLang="zh-CN" sz="2400" baseline="-25000" dirty="0">
                <a:solidFill>
                  <a:srgbClr val="660066"/>
                </a:solidFill>
                <a:latin typeface="+mn-lt"/>
                <a:ea typeface="仿宋" panose="02010609060101010101" pitchFamily="49" charset="-122"/>
              </a:rPr>
              <a:t>0</a:t>
            </a:r>
            <a:r>
              <a:rPr kumimoji="0" lang="zh-CN" altLang="en-US" sz="2400" dirty="0">
                <a:solidFill>
                  <a:srgbClr val="660066"/>
                </a:solidFill>
                <a:latin typeface="+mn-lt"/>
                <a:ea typeface="仿宋" panose="02010609060101010101" pitchFamily="49" charset="-122"/>
              </a:rPr>
              <a:t>时，</a:t>
            </a:r>
            <a:r>
              <a:rPr kumimoji="0" lang="en-US" altLang="zh-CN" sz="2400" i="1" dirty="0">
                <a:solidFill>
                  <a:srgbClr val="660066"/>
                </a:solidFill>
                <a:latin typeface="+mn-lt"/>
                <a:ea typeface="仿宋" panose="02010609060101010101" pitchFamily="49" charset="-122"/>
              </a:rPr>
              <a:t>Z</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呈容性，</a:t>
            </a:r>
          </a:p>
        </p:txBody>
      </p:sp>
      <mc:AlternateContent xmlns:mc="http://schemas.openxmlformats.org/markup-compatibility/2006" xmlns:a14="http://schemas.microsoft.com/office/drawing/2010/main">
        <mc:Choice Requires="a14">
          <p:sp>
            <p:nvSpPr>
              <p:cNvPr id="141326" name="Text Box 21">
                <a:extLst>
                  <a:ext uri="{FF2B5EF4-FFF2-40B4-BE49-F238E27FC236}">
                    <a16:creationId xmlns:a16="http://schemas.microsoft.com/office/drawing/2014/main" id="{BCFB1F90-3B81-4BAD-81F5-2AED2C66B385}"/>
                  </a:ext>
                </a:extLst>
              </p:cNvPr>
              <p:cNvSpPr txBox="1">
                <a:spLocks noChangeArrowheads="1"/>
              </p:cNvSpPr>
              <p:nvPr/>
            </p:nvSpPr>
            <p:spPr bwMode="auto">
              <a:xfrm>
                <a:off x="1460500" y="3873500"/>
                <a:ext cx="3240088" cy="4718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14:m>
                  <m:oMath xmlns:m="http://schemas.openxmlformats.org/officeDocument/2006/math">
                    <m:acc>
                      <m:accPr>
                        <m:chr m:val="̇"/>
                        <m:ctrlPr>
                          <a:rPr kumimoji="0" lang="zh-CN" altLang="en-US" sz="2400" i="1">
                            <a:solidFill>
                              <a:srgbClr val="660066"/>
                            </a:solidFill>
                            <a:latin typeface="Cambria Math" panose="02040503050406030204" pitchFamily="18" charset="0"/>
                            <a:ea typeface="仿宋_GB2312" panose="02010609030101010101" pitchFamily="49" charset="-122"/>
                          </a:rPr>
                        </m:ctrlPr>
                      </m:accPr>
                      <m:e>
                        <m:r>
                          <m:rPr>
                            <m:nor/>
                          </m:rPr>
                          <a:rPr kumimoji="0" lang="en-US" altLang="zh-CN" sz="2400" b="0" i="1">
                            <a:solidFill>
                              <a:srgbClr val="660066"/>
                            </a:solidFill>
                            <a:latin typeface="+mn-lt"/>
                            <a:ea typeface="仿宋" panose="02010609060101010101" pitchFamily="49" charset="-122"/>
                          </a:rPr>
                          <m:t>I</m:t>
                        </m:r>
                      </m:e>
                    </m:acc>
                  </m:oMath>
                </a14:m>
                <a:r>
                  <a:rPr kumimoji="0" lang="zh-CN" altLang="en-US" sz="2400" dirty="0">
                    <a:solidFill>
                      <a:srgbClr val="660066"/>
                    </a:solidFill>
                    <a:latin typeface="+mn-lt"/>
                    <a:ea typeface="仿宋" panose="02010609060101010101" pitchFamily="49" charset="-122"/>
                  </a:rPr>
                  <a:t>超前</a:t>
                </a:r>
                <a14:m>
                  <m:oMath xmlns:m="http://schemas.openxmlformats.org/officeDocument/2006/math">
                    <m:acc>
                      <m:accPr>
                        <m:chr m:val="̇"/>
                        <m:ctrlPr>
                          <a:rPr kumimoji="0" lang="zh-CN" altLang="en-US" sz="2400" i="1">
                            <a:solidFill>
                              <a:srgbClr val="660066"/>
                            </a:solidFill>
                            <a:latin typeface="Cambria Math" panose="02040503050406030204" pitchFamily="18" charset="0"/>
                            <a:ea typeface="仿宋_GB2312" panose="02010609030101010101" pitchFamily="49" charset="-122"/>
                          </a:rPr>
                        </m:ctrlPr>
                      </m:accPr>
                      <m:e>
                        <m:r>
                          <m:rPr>
                            <m:nor/>
                          </m:rPr>
                          <a:rPr kumimoji="0" lang="en-US" altLang="zh-CN" sz="2400" i="1" dirty="0">
                            <a:solidFill>
                              <a:srgbClr val="660066"/>
                            </a:solidFill>
                            <a:latin typeface="+mn-lt"/>
                            <a:ea typeface="仿宋" panose="02010609060101010101" pitchFamily="49" charset="-122"/>
                          </a:rPr>
                          <m:t>U</m:t>
                        </m:r>
                        <m:r>
                          <a:rPr kumimoji="0" lang="en-US" altLang="zh-CN" sz="2400" b="0" i="1" baseline="-25000" dirty="0">
                            <a:solidFill>
                              <a:srgbClr val="660066"/>
                            </a:solidFill>
                            <a:latin typeface="Cambria Math" panose="02040503050406030204" pitchFamily="18" charset="0"/>
                            <a:ea typeface="仿宋_GB2312" panose="02010609030101010101" pitchFamily="49" charset="-122"/>
                          </a:rPr>
                          <m:t>2</m:t>
                        </m:r>
                      </m:e>
                    </m:acc>
                  </m:oMath>
                </a14:m>
                <a:r>
                  <a:rPr kumimoji="0" lang="zh-CN" altLang="en-US" sz="2400" dirty="0">
                    <a:solidFill>
                      <a:srgbClr val="660066"/>
                    </a:solidFill>
                    <a:latin typeface="+mn-lt"/>
                    <a:ea typeface="仿宋" panose="02010609060101010101" pitchFamily="49" charset="-122"/>
                  </a:rPr>
                  <a:t>一个角度。</a:t>
                </a:r>
              </a:p>
            </p:txBody>
          </p:sp>
        </mc:Choice>
        <mc:Fallback xmlns="">
          <p:sp>
            <p:nvSpPr>
              <p:cNvPr id="141326" name="Text Box 21">
                <a:extLst>
                  <a:ext uri="{FF2B5EF4-FFF2-40B4-BE49-F238E27FC236}">
                    <a16:creationId xmlns:a16="http://schemas.microsoft.com/office/drawing/2014/main" id="{BCFB1F90-3B81-4BAD-81F5-2AED2C66B385}"/>
                  </a:ext>
                </a:extLst>
              </p:cNvPr>
              <p:cNvSpPr txBox="1">
                <a:spLocks noRot="1" noChangeAspect="1" noMove="1" noResize="1" noEditPoints="1" noAdjustHandles="1" noChangeArrowheads="1" noChangeShapeType="1" noTextEdit="1"/>
              </p:cNvSpPr>
              <p:nvPr/>
            </p:nvSpPr>
            <p:spPr bwMode="auto">
              <a:xfrm>
                <a:off x="1460500" y="3873500"/>
                <a:ext cx="3240088" cy="471860"/>
              </a:xfrm>
              <a:prstGeom prst="rect">
                <a:avLst/>
              </a:prstGeom>
              <a:blipFill>
                <a:blip r:embed="rId11"/>
                <a:stretch>
                  <a:fillRect l="-565" t="-12821" b="-230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1327" name="Text Box 24">
            <a:extLst>
              <a:ext uri="{FF2B5EF4-FFF2-40B4-BE49-F238E27FC236}">
                <a16:creationId xmlns:a16="http://schemas.microsoft.com/office/drawing/2014/main" id="{B5599380-3EAE-4549-964C-B6765E5E3BBF}"/>
              </a:ext>
            </a:extLst>
          </p:cNvPr>
          <p:cNvSpPr txBox="1">
            <a:spLocks noChangeArrowheads="1"/>
          </p:cNvSpPr>
          <p:nvPr/>
        </p:nvSpPr>
        <p:spPr bwMode="auto">
          <a:xfrm>
            <a:off x="1069975" y="6103938"/>
            <a:ext cx="4321175" cy="46166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chemeClr val="bg1"/>
                </a:solidFill>
                <a:latin typeface="+mn-lt"/>
                <a:ea typeface="仿宋" panose="02010609060101010101" pitchFamily="49" charset="-122"/>
              </a:rPr>
              <a:t>所以，       随 </a:t>
            </a:r>
            <a:r>
              <a:rPr kumimoji="0" lang="en-US" altLang="zh-CN" sz="2400" i="1">
                <a:solidFill>
                  <a:schemeClr val="bg1"/>
                </a:solidFill>
                <a:latin typeface="+mn-lt"/>
                <a:ea typeface="仿宋" panose="02010609060101010101" pitchFamily="49" charset="-122"/>
              </a:rPr>
              <a:t>f </a:t>
            </a:r>
            <a:r>
              <a:rPr kumimoji="0" lang="zh-CN" altLang="en-US" sz="2400">
                <a:solidFill>
                  <a:schemeClr val="bg1"/>
                </a:solidFill>
                <a:latin typeface="+mn-lt"/>
                <a:ea typeface="仿宋" panose="02010609060101010101" pitchFamily="49" charset="-122"/>
              </a:rPr>
              <a:t>的变化而变化</a:t>
            </a:r>
          </a:p>
        </p:txBody>
      </p:sp>
      <p:graphicFrame>
        <p:nvGraphicFramePr>
          <p:cNvPr id="141328" name="Object 25">
            <a:extLst>
              <a:ext uri="{FF2B5EF4-FFF2-40B4-BE49-F238E27FC236}">
                <a16:creationId xmlns:a16="http://schemas.microsoft.com/office/drawing/2014/main" id="{7AE5A114-63CF-4F35-AF73-7D837DBAC3A9}"/>
              </a:ext>
            </a:extLst>
          </p:cNvPr>
          <p:cNvGraphicFramePr>
            <a:graphicFrameLocks noChangeAspect="1"/>
          </p:cNvGraphicFramePr>
          <p:nvPr>
            <p:extLst>
              <p:ext uri="{D42A27DB-BD31-4B8C-83A1-F6EECF244321}">
                <p14:modId xmlns:p14="http://schemas.microsoft.com/office/powerpoint/2010/main" val="2269172633"/>
              </p:ext>
            </p:extLst>
          </p:nvPr>
        </p:nvGraphicFramePr>
        <p:xfrm>
          <a:off x="2087563" y="6029325"/>
          <a:ext cx="455612" cy="647700"/>
        </p:xfrm>
        <a:graphic>
          <a:graphicData uri="http://schemas.openxmlformats.org/presentationml/2006/ole">
            <mc:AlternateContent xmlns:mc="http://schemas.openxmlformats.org/markup-compatibility/2006">
              <mc:Choice xmlns:v="urn:schemas-microsoft-com:vml" Requires="v">
                <p:oleObj spid="_x0000_s193342" name="公式" r:id="rId12" imgW="342751" imgH="533169" progId="Equation.3">
                  <p:embed/>
                </p:oleObj>
              </mc:Choice>
              <mc:Fallback>
                <p:oleObj name="公式" r:id="rId12" imgW="342751" imgH="533169" progId="Equation.3">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7563" y="6029325"/>
                        <a:ext cx="455612"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29" name="Object 4">
            <a:extLst>
              <a:ext uri="{FF2B5EF4-FFF2-40B4-BE49-F238E27FC236}">
                <a16:creationId xmlns:a16="http://schemas.microsoft.com/office/drawing/2014/main" id="{3F717677-6161-4349-AFAB-C044AFAD5CD9}"/>
              </a:ext>
            </a:extLst>
          </p:cNvPr>
          <p:cNvGraphicFramePr>
            <a:graphicFrameLocks noChangeAspect="1"/>
          </p:cNvGraphicFramePr>
          <p:nvPr>
            <p:extLst>
              <p:ext uri="{D42A27DB-BD31-4B8C-83A1-F6EECF244321}">
                <p14:modId xmlns:p14="http://schemas.microsoft.com/office/powerpoint/2010/main" val="127642969"/>
              </p:ext>
            </p:extLst>
          </p:nvPr>
        </p:nvGraphicFramePr>
        <p:xfrm>
          <a:off x="735013" y="4603750"/>
          <a:ext cx="1377950" cy="801688"/>
        </p:xfrm>
        <a:graphic>
          <a:graphicData uri="http://schemas.openxmlformats.org/presentationml/2006/ole">
            <mc:AlternateContent xmlns:mc="http://schemas.openxmlformats.org/markup-compatibility/2006">
              <mc:Choice xmlns:v="urn:schemas-microsoft-com:vml" Requires="v">
                <p:oleObj spid="_x0000_s193343" name="公式" r:id="rId14" imgW="876300" imgH="482600" progId="Equation.3">
                  <p:embed/>
                </p:oleObj>
              </mc:Choice>
              <mc:Fallback>
                <p:oleObj name="公式" r:id="rId14" imgW="876300" imgH="482600" progId="Equation.3">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5013" y="4603750"/>
                        <a:ext cx="1377950" cy="801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30" name="Object 4">
            <a:extLst>
              <a:ext uri="{FF2B5EF4-FFF2-40B4-BE49-F238E27FC236}">
                <a16:creationId xmlns:a16="http://schemas.microsoft.com/office/drawing/2014/main" id="{DB2130E3-6F58-4F77-8AF0-340E26605B5B}"/>
              </a:ext>
            </a:extLst>
          </p:cNvPr>
          <p:cNvGraphicFramePr>
            <a:graphicFrameLocks noChangeAspect="1"/>
          </p:cNvGraphicFramePr>
          <p:nvPr>
            <p:extLst>
              <p:ext uri="{D42A27DB-BD31-4B8C-83A1-F6EECF244321}">
                <p14:modId xmlns:p14="http://schemas.microsoft.com/office/powerpoint/2010/main" val="4259799816"/>
              </p:ext>
            </p:extLst>
          </p:nvPr>
        </p:nvGraphicFramePr>
        <p:xfrm>
          <a:off x="2438400" y="4762500"/>
          <a:ext cx="1042988" cy="514350"/>
        </p:xfrm>
        <a:graphic>
          <a:graphicData uri="http://schemas.openxmlformats.org/presentationml/2006/ole">
            <mc:AlternateContent xmlns:mc="http://schemas.openxmlformats.org/markup-compatibility/2006">
              <mc:Choice xmlns:v="urn:schemas-microsoft-com:vml" Requires="v">
                <p:oleObj spid="_x0000_s193344" name="公式" r:id="rId16" imgW="622030" imgH="241195" progId="Equation.3">
                  <p:embed/>
                </p:oleObj>
              </mc:Choice>
              <mc:Fallback>
                <p:oleObj name="公式" r:id="rId16" imgW="622030" imgH="241195" progId="Equation.3">
                  <p:embed/>
                  <p:pic>
                    <p:nvPicPr>
                      <p:cNvPr id="0"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38400" y="4762500"/>
                        <a:ext cx="1042988" cy="514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31" name="Object 4">
            <a:extLst>
              <a:ext uri="{FF2B5EF4-FFF2-40B4-BE49-F238E27FC236}">
                <a16:creationId xmlns:a16="http://schemas.microsoft.com/office/drawing/2014/main" id="{D5CDE0BE-3617-4D1E-B689-0F16A6CFD5B5}"/>
              </a:ext>
            </a:extLst>
          </p:cNvPr>
          <p:cNvGraphicFramePr>
            <a:graphicFrameLocks noChangeAspect="1"/>
          </p:cNvGraphicFramePr>
          <p:nvPr>
            <p:extLst>
              <p:ext uri="{D42A27DB-BD31-4B8C-83A1-F6EECF244321}">
                <p14:modId xmlns:p14="http://schemas.microsoft.com/office/powerpoint/2010/main" val="3067008606"/>
              </p:ext>
            </p:extLst>
          </p:nvPr>
        </p:nvGraphicFramePr>
        <p:xfrm>
          <a:off x="3916363" y="4754563"/>
          <a:ext cx="850900" cy="514350"/>
        </p:xfrm>
        <a:graphic>
          <a:graphicData uri="http://schemas.openxmlformats.org/presentationml/2006/ole">
            <mc:AlternateContent xmlns:mc="http://schemas.openxmlformats.org/markup-compatibility/2006">
              <mc:Choice xmlns:v="urn:schemas-microsoft-com:vml" Requires="v">
                <p:oleObj spid="_x0000_s193345" name="公式" r:id="rId18" imgW="495085" imgH="241195" progId="Equation.3">
                  <p:embed/>
                </p:oleObj>
              </mc:Choice>
              <mc:Fallback>
                <p:oleObj name="公式" r:id="rId18" imgW="495085" imgH="241195" progId="Equation.3">
                  <p:embed/>
                  <p:pic>
                    <p:nvPicPr>
                      <p:cNvPr id="0"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16363" y="4754563"/>
                        <a:ext cx="850900" cy="514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9809E2AD-EFDC-45FE-81F0-C23A5F143B27}"/>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电容耦合</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   </a:t>
            </a:r>
            <a:r>
              <a:rPr kumimoji="0" lang="zh-CN" altLang="en-US" sz="2800" dirty="0">
                <a:solidFill>
                  <a:srgbClr val="0000FF"/>
                </a:solidFill>
                <a:latin typeface="+mn-lt"/>
                <a:ea typeface="仿宋" panose="02010609060101010101" pitchFamily="49" charset="-122"/>
              </a:rPr>
              <a:t>（</a:t>
            </a:r>
            <a:r>
              <a:rPr kumimoji="0" lang="zh-CN" altLang="en-US" sz="2800" dirty="0">
                <a:solidFill>
                  <a:srgbClr val="002060"/>
                </a:solidFill>
                <a:latin typeface="+mn-lt"/>
                <a:ea typeface="仿宋" panose="02010609060101010101" pitchFamily="49" charset="-122"/>
              </a:rPr>
              <a:t>自学</a:t>
            </a:r>
            <a:r>
              <a:rPr kumimoji="0" lang="zh-CN" altLang="en-US" sz="2800" dirty="0">
                <a:solidFill>
                  <a:srgbClr val="0000FF"/>
                </a:solidFill>
                <a:latin typeface="+mn-lt"/>
                <a:ea typeface="仿宋" panose="02010609060101010101" pitchFamily="49" charset="-122"/>
              </a:rPr>
              <a:t>）</a:t>
            </a:r>
            <a:endParaRPr lang="zh-CN" altLang="en-US" sz="2800" b="1" dirty="0">
              <a:solidFill>
                <a:srgbClr val="0000FF"/>
              </a:solidFill>
              <a:latin typeface="+mn-lt"/>
              <a:ea typeface="仿宋" panose="02010609060101010101" pitchFamily="49" charset="-122"/>
            </a:endParaRPr>
          </a:p>
        </p:txBody>
      </p:sp>
      <p:sp>
        <p:nvSpPr>
          <p:cNvPr id="142339" name="Text Box 4">
            <a:extLst>
              <a:ext uri="{FF2B5EF4-FFF2-40B4-BE49-F238E27FC236}">
                <a16:creationId xmlns:a16="http://schemas.microsoft.com/office/drawing/2014/main" id="{DB3CDFA1-865E-485D-B3AE-E2166E6DBB9F}"/>
              </a:ext>
            </a:extLst>
          </p:cNvPr>
          <p:cNvSpPr txBox="1">
            <a:spLocks noChangeArrowheads="1"/>
          </p:cNvSpPr>
          <p:nvPr/>
        </p:nvSpPr>
        <p:spPr bwMode="auto">
          <a:xfrm>
            <a:off x="214313" y="785813"/>
            <a:ext cx="8929687"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kumimoji="0" lang="zh-CN" altLang="en-US" sz="2400" dirty="0">
                <a:solidFill>
                  <a:srgbClr val="660066"/>
                </a:solidFill>
                <a:latin typeface="+mn-lt"/>
                <a:ea typeface="仿宋" panose="02010609060101010101" pitchFamily="49" charset="-122"/>
              </a:rPr>
              <a:t>        实际上，</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M</a:t>
            </a:r>
            <a:r>
              <a:rPr kumimoji="0" lang="zh-CN" altLang="en-US" sz="2400" dirty="0">
                <a:solidFill>
                  <a:srgbClr val="660066"/>
                </a:solidFill>
                <a:latin typeface="+mn-lt"/>
                <a:ea typeface="仿宋" panose="02010609060101010101" pitchFamily="49" charset="-122"/>
              </a:rPr>
              <a:t>的容抗并不一定要远大于</a:t>
            </a:r>
            <a:r>
              <a:rPr kumimoji="0" lang="en-US" altLang="zh-CN" sz="2400" i="1" dirty="0">
                <a:solidFill>
                  <a:srgbClr val="660066"/>
                </a:solidFill>
                <a:latin typeface="+mn-lt"/>
                <a:ea typeface="仿宋" panose="02010609060101010101" pitchFamily="49" charset="-122"/>
              </a:rPr>
              <a:t>Z</a:t>
            </a:r>
            <a:r>
              <a:rPr kumimoji="0" lang="en-US" altLang="zh-CN" sz="2400" baseline="-25000" dirty="0">
                <a:solidFill>
                  <a:srgbClr val="660066"/>
                </a:solidFill>
                <a:latin typeface="+mn-lt"/>
                <a:ea typeface="仿宋" panose="02010609060101010101" pitchFamily="49" charset="-122"/>
              </a:rPr>
              <a:t>2 </a:t>
            </a:r>
            <a:r>
              <a:rPr kumimoji="0" lang="zh-CN" altLang="en-US" sz="2400" dirty="0">
                <a:solidFill>
                  <a:srgbClr val="660066"/>
                </a:solidFill>
                <a:latin typeface="+mn-lt"/>
                <a:ea typeface="仿宋" panose="02010609060101010101" pitchFamily="49" charset="-122"/>
              </a:rPr>
              <a:t>。如这样，</a:t>
            </a:r>
          </a:p>
          <a:p>
            <a:pPr eaLnBrk="1" hangingPunct="1">
              <a:lnSpc>
                <a:spcPct val="150000"/>
              </a:lnSpc>
              <a:spcBef>
                <a:spcPct val="0"/>
              </a:spcBef>
              <a:buFontTx/>
              <a:buNone/>
            </a:pPr>
            <a:r>
              <a:rPr kumimoji="0" lang="zh-CN" altLang="en-US" sz="2400" dirty="0">
                <a:solidFill>
                  <a:srgbClr val="660066"/>
                </a:solidFill>
                <a:latin typeface="+mn-lt"/>
                <a:ea typeface="仿宋" panose="02010609060101010101" pitchFamily="49" charset="-122"/>
              </a:rPr>
              <a:t>这时当次级回路调谐于</a:t>
            </a:r>
            <a:r>
              <a:rPr kumimoji="0" lang="en-US" altLang="zh-CN" sz="2400" i="1" dirty="0">
                <a:solidFill>
                  <a:srgbClr val="660066"/>
                </a:solidFill>
                <a:latin typeface="+mn-lt"/>
                <a:ea typeface="仿宋" panose="02010609060101010101" pitchFamily="49" charset="-122"/>
              </a:rPr>
              <a:t>f</a:t>
            </a:r>
            <a:r>
              <a:rPr kumimoji="0" lang="en-US" altLang="zh-CN" sz="2400" baseline="-25000" dirty="0">
                <a:solidFill>
                  <a:srgbClr val="660066"/>
                </a:solidFill>
                <a:latin typeface="+mn-lt"/>
                <a:ea typeface="仿宋" panose="02010609060101010101" pitchFamily="49" charset="-122"/>
              </a:rPr>
              <a:t>0</a:t>
            </a:r>
            <a:r>
              <a:rPr kumimoji="0" lang="zh-CN" altLang="en-US" sz="2400" dirty="0">
                <a:solidFill>
                  <a:srgbClr val="660066"/>
                </a:solidFill>
                <a:latin typeface="+mn-lt"/>
                <a:ea typeface="仿宋" panose="02010609060101010101" pitchFamily="49" charset="-122"/>
              </a:rPr>
              <a:t>时，在 </a:t>
            </a:r>
            <a:r>
              <a:rPr kumimoji="0" lang="en-US" altLang="zh-CN" sz="2800" i="1" dirty="0">
                <a:solidFill>
                  <a:srgbClr val="660066"/>
                </a:solidFill>
                <a:latin typeface="+mn-lt"/>
                <a:ea typeface="仿宋" panose="02010609060101010101" pitchFamily="49" charset="-122"/>
              </a:rPr>
              <a:t>f</a:t>
            </a:r>
            <a:r>
              <a:rPr kumimoji="0" lang="zh-CN" altLang="en-US" sz="28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 </a:t>
            </a:r>
            <a:r>
              <a:rPr kumimoji="0" lang="en-US" altLang="zh-CN" sz="2800" i="1" dirty="0">
                <a:solidFill>
                  <a:srgbClr val="660066"/>
                </a:solidFill>
                <a:latin typeface="+mn-lt"/>
                <a:ea typeface="仿宋" panose="02010609060101010101" pitchFamily="49" charset="-122"/>
              </a:rPr>
              <a:t>f</a:t>
            </a:r>
            <a:r>
              <a:rPr kumimoji="0" lang="en-US" altLang="zh-CN" sz="2400" baseline="-25000" dirty="0">
                <a:solidFill>
                  <a:srgbClr val="660066"/>
                </a:solidFill>
                <a:latin typeface="+mn-lt"/>
                <a:ea typeface="仿宋" panose="02010609060101010101" pitchFamily="49" charset="-122"/>
              </a:rPr>
              <a:t>0</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这一点上，   </a:t>
            </a:r>
            <a:r>
              <a:rPr kumimoji="0" lang="en-US" altLang="zh-CN" sz="2400" i="1" dirty="0">
                <a:solidFill>
                  <a:srgbClr val="660066"/>
                </a:solidFill>
                <a:latin typeface="+mn-lt"/>
                <a:ea typeface="仿宋" panose="02010609060101010101" pitchFamily="49" charset="-122"/>
              </a:rPr>
              <a:t>I </a:t>
            </a:r>
            <a:r>
              <a:rPr kumimoji="0" lang="zh-CN" altLang="en-US" sz="2400" dirty="0">
                <a:solidFill>
                  <a:srgbClr val="660066"/>
                </a:solidFill>
                <a:latin typeface="+mn-lt"/>
                <a:ea typeface="仿宋" panose="02010609060101010101" pitchFamily="49" charset="-122"/>
              </a:rPr>
              <a:t>超前</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 小于</a:t>
            </a:r>
            <a:r>
              <a:rPr kumimoji="0" lang="en-US" altLang="zh-CN" sz="2400" dirty="0">
                <a:solidFill>
                  <a:srgbClr val="660066"/>
                </a:solidFill>
                <a:latin typeface="+mn-lt"/>
                <a:ea typeface="仿宋" panose="02010609060101010101" pitchFamily="49" charset="-122"/>
              </a:rPr>
              <a:t>90°</a:t>
            </a:r>
            <a:r>
              <a:rPr kumimoji="0" lang="zh-CN" altLang="en-US" sz="2400" dirty="0">
                <a:solidFill>
                  <a:srgbClr val="660066"/>
                </a:solidFill>
                <a:latin typeface="+mn-lt"/>
                <a:ea typeface="仿宋" panose="02010609060101010101" pitchFamily="49" charset="-122"/>
              </a:rPr>
              <a:t>。为了使 </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0</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仍为</a:t>
            </a:r>
            <a:r>
              <a:rPr kumimoji="0" lang="en-US" altLang="zh-CN" sz="2400" dirty="0">
                <a:solidFill>
                  <a:srgbClr val="660066"/>
                </a:solidFill>
                <a:latin typeface="+mn-lt"/>
                <a:ea typeface="仿宋" panose="02010609060101010101" pitchFamily="49" charset="-122"/>
              </a:rPr>
              <a:t>0</a:t>
            </a:r>
            <a:r>
              <a:rPr kumimoji="0" lang="zh-CN" altLang="en-US" sz="2400" dirty="0">
                <a:solidFill>
                  <a:srgbClr val="660066"/>
                </a:solidFill>
                <a:latin typeface="+mn-lt"/>
                <a:ea typeface="仿宋" panose="02010609060101010101" pitchFamily="49" charset="-122"/>
              </a:rPr>
              <a:t>，应使次级回路离谐一点（谐振频率高于</a:t>
            </a:r>
            <a:r>
              <a:rPr kumimoji="0" lang="en-US" altLang="zh-CN" sz="2400" i="1" dirty="0">
                <a:solidFill>
                  <a:srgbClr val="660066"/>
                </a:solidFill>
                <a:latin typeface="+mn-lt"/>
                <a:ea typeface="仿宋" panose="02010609060101010101" pitchFamily="49" charset="-122"/>
              </a:rPr>
              <a:t>f</a:t>
            </a:r>
            <a:r>
              <a:rPr kumimoji="0" lang="en-US" altLang="zh-CN" sz="2400" baseline="-25000" dirty="0">
                <a:solidFill>
                  <a:srgbClr val="660066"/>
                </a:solidFill>
                <a:latin typeface="+mn-lt"/>
                <a:ea typeface="仿宋" panose="02010609060101010101" pitchFamily="49" charset="-122"/>
              </a:rPr>
              <a:t>0</a:t>
            </a:r>
            <a:r>
              <a:rPr kumimoji="0" lang="zh-CN" altLang="en-US" sz="24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Z</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呈感性，直到</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超前</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的角度为</a:t>
            </a:r>
            <a:r>
              <a:rPr kumimoji="0" lang="en-US" altLang="zh-CN" sz="2400" dirty="0">
                <a:solidFill>
                  <a:srgbClr val="660066"/>
                </a:solidFill>
                <a:latin typeface="+mn-lt"/>
                <a:ea typeface="仿宋" panose="02010609060101010101" pitchFamily="49" charset="-122"/>
              </a:rPr>
              <a:t>90°</a:t>
            </a:r>
            <a:r>
              <a:rPr kumimoji="0" lang="zh-CN" altLang="en-US" sz="2400" dirty="0">
                <a:solidFill>
                  <a:srgbClr val="660066"/>
                </a:solidFill>
                <a:latin typeface="+mn-lt"/>
                <a:ea typeface="仿宋" panose="02010609060101010101" pitchFamily="49" charset="-122"/>
              </a:rPr>
              <a:t>。 </a:t>
            </a:r>
          </a:p>
          <a:p>
            <a:pPr eaLnBrk="1" hangingPunct="1">
              <a:spcBef>
                <a:spcPct val="0"/>
              </a:spcBef>
              <a:buFontTx/>
              <a:buNone/>
            </a:pPr>
            <a:endParaRPr kumimoji="0" lang="zh-CN" altLang="en-US"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这时</a:t>
            </a:r>
            <a:r>
              <a:rPr kumimoji="0" lang="zh-CN" altLang="en-US" sz="2400" dirty="0">
                <a:solidFill>
                  <a:srgbClr val="660066"/>
                </a:solidFill>
                <a:latin typeface="+mn-lt"/>
                <a:ea typeface="仿宋" panose="02010609060101010101" pitchFamily="49" charset="-122"/>
                <a:sym typeface="Wingdings" panose="05000000000000000000" pitchFamily="2" charset="2"/>
              </a:rPr>
              <a:t>  </a:t>
            </a:r>
            <a:r>
              <a:rPr kumimoji="0" lang="en-US" altLang="zh-CN" sz="2400" dirty="0">
                <a:solidFill>
                  <a:srgbClr val="660066"/>
                </a:solidFill>
                <a:latin typeface="+mn-lt"/>
                <a:ea typeface="仿宋" panose="02010609060101010101" pitchFamily="49" charset="-122"/>
                <a:sym typeface="Wingdings" panose="05000000000000000000" pitchFamily="2" charset="2"/>
              </a:rPr>
              <a:t>|</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D1</a:t>
            </a:r>
            <a:r>
              <a:rPr kumimoji="0" lang="en-US" altLang="zh-CN" sz="2400" dirty="0">
                <a:solidFill>
                  <a:srgbClr val="660066"/>
                </a:solidFill>
                <a:latin typeface="+mn-lt"/>
                <a:ea typeface="仿宋" panose="02010609060101010101" pitchFamily="49" charset="-122"/>
                <a:sym typeface="Wingdings" panose="05000000000000000000" pitchFamily="2" charset="2"/>
              </a:rPr>
              <a:t>|</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sym typeface="Wingdings" panose="05000000000000000000" pitchFamily="2" charset="2"/>
              </a:rPr>
              <a:t> </a:t>
            </a:r>
            <a:r>
              <a:rPr kumimoji="0" lang="en-US" altLang="zh-CN" sz="2400" dirty="0">
                <a:solidFill>
                  <a:srgbClr val="660066"/>
                </a:solidFill>
                <a:latin typeface="+mn-lt"/>
                <a:ea typeface="仿宋" panose="02010609060101010101" pitchFamily="49" charset="-122"/>
                <a:sym typeface="Wingdings" panose="05000000000000000000" pitchFamily="2" charset="2"/>
              </a:rPr>
              <a:t>|</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D2</a:t>
            </a:r>
            <a:r>
              <a:rPr kumimoji="0" lang="en-US" altLang="zh-CN" sz="2400" dirty="0">
                <a:solidFill>
                  <a:srgbClr val="660066"/>
                </a:solidFill>
                <a:latin typeface="+mn-lt"/>
                <a:ea typeface="仿宋" panose="02010609060101010101" pitchFamily="49" charset="-122"/>
                <a:sym typeface="Wingdings" panose="05000000000000000000" pitchFamily="2" charset="2"/>
              </a:rPr>
              <a:t>|</a:t>
            </a:r>
            <a:r>
              <a:rPr kumimoji="0" lang="zh-CN" altLang="en-US" sz="2400" dirty="0">
                <a:solidFill>
                  <a:srgbClr val="660066"/>
                </a:solidFill>
                <a:latin typeface="+mn-lt"/>
                <a:ea typeface="仿宋" panose="02010609060101010101" pitchFamily="49" charset="-122"/>
                <a:sym typeface="Wingdings" panose="05000000000000000000" pitchFamily="2" charset="2"/>
              </a:rPr>
              <a:t>，则 </a:t>
            </a:r>
            <a:r>
              <a:rPr kumimoji="0" lang="en-US" altLang="zh-CN" sz="2400" i="1" dirty="0" err="1">
                <a:solidFill>
                  <a:srgbClr val="660066"/>
                </a:solidFill>
                <a:latin typeface="+mn-lt"/>
                <a:ea typeface="仿宋" panose="02010609060101010101" pitchFamily="49" charset="-122"/>
              </a:rPr>
              <a:t>u</a:t>
            </a:r>
            <a:r>
              <a:rPr kumimoji="0" lang="en-US" altLang="zh-CN" sz="2400" baseline="-25000" dirty="0" err="1">
                <a:solidFill>
                  <a:srgbClr val="660066"/>
                </a:solidFill>
                <a:latin typeface="+mn-lt"/>
                <a:ea typeface="仿宋" panose="02010609060101010101" pitchFamily="49" charset="-122"/>
                <a:sym typeface="Wingdings" panose="05000000000000000000" pitchFamily="2" charset="2"/>
              </a:rPr>
              <a:t>o</a:t>
            </a:r>
            <a:r>
              <a:rPr kumimoji="0" lang="en-US" altLang="zh-CN" sz="2400" dirty="0">
                <a:solidFill>
                  <a:srgbClr val="660066"/>
                </a:solidFill>
                <a:latin typeface="+mn-lt"/>
                <a:ea typeface="仿宋" panose="02010609060101010101" pitchFamily="49" charset="-122"/>
              </a:rPr>
              <a:t>=0</a:t>
            </a:r>
            <a:endParaRPr kumimoji="0" lang="zh-CN" altLang="en-US" sz="2400" dirty="0">
              <a:solidFill>
                <a:srgbClr val="660066"/>
              </a:solidFill>
              <a:latin typeface="+mn-lt"/>
              <a:ea typeface="仿宋" panose="02010609060101010101" pitchFamily="49" charset="-122"/>
            </a:endParaRPr>
          </a:p>
        </p:txBody>
      </p:sp>
      <p:sp>
        <p:nvSpPr>
          <p:cNvPr id="142340" name="Text Box 18">
            <a:extLst>
              <a:ext uri="{FF2B5EF4-FFF2-40B4-BE49-F238E27FC236}">
                <a16:creationId xmlns:a16="http://schemas.microsoft.com/office/drawing/2014/main" id="{B603CB62-87CF-4918-927E-E62D603380DA}"/>
              </a:ext>
            </a:extLst>
          </p:cNvPr>
          <p:cNvSpPr txBox="1">
            <a:spLocks noChangeArrowheads="1"/>
          </p:cNvSpPr>
          <p:nvPr/>
        </p:nvSpPr>
        <p:spPr bwMode="auto">
          <a:xfrm>
            <a:off x="790575" y="4143375"/>
            <a:ext cx="7777163" cy="232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kumimoji="0" lang="zh-CN" altLang="en-US" sz="2400" dirty="0">
                <a:solidFill>
                  <a:srgbClr val="660066"/>
                </a:solidFill>
                <a:latin typeface="+mn-lt"/>
                <a:ea typeface="仿宋" panose="02010609060101010101" pitchFamily="49" charset="-122"/>
              </a:rPr>
              <a:t>        由上述可见，电感及电容耦合相位鉴频器都是利用</a:t>
            </a:r>
          </a:p>
          <a:p>
            <a:pPr eaLnBrk="1" hangingPunct="1">
              <a:lnSpc>
                <a:spcPct val="150000"/>
              </a:lnSpc>
              <a:spcBef>
                <a:spcPct val="0"/>
              </a:spcBef>
              <a:buFontTx/>
              <a:buNone/>
            </a:pPr>
            <a:r>
              <a:rPr kumimoji="0" lang="zh-CN" altLang="en-US" sz="2400" dirty="0">
                <a:solidFill>
                  <a:srgbClr val="660066"/>
                </a:solidFill>
                <a:latin typeface="+mn-lt"/>
                <a:ea typeface="仿宋" panose="02010609060101010101" pitchFamily="49" charset="-122"/>
              </a:rPr>
              <a:t>耦合回路组成波形变换器，即</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经耦合回路移相得</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a:t>
            </a:r>
          </a:p>
          <a:p>
            <a:pPr eaLnBrk="1" hangingPunct="1">
              <a:lnSpc>
                <a:spcPct val="150000"/>
              </a:lnSpc>
              <a:spcBef>
                <a:spcPct val="0"/>
              </a:spcBef>
              <a:buFontTx/>
              <a:buNone/>
            </a:pPr>
            <a:r>
              <a:rPr kumimoji="0" lang="zh-CN" altLang="en-US" sz="2400" dirty="0">
                <a:solidFill>
                  <a:srgbClr val="660066"/>
                </a:solidFill>
                <a:latin typeface="+mn-lt"/>
                <a:ea typeface="仿宋" panose="02010609060101010101" pitchFamily="49" charset="-122"/>
              </a:rPr>
              <a:t>而</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的相位随频率的变化而变化，使</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和</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的合成矢量不断发生变化，从而变成</a:t>
            </a:r>
            <a:r>
              <a:rPr kumimoji="0" lang="en-US" altLang="zh-CN" sz="2800" dirty="0">
                <a:solidFill>
                  <a:srgbClr val="0000FF"/>
                </a:solidFill>
                <a:latin typeface="+mn-lt"/>
                <a:ea typeface="仿宋" panose="02010609060101010101" pitchFamily="49" charset="-122"/>
              </a:rPr>
              <a:t>FM-AM</a:t>
            </a:r>
            <a:r>
              <a:rPr kumimoji="0" lang="zh-CN" altLang="en-US" sz="2400" dirty="0">
                <a:solidFill>
                  <a:srgbClr val="660066"/>
                </a:solidFill>
                <a:latin typeface="+mn-lt"/>
                <a:ea typeface="仿宋" panose="02010609060101010101" pitchFamily="49" charset="-122"/>
              </a:rPr>
              <a:t>波。</a:t>
            </a:r>
          </a:p>
        </p:txBody>
      </p:sp>
      <p:sp>
        <p:nvSpPr>
          <p:cNvPr id="142341" name="椭圆 15">
            <a:extLst>
              <a:ext uri="{FF2B5EF4-FFF2-40B4-BE49-F238E27FC236}">
                <a16:creationId xmlns:a16="http://schemas.microsoft.com/office/drawing/2014/main" id="{CD3010C6-92F3-43EF-85F8-BAF8660FBAA1}"/>
              </a:ext>
            </a:extLst>
          </p:cNvPr>
          <p:cNvSpPr>
            <a:spLocks noChangeArrowheads="1"/>
          </p:cNvSpPr>
          <p:nvPr/>
        </p:nvSpPr>
        <p:spPr bwMode="auto">
          <a:xfrm>
            <a:off x="142875" y="4143375"/>
            <a:ext cx="8715375" cy="2428875"/>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1C003F00-AE4B-4503-BBEF-B1423CCD957C}"/>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电容耦合</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    </a:t>
            </a:r>
            <a:r>
              <a:rPr kumimoji="0" lang="zh-CN" altLang="en-US" sz="2800" dirty="0">
                <a:solidFill>
                  <a:srgbClr val="0000FF"/>
                </a:solidFill>
                <a:latin typeface="+mn-lt"/>
                <a:ea typeface="仿宋" panose="02010609060101010101" pitchFamily="49" charset="-122"/>
              </a:rPr>
              <a:t>（自学）</a:t>
            </a:r>
            <a:endParaRPr lang="zh-CN" altLang="en-US" sz="2800" b="1" dirty="0">
              <a:solidFill>
                <a:srgbClr val="0000FF"/>
              </a:solidFill>
              <a:latin typeface="+mn-lt"/>
              <a:ea typeface="仿宋" panose="02010609060101010101" pitchFamily="49" charset="-122"/>
            </a:endParaRPr>
          </a:p>
        </p:txBody>
      </p:sp>
      <p:sp>
        <p:nvSpPr>
          <p:cNvPr id="143363" name="Text Box 4">
            <a:extLst>
              <a:ext uri="{FF2B5EF4-FFF2-40B4-BE49-F238E27FC236}">
                <a16:creationId xmlns:a16="http://schemas.microsoft.com/office/drawing/2014/main" id="{48666D15-EE1F-40AC-A346-F28AE2F087E9}"/>
              </a:ext>
            </a:extLst>
          </p:cNvPr>
          <p:cNvSpPr txBox="1">
            <a:spLocks noChangeArrowheads="1"/>
          </p:cNvSpPr>
          <p:nvPr/>
        </p:nvSpPr>
        <p:spPr bwMode="auto">
          <a:xfrm>
            <a:off x="285750" y="1428750"/>
            <a:ext cx="7991475" cy="2441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       相位鉴频器的优点：线性好，调整容易。</a:t>
            </a:r>
          </a:p>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       相位鉴频器的缺点：输出电压不但与输入信号的频</a:t>
            </a:r>
          </a:p>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偏有关，而且与输入信号的振幅有关。若输入信号有寄</a:t>
            </a:r>
          </a:p>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生调幅，则产生波形失真及干扰噪声。为了克服这个缺</a:t>
            </a:r>
          </a:p>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点，前边加一限幅器。</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B6DDB31D-E301-4985-A76E-E8B1B1001512}"/>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电容耦合</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    </a:t>
            </a:r>
            <a:r>
              <a:rPr kumimoji="0" lang="zh-CN" altLang="en-US" sz="2800" dirty="0">
                <a:solidFill>
                  <a:srgbClr val="0000FF"/>
                </a:solidFill>
                <a:latin typeface="+mn-lt"/>
                <a:ea typeface="仿宋" panose="02010609060101010101" pitchFamily="49" charset="-122"/>
              </a:rPr>
              <a:t>（自学）</a:t>
            </a:r>
            <a:endParaRPr lang="zh-CN" altLang="en-US" sz="2800" b="1" dirty="0">
              <a:solidFill>
                <a:srgbClr val="0000FF"/>
              </a:solidFill>
              <a:latin typeface="+mn-lt"/>
              <a:ea typeface="仿宋" panose="02010609060101010101" pitchFamily="49" charset="-122"/>
            </a:endParaRPr>
          </a:p>
        </p:txBody>
      </p:sp>
      <p:pic>
        <p:nvPicPr>
          <p:cNvPr id="144387" name="Picture 4">
            <a:extLst>
              <a:ext uri="{FF2B5EF4-FFF2-40B4-BE49-F238E27FC236}">
                <a16:creationId xmlns:a16="http://schemas.microsoft.com/office/drawing/2014/main" id="{E5EE999C-C178-40A5-9492-536645266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360488"/>
            <a:ext cx="713263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8" name="Text Box 5">
            <a:extLst>
              <a:ext uri="{FF2B5EF4-FFF2-40B4-BE49-F238E27FC236}">
                <a16:creationId xmlns:a16="http://schemas.microsoft.com/office/drawing/2014/main" id="{54BAAE36-F10B-41B7-B678-3E2422C84C4A}"/>
              </a:ext>
            </a:extLst>
          </p:cNvPr>
          <p:cNvSpPr txBox="1">
            <a:spLocks noChangeArrowheads="1"/>
          </p:cNvSpPr>
          <p:nvPr/>
        </p:nvSpPr>
        <p:spPr bwMode="auto">
          <a:xfrm>
            <a:off x="539750" y="784225"/>
            <a:ext cx="6192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例：某通信机鉴频器电路</a:t>
            </a:r>
            <a:r>
              <a:rPr kumimoji="0" lang="en-US" altLang="zh-CN" sz="2400">
                <a:solidFill>
                  <a:srgbClr val="660066"/>
                </a:solidFill>
                <a:latin typeface="+mn-lt"/>
                <a:ea typeface="仿宋" panose="02010609060101010101" pitchFamily="49" charset="-122"/>
              </a:rPr>
              <a:t>(</a:t>
            </a:r>
            <a:r>
              <a:rPr kumimoji="0" lang="zh-CN" altLang="en-US" sz="2400">
                <a:solidFill>
                  <a:srgbClr val="660066"/>
                </a:solidFill>
                <a:latin typeface="+mn-lt"/>
                <a:ea typeface="仿宋" panose="02010609060101010101" pitchFamily="49" charset="-122"/>
              </a:rPr>
              <a:t>电容耦合</a:t>
            </a:r>
            <a:r>
              <a:rPr kumimoji="0" lang="en-US" altLang="zh-CN" sz="2400">
                <a:solidFill>
                  <a:srgbClr val="660066"/>
                </a:solidFill>
                <a:latin typeface="+mn-lt"/>
                <a:ea typeface="仿宋" panose="02010609060101010101" pitchFamily="49" charset="-122"/>
              </a:rPr>
              <a:t>)</a:t>
            </a:r>
            <a:r>
              <a:rPr kumimoji="0" lang="zh-CN" altLang="en-US" sz="2400">
                <a:solidFill>
                  <a:srgbClr val="660066"/>
                </a:solidFill>
                <a:latin typeface="+mn-lt"/>
                <a:ea typeface="仿宋" panose="02010609060101010101" pitchFamily="49" charset="-122"/>
              </a:rPr>
              <a:t>：</a:t>
            </a:r>
          </a:p>
        </p:txBody>
      </p:sp>
      <p:sp>
        <p:nvSpPr>
          <p:cNvPr id="144389" name="Text Box 6">
            <a:extLst>
              <a:ext uri="{FF2B5EF4-FFF2-40B4-BE49-F238E27FC236}">
                <a16:creationId xmlns:a16="http://schemas.microsoft.com/office/drawing/2014/main" id="{28FE35B8-AF1C-4D0F-9987-7B8E7F5251E7}"/>
              </a:ext>
            </a:extLst>
          </p:cNvPr>
          <p:cNvSpPr txBox="1">
            <a:spLocks noChangeArrowheads="1"/>
          </p:cNvSpPr>
          <p:nvPr/>
        </p:nvSpPr>
        <p:spPr bwMode="auto">
          <a:xfrm>
            <a:off x="398463" y="4500563"/>
            <a:ext cx="8102600" cy="163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5000"/>
              </a:lnSpc>
              <a:buFontTx/>
              <a:buNone/>
            </a:pPr>
            <a:r>
              <a:rPr kumimoji="0" lang="zh-CN" altLang="en-US" sz="2400">
                <a:solidFill>
                  <a:srgbClr val="660066"/>
                </a:solidFill>
                <a:latin typeface="+mn-lt"/>
                <a:ea typeface="仿宋" panose="02010609060101010101" pitchFamily="49" charset="-122"/>
              </a:rPr>
              <a:t>        电路中，初次级回路用了正、负温度系数的电容进行温度补偿； </a:t>
            </a:r>
            <a:r>
              <a:rPr kumimoji="0" lang="en-US" altLang="zh-CN" sz="2400" i="1">
                <a:solidFill>
                  <a:srgbClr val="660066"/>
                </a:solidFill>
                <a:latin typeface="+mn-lt"/>
                <a:ea typeface="仿宋" panose="02010609060101010101" pitchFamily="49" charset="-122"/>
              </a:rPr>
              <a:t>C</a:t>
            </a:r>
            <a:r>
              <a:rPr kumimoji="0" lang="en-US" altLang="zh-CN" sz="2400" baseline="-25000">
                <a:solidFill>
                  <a:srgbClr val="660066"/>
                </a:solidFill>
                <a:latin typeface="+mn-lt"/>
                <a:ea typeface="仿宋" panose="02010609060101010101" pitchFamily="49" charset="-122"/>
              </a:rPr>
              <a:t>3</a:t>
            </a:r>
            <a:r>
              <a:rPr kumimoji="0" lang="en-US" altLang="zh-CN" sz="2400">
                <a:solidFill>
                  <a:srgbClr val="660066"/>
                </a:solidFill>
                <a:latin typeface="+mn-lt"/>
                <a:ea typeface="仿宋" panose="02010609060101010101" pitchFamily="49" charset="-122"/>
              </a:rPr>
              <a:t> </a:t>
            </a:r>
            <a:r>
              <a:rPr kumimoji="0" lang="zh-CN" altLang="en-US" sz="2400">
                <a:solidFill>
                  <a:srgbClr val="660066"/>
                </a:solidFill>
                <a:latin typeface="+mn-lt"/>
                <a:ea typeface="仿宋" panose="02010609060101010101" pitchFamily="49" charset="-122"/>
              </a:rPr>
              <a:t>高频短路；包络检波器用二极管并联检波器。后边是低通滤波器，有高音衰减的作用，称去加重电路。</a:t>
            </a:r>
            <a:endParaRPr kumimoji="0" lang="zh-CN" altLang="en-US" sz="2400" b="0">
              <a:solidFill>
                <a:srgbClr val="660066"/>
              </a:solidFill>
              <a:latin typeface="+mn-lt"/>
              <a:ea typeface="仿宋" panose="02010609060101010101" pitchFamily="49" charset="-122"/>
            </a:endParaRPr>
          </a:p>
        </p:txBody>
      </p:sp>
      <p:sp>
        <p:nvSpPr>
          <p:cNvPr id="144390" name="Text Box 3">
            <a:extLst>
              <a:ext uri="{FF2B5EF4-FFF2-40B4-BE49-F238E27FC236}">
                <a16:creationId xmlns:a16="http://schemas.microsoft.com/office/drawing/2014/main" id="{B6ABAF95-F9AC-4112-95C8-C8BBFD93CB59}"/>
              </a:ext>
            </a:extLst>
          </p:cNvPr>
          <p:cNvSpPr txBox="1">
            <a:spLocks noChangeArrowheads="1"/>
          </p:cNvSpPr>
          <p:nvPr/>
        </p:nvSpPr>
        <p:spPr bwMode="auto">
          <a:xfrm>
            <a:off x="2500313" y="3929063"/>
            <a:ext cx="4103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FF0000"/>
                </a:solidFill>
                <a:latin typeface="+mn-lt"/>
                <a:ea typeface="仿宋" panose="02010609060101010101" pitchFamily="49" charset="-122"/>
              </a:rPr>
              <a:t>李棠之 </a:t>
            </a:r>
            <a:r>
              <a:rPr kumimoji="0" lang="en-US" altLang="zh-CN" sz="2400">
                <a:solidFill>
                  <a:srgbClr val="FF0000"/>
                </a:solidFill>
                <a:latin typeface="+mn-lt"/>
                <a:ea typeface="仿宋" panose="02010609060101010101" pitchFamily="49" charset="-122"/>
              </a:rPr>
              <a:t> </a:t>
            </a:r>
            <a:r>
              <a:rPr kumimoji="0" lang="zh-CN" altLang="en-US" sz="2400">
                <a:solidFill>
                  <a:srgbClr val="FF0000"/>
                </a:solidFill>
                <a:latin typeface="+mn-lt"/>
                <a:ea typeface="仿宋" panose="02010609060101010101" pitchFamily="49" charset="-122"/>
              </a:rPr>
              <a:t>图</a:t>
            </a:r>
            <a:r>
              <a:rPr kumimoji="0" lang="en-US" altLang="zh-CN" sz="2400">
                <a:solidFill>
                  <a:srgbClr val="FF0000"/>
                </a:solidFill>
                <a:latin typeface="+mn-lt"/>
                <a:ea typeface="仿宋" panose="02010609060101010101" pitchFamily="49" charset="-122"/>
              </a:rPr>
              <a:t>5-5-16</a:t>
            </a:r>
            <a:endParaRPr kumimoji="0" lang="zh-CN" altLang="en-US" sz="2400">
              <a:solidFill>
                <a:srgbClr val="FF0000"/>
              </a:solidFill>
              <a:latin typeface="+mn-lt"/>
              <a:ea typeface="仿宋" panose="02010609060101010101" pitchFamily="49"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45410" name="图片 7">
            <a:extLst>
              <a:ext uri="{FF2B5EF4-FFF2-40B4-BE49-F238E27FC236}">
                <a16:creationId xmlns:a16="http://schemas.microsoft.com/office/drawing/2014/main" id="{9B3CB484-4D0A-4872-8F5C-0A5484A31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11288"/>
            <a:ext cx="6886575"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Rectangle 2">
            <a:extLst>
              <a:ext uri="{FF2B5EF4-FFF2-40B4-BE49-F238E27FC236}">
                <a16:creationId xmlns:a16="http://schemas.microsoft.com/office/drawing/2014/main" id="{3B701DAC-6917-442B-BCD5-B8DF04C0C7F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45412" name="Text Box 4">
            <a:extLst>
              <a:ext uri="{FF2B5EF4-FFF2-40B4-BE49-F238E27FC236}">
                <a16:creationId xmlns:a16="http://schemas.microsoft.com/office/drawing/2014/main" id="{72D95D25-A670-4199-97E3-A176FC5C1E35}"/>
              </a:ext>
            </a:extLst>
          </p:cNvPr>
          <p:cNvSpPr txBox="1">
            <a:spLocks noChangeArrowheads="1"/>
          </p:cNvSpPr>
          <p:nvPr/>
        </p:nvSpPr>
        <p:spPr bwMode="auto">
          <a:xfrm>
            <a:off x="468313" y="703263"/>
            <a:ext cx="381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a:solidFill>
                  <a:srgbClr val="660066"/>
                </a:solidFill>
                <a:latin typeface="+mn-lt"/>
                <a:ea typeface="仿宋" panose="02010609060101010101" pitchFamily="49" charset="-122"/>
              </a:rPr>
              <a:t>3.  </a:t>
            </a:r>
            <a:r>
              <a:rPr kumimoji="0" lang="zh-CN" altLang="en-US" sz="2400">
                <a:solidFill>
                  <a:srgbClr val="660066"/>
                </a:solidFill>
                <a:latin typeface="+mn-lt"/>
                <a:ea typeface="仿宋" panose="02010609060101010101" pitchFamily="49" charset="-122"/>
              </a:rPr>
              <a:t>比例鉴频器</a:t>
            </a:r>
          </a:p>
        </p:txBody>
      </p:sp>
      <p:sp>
        <p:nvSpPr>
          <p:cNvPr id="145413" name="Text Box 7">
            <a:extLst>
              <a:ext uri="{FF2B5EF4-FFF2-40B4-BE49-F238E27FC236}">
                <a16:creationId xmlns:a16="http://schemas.microsoft.com/office/drawing/2014/main" id="{578C9DD4-1546-4F09-954C-EC3693C46A1E}"/>
              </a:ext>
            </a:extLst>
          </p:cNvPr>
          <p:cNvSpPr txBox="1">
            <a:spLocks noChangeArrowheads="1"/>
          </p:cNvSpPr>
          <p:nvPr/>
        </p:nvSpPr>
        <p:spPr bwMode="auto">
          <a:xfrm>
            <a:off x="754063" y="5181600"/>
            <a:ext cx="6624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检测元件对称：</a:t>
            </a:r>
            <a:r>
              <a:rPr kumimoji="0" lang="en-US" altLang="zh-CN" sz="2400" i="1">
                <a:solidFill>
                  <a:srgbClr val="660066"/>
                </a:solidFill>
                <a:latin typeface="+mn-lt"/>
                <a:ea typeface="仿宋" panose="02010609060101010101" pitchFamily="49" charset="-122"/>
              </a:rPr>
              <a:t>D</a:t>
            </a:r>
            <a:r>
              <a:rPr kumimoji="0" lang="en-US" altLang="zh-CN" sz="2400" baseline="-25000">
                <a:solidFill>
                  <a:srgbClr val="660066"/>
                </a:solidFill>
                <a:latin typeface="+mn-lt"/>
                <a:ea typeface="仿宋" panose="02010609060101010101" pitchFamily="49" charset="-122"/>
              </a:rPr>
              <a:t>1</a:t>
            </a:r>
            <a:r>
              <a:rPr kumimoji="0" lang="en-US" altLang="zh-CN" sz="2400">
                <a:solidFill>
                  <a:srgbClr val="660066"/>
                </a:solidFill>
                <a:latin typeface="+mn-lt"/>
                <a:ea typeface="仿宋" panose="02010609060101010101" pitchFamily="49" charset="-122"/>
              </a:rPr>
              <a:t>=</a:t>
            </a:r>
            <a:r>
              <a:rPr kumimoji="0" lang="en-US" altLang="zh-CN" sz="2400" i="1">
                <a:solidFill>
                  <a:srgbClr val="660066"/>
                </a:solidFill>
                <a:latin typeface="+mn-lt"/>
                <a:ea typeface="仿宋" panose="02010609060101010101" pitchFamily="49" charset="-122"/>
              </a:rPr>
              <a:t>D</a:t>
            </a:r>
            <a:r>
              <a:rPr kumimoji="0" lang="en-US" altLang="zh-CN" sz="2400" baseline="-25000">
                <a:solidFill>
                  <a:srgbClr val="660066"/>
                </a:solidFill>
                <a:latin typeface="+mn-lt"/>
                <a:ea typeface="仿宋" panose="02010609060101010101" pitchFamily="49" charset="-122"/>
              </a:rPr>
              <a:t>2</a:t>
            </a:r>
            <a:r>
              <a:rPr kumimoji="0" lang="en-US" altLang="zh-CN" sz="2400">
                <a:solidFill>
                  <a:srgbClr val="660066"/>
                </a:solidFill>
                <a:latin typeface="+mn-lt"/>
                <a:ea typeface="仿宋" panose="02010609060101010101" pitchFamily="49" charset="-122"/>
              </a:rPr>
              <a:t>    </a:t>
            </a:r>
            <a:r>
              <a:rPr kumimoji="0" lang="en-US" altLang="zh-CN" sz="2400" i="1">
                <a:solidFill>
                  <a:srgbClr val="660066"/>
                </a:solidFill>
                <a:latin typeface="+mn-lt"/>
                <a:ea typeface="仿宋" panose="02010609060101010101" pitchFamily="49" charset="-122"/>
              </a:rPr>
              <a:t>C</a:t>
            </a:r>
            <a:r>
              <a:rPr kumimoji="0" lang="en-US" altLang="zh-CN" sz="2400" baseline="-25000">
                <a:solidFill>
                  <a:srgbClr val="660066"/>
                </a:solidFill>
                <a:latin typeface="+mn-lt"/>
                <a:ea typeface="仿宋" panose="02010609060101010101" pitchFamily="49" charset="-122"/>
              </a:rPr>
              <a:t>1</a:t>
            </a:r>
            <a:r>
              <a:rPr kumimoji="0" lang="en-US" altLang="zh-CN" sz="2400">
                <a:solidFill>
                  <a:srgbClr val="660066"/>
                </a:solidFill>
                <a:latin typeface="+mn-lt"/>
                <a:ea typeface="仿宋" panose="02010609060101010101" pitchFamily="49" charset="-122"/>
              </a:rPr>
              <a:t>=</a:t>
            </a:r>
            <a:r>
              <a:rPr kumimoji="0" lang="en-US" altLang="zh-CN" sz="2400" i="1">
                <a:solidFill>
                  <a:srgbClr val="660066"/>
                </a:solidFill>
                <a:latin typeface="+mn-lt"/>
                <a:ea typeface="仿宋" panose="02010609060101010101" pitchFamily="49" charset="-122"/>
              </a:rPr>
              <a:t>C</a:t>
            </a:r>
            <a:r>
              <a:rPr kumimoji="0" lang="en-US" altLang="zh-CN" sz="2400" baseline="-25000">
                <a:solidFill>
                  <a:srgbClr val="660066"/>
                </a:solidFill>
                <a:latin typeface="+mn-lt"/>
                <a:ea typeface="仿宋" panose="02010609060101010101" pitchFamily="49" charset="-122"/>
              </a:rPr>
              <a:t>2</a:t>
            </a:r>
            <a:r>
              <a:rPr kumimoji="0" lang="en-US" altLang="zh-CN" sz="2400">
                <a:solidFill>
                  <a:srgbClr val="660066"/>
                </a:solidFill>
                <a:latin typeface="+mn-lt"/>
                <a:ea typeface="仿宋" panose="02010609060101010101" pitchFamily="49" charset="-122"/>
              </a:rPr>
              <a:t>    </a:t>
            </a:r>
            <a:r>
              <a:rPr kumimoji="0" lang="en-US" altLang="zh-CN" sz="2400" i="1">
                <a:solidFill>
                  <a:srgbClr val="660066"/>
                </a:solidFill>
                <a:latin typeface="+mn-lt"/>
                <a:ea typeface="仿宋" panose="02010609060101010101" pitchFamily="49" charset="-122"/>
              </a:rPr>
              <a:t>R</a:t>
            </a:r>
            <a:r>
              <a:rPr kumimoji="0" lang="en-US" altLang="zh-CN" sz="2400" baseline="-25000">
                <a:solidFill>
                  <a:srgbClr val="660066"/>
                </a:solidFill>
                <a:latin typeface="+mn-lt"/>
                <a:ea typeface="仿宋" panose="02010609060101010101" pitchFamily="49" charset="-122"/>
              </a:rPr>
              <a:t>1</a:t>
            </a:r>
            <a:r>
              <a:rPr kumimoji="0" lang="en-US" altLang="zh-CN" sz="2400">
                <a:solidFill>
                  <a:srgbClr val="660066"/>
                </a:solidFill>
                <a:latin typeface="+mn-lt"/>
                <a:ea typeface="仿宋" panose="02010609060101010101" pitchFamily="49" charset="-122"/>
              </a:rPr>
              <a:t>=</a:t>
            </a:r>
            <a:r>
              <a:rPr kumimoji="0" lang="en-US" altLang="zh-CN" sz="2400" i="1">
                <a:solidFill>
                  <a:srgbClr val="660066"/>
                </a:solidFill>
                <a:latin typeface="+mn-lt"/>
                <a:ea typeface="仿宋" panose="02010609060101010101" pitchFamily="49" charset="-122"/>
              </a:rPr>
              <a:t>R</a:t>
            </a:r>
            <a:r>
              <a:rPr kumimoji="0" lang="en-US" altLang="zh-CN" sz="2400" baseline="-25000">
                <a:solidFill>
                  <a:srgbClr val="660066"/>
                </a:solidFill>
                <a:latin typeface="+mn-lt"/>
                <a:ea typeface="仿宋" panose="02010609060101010101" pitchFamily="49" charset="-122"/>
              </a:rPr>
              <a:t>2</a:t>
            </a:r>
            <a:endParaRPr kumimoji="0" lang="zh-CN" altLang="en-US" sz="2400" baseline="-25000">
              <a:solidFill>
                <a:srgbClr val="660066"/>
              </a:solidFill>
              <a:latin typeface="+mn-lt"/>
              <a:ea typeface="仿宋" panose="02010609060101010101" pitchFamily="49" charset="-122"/>
            </a:endParaRPr>
          </a:p>
        </p:txBody>
      </p:sp>
      <p:sp>
        <p:nvSpPr>
          <p:cNvPr id="145414" name="Text Box 3">
            <a:extLst>
              <a:ext uri="{FF2B5EF4-FFF2-40B4-BE49-F238E27FC236}">
                <a16:creationId xmlns:a16="http://schemas.microsoft.com/office/drawing/2014/main" id="{4587848F-971A-4E23-AEA7-146D774BC0D5}"/>
              </a:ext>
            </a:extLst>
          </p:cNvPr>
          <p:cNvSpPr txBox="1">
            <a:spLocks noChangeArrowheads="1"/>
          </p:cNvSpPr>
          <p:nvPr/>
        </p:nvSpPr>
        <p:spPr bwMode="auto">
          <a:xfrm>
            <a:off x="1057275" y="4168775"/>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a:solidFill>
                  <a:srgbClr val="FF0000"/>
                </a:solidFill>
                <a:latin typeface="+mn-lt"/>
                <a:ea typeface="仿宋" panose="02010609060101010101" pitchFamily="49" charset="-122"/>
              </a:rPr>
              <a:t>P223    </a:t>
            </a:r>
            <a:r>
              <a:rPr kumimoji="0" lang="en-US" altLang="zh-CN" sz="2400">
                <a:solidFill>
                  <a:schemeClr val="accent2"/>
                </a:solidFill>
                <a:latin typeface="+mn-lt"/>
                <a:ea typeface="仿宋" panose="02010609060101010101" pitchFamily="49" charset="-122"/>
              </a:rPr>
              <a:t>P230</a:t>
            </a:r>
            <a:endParaRPr kumimoji="0" lang="zh-CN" altLang="en-US" sz="2400">
              <a:solidFill>
                <a:schemeClr val="accent2"/>
              </a:solidFill>
              <a:latin typeface="+mn-lt"/>
              <a:ea typeface="仿宋" panose="02010609060101010101" pitchFamily="49" charset="-122"/>
            </a:endParaRPr>
          </a:p>
        </p:txBody>
      </p:sp>
      <p:cxnSp>
        <p:nvCxnSpPr>
          <p:cNvPr id="145415" name="直接箭头连接符 14">
            <a:extLst>
              <a:ext uri="{FF2B5EF4-FFF2-40B4-BE49-F238E27FC236}">
                <a16:creationId xmlns:a16="http://schemas.microsoft.com/office/drawing/2014/main" id="{C04D42EE-517C-422C-AF42-6A7B6D7CBEC1}"/>
              </a:ext>
            </a:extLst>
          </p:cNvPr>
          <p:cNvCxnSpPr>
            <a:cxnSpLocks noChangeShapeType="1"/>
          </p:cNvCxnSpPr>
          <p:nvPr/>
        </p:nvCxnSpPr>
        <p:spPr bwMode="auto">
          <a:xfrm flipV="1">
            <a:off x="5219700" y="2781300"/>
            <a:ext cx="1223963" cy="6350"/>
          </a:xfrm>
          <a:prstGeom prst="straightConnector1">
            <a:avLst/>
          </a:prstGeom>
          <a:noFill/>
          <a:ln w="28575" algn="ctr">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
        <p:nvSpPr>
          <p:cNvPr id="8" name="Rectangle 2">
            <a:extLst>
              <a:ext uri="{FF2B5EF4-FFF2-40B4-BE49-F238E27FC236}">
                <a16:creationId xmlns:a16="http://schemas.microsoft.com/office/drawing/2014/main" id="{7A098332-0F0B-423F-84A1-9909A5CB9B90}"/>
              </a:ext>
            </a:extLst>
          </p:cNvPr>
          <p:cNvSpPr txBox="1">
            <a:spLocks noChangeArrowheads="1"/>
          </p:cNvSpPr>
          <p:nvPr/>
        </p:nvSpPr>
        <p:spPr bwMode="auto">
          <a:xfrm>
            <a:off x="5354638" y="2781300"/>
            <a:ext cx="954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000" kern="0" dirty="0">
                <a:solidFill>
                  <a:srgbClr val="FF0000"/>
                </a:solidFill>
                <a:latin typeface="+mn-lt"/>
                <a:ea typeface="仿宋" panose="02010609060101010101" pitchFamily="49" charset="-122"/>
              </a:rPr>
              <a:t>接负载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1D8860C-7152-46C2-8C35-5DD194FFBB98}"/>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17411" name="Rectangle 3">
            <a:extLst>
              <a:ext uri="{FF2B5EF4-FFF2-40B4-BE49-F238E27FC236}">
                <a16:creationId xmlns:a16="http://schemas.microsoft.com/office/drawing/2014/main" id="{EFDA38D0-7F91-4B86-A707-C505E9AC7051}"/>
              </a:ext>
            </a:extLst>
          </p:cNvPr>
          <p:cNvSpPr>
            <a:spLocks noChangeArrowheads="1"/>
          </p:cNvSpPr>
          <p:nvPr/>
        </p:nvSpPr>
        <p:spPr bwMode="auto">
          <a:xfrm>
            <a:off x="197643" y="4941168"/>
            <a:ext cx="8748713"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0000"/>
              </a:lnSpc>
              <a:buFontTx/>
              <a:buNone/>
            </a:pPr>
            <a:r>
              <a:rPr lang="zh-CN" altLang="en-US" sz="2400" dirty="0">
                <a:solidFill>
                  <a:srgbClr val="660066"/>
                </a:solidFill>
                <a:latin typeface="+mn-lt"/>
                <a:ea typeface="仿宋" panose="02010609060101010101" pitchFamily="49" charset="-122"/>
              </a:rPr>
              <a:t>       可见：只有两个边频分量，相当于</a:t>
            </a:r>
            <a:r>
              <a:rPr lang="en-US" altLang="zh-CN" sz="2400" dirty="0">
                <a:solidFill>
                  <a:srgbClr val="660066"/>
                </a:solidFill>
                <a:latin typeface="+mn-lt"/>
                <a:ea typeface="仿宋" panose="02010609060101010101" pitchFamily="49" charset="-122"/>
              </a:rPr>
              <a:t>AM</a:t>
            </a:r>
            <a:r>
              <a:rPr lang="zh-CN" altLang="en-US" sz="2400" dirty="0">
                <a:solidFill>
                  <a:srgbClr val="660066"/>
                </a:solidFill>
                <a:latin typeface="+mn-lt"/>
                <a:ea typeface="仿宋" panose="02010609060101010101" pitchFamily="49" charset="-122"/>
              </a:rPr>
              <a:t>去掉载频的频谱，由于</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不含载波，全部功率由边带占有，能量（功率）利用率高于</a:t>
            </a:r>
            <a:r>
              <a:rPr lang="en-US" altLang="zh-CN" sz="2400" dirty="0">
                <a:solidFill>
                  <a:srgbClr val="660066"/>
                </a:solidFill>
                <a:latin typeface="+mn-lt"/>
                <a:ea typeface="仿宋" panose="02010609060101010101" pitchFamily="49" charset="-122"/>
              </a:rPr>
              <a:t>AM</a:t>
            </a:r>
            <a:r>
              <a:rPr lang="zh-CN" altLang="en-US" sz="2400" dirty="0">
                <a:solidFill>
                  <a:srgbClr val="660066"/>
                </a:solidFill>
                <a:latin typeface="+mn-lt"/>
                <a:ea typeface="仿宋" panose="02010609060101010101" pitchFamily="49" charset="-122"/>
              </a:rPr>
              <a:t>。</a:t>
            </a:r>
          </a:p>
        </p:txBody>
      </p:sp>
      <p:sp>
        <p:nvSpPr>
          <p:cNvPr id="17412" name="Text Box 5">
            <a:extLst>
              <a:ext uri="{FF2B5EF4-FFF2-40B4-BE49-F238E27FC236}">
                <a16:creationId xmlns:a16="http://schemas.microsoft.com/office/drawing/2014/main" id="{03F4FF23-3658-4663-B403-05DE91EB806F}"/>
              </a:ext>
            </a:extLst>
          </p:cNvPr>
          <p:cNvSpPr txBox="1">
            <a:spLocks noChangeArrowheads="1"/>
          </p:cNvSpPr>
          <p:nvPr/>
        </p:nvSpPr>
        <p:spPr bwMode="auto">
          <a:xfrm>
            <a:off x="89693" y="806267"/>
            <a:ext cx="8964613"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eaLnBrk="1" hangingPunct="1">
              <a:spcBef>
                <a:spcPct val="50000"/>
              </a:spcBef>
              <a:buFontTx/>
              <a:buNone/>
            </a:pPr>
            <a:r>
              <a:rPr lang="zh-CN" altLang="en-US" sz="2400" dirty="0">
                <a:solidFill>
                  <a:srgbClr val="660066"/>
                </a:solidFill>
                <a:latin typeface="+mn-lt"/>
                <a:ea typeface="仿宋" panose="02010609060101010101" pitchFamily="49" charset="-122"/>
              </a:rPr>
              <a:t>可见，在调制信号的正半周期内，已调波的高频和原载频同相；</a:t>
            </a:r>
            <a:endParaRPr lang="en-US" altLang="zh-CN" sz="2400" dirty="0">
              <a:solidFill>
                <a:srgbClr val="660066"/>
              </a:solidFill>
              <a:latin typeface="+mn-lt"/>
              <a:ea typeface="仿宋" panose="02010609060101010101" pitchFamily="49" charset="-122"/>
            </a:endParaRPr>
          </a:p>
          <a:p>
            <a:pPr indent="0" eaLnBrk="1" hangingPunct="1">
              <a:spcBef>
                <a:spcPct val="50000"/>
              </a:spcBef>
              <a:buFontTx/>
              <a:buNone/>
            </a:pPr>
            <a:r>
              <a:rPr lang="zh-CN" altLang="en-US" sz="2400" dirty="0">
                <a:solidFill>
                  <a:srgbClr val="660066"/>
                </a:solidFill>
                <a:latin typeface="+mn-lt"/>
                <a:ea typeface="仿宋" panose="02010609060101010101" pitchFamily="49" charset="-122"/>
              </a:rPr>
              <a:t>在调制信号的负半周期内，已调波的高频信号和原载频反相。</a:t>
            </a:r>
            <a:endParaRPr lang="en-US" altLang="zh-CN" sz="2400" dirty="0">
              <a:solidFill>
                <a:srgbClr val="660066"/>
              </a:solidFill>
              <a:latin typeface="+mn-lt"/>
              <a:ea typeface="仿宋" panose="02010609060101010101" pitchFamily="49" charset="-122"/>
            </a:endParaRPr>
          </a:p>
          <a:p>
            <a:pPr indent="0" eaLnBrk="1" hangingPunct="1">
              <a:spcBef>
                <a:spcPct val="50000"/>
              </a:spcBef>
              <a:buFontTx/>
              <a:buNone/>
            </a:pPr>
            <a:r>
              <a:rPr lang="zh-CN" altLang="en-US" sz="2400" dirty="0">
                <a:solidFill>
                  <a:srgbClr val="660066"/>
                </a:solidFill>
                <a:latin typeface="+mn-lt"/>
                <a:ea typeface="仿宋" panose="02010609060101010101" pitchFamily="49" charset="-122"/>
              </a:rPr>
              <a:t>这说明</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信号的相位反映了调制信号的极性，</a:t>
            </a:r>
            <a:endParaRPr lang="en-US" altLang="zh-CN" sz="2400" dirty="0">
              <a:solidFill>
                <a:srgbClr val="660066"/>
              </a:solidFill>
              <a:latin typeface="+mn-lt"/>
              <a:ea typeface="仿宋" panose="02010609060101010101" pitchFamily="49" charset="-122"/>
            </a:endParaRPr>
          </a:p>
          <a:p>
            <a:pPr indent="0" eaLnBrk="1" hangingPunct="1">
              <a:spcBef>
                <a:spcPct val="50000"/>
              </a:spcBef>
              <a:buFontTx/>
              <a:buNone/>
            </a:pPr>
            <a:r>
              <a:rPr lang="zh-CN" altLang="en-US" sz="2400" dirty="0">
                <a:solidFill>
                  <a:srgbClr val="660066"/>
                </a:solidFill>
                <a:latin typeface="+mn-lt"/>
                <a:ea typeface="仿宋" panose="02010609060101010101" pitchFamily="49" charset="-122"/>
              </a:rPr>
              <a:t>故严格的说，</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信号已非单纯的振幅调制，而是既调幅又调相的信号。</a:t>
            </a:r>
          </a:p>
        </p:txBody>
      </p:sp>
      <p:sp>
        <p:nvSpPr>
          <p:cNvPr id="17413" name="Text Box 6">
            <a:extLst>
              <a:ext uri="{FF2B5EF4-FFF2-40B4-BE49-F238E27FC236}">
                <a16:creationId xmlns:a16="http://schemas.microsoft.com/office/drawing/2014/main" id="{A30A8810-566D-43B9-B85D-74BDE85475B8}"/>
              </a:ext>
            </a:extLst>
          </p:cNvPr>
          <p:cNvSpPr txBox="1">
            <a:spLocks noChangeArrowheads="1"/>
          </p:cNvSpPr>
          <p:nvPr/>
        </p:nvSpPr>
        <p:spPr bwMode="auto">
          <a:xfrm>
            <a:off x="539552" y="3600070"/>
            <a:ext cx="8207375"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由：</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DSB</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k</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rPr>
              <a:t>cos(</a:t>
            </a:r>
            <a:r>
              <a:rPr lang="en-US" altLang="zh-CN" sz="2800" i="1" dirty="0">
                <a:solidFill>
                  <a:srgbClr val="0000FF"/>
                </a:solidFill>
                <a:latin typeface="+mn-lt"/>
                <a:ea typeface="仿宋" panose="02010609060101010101" pitchFamily="49" charset="-122"/>
                <a:sym typeface="Symbol" panose="05050102010706020507" pitchFamily="18" charset="2"/>
              </a:rPr>
              <a:t> </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0</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rPr>
              <a:t>cos(</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rPr>
              <a:t>0</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a:t>
            </a:r>
          </a:p>
          <a:p>
            <a:pPr>
              <a:buFontTx/>
              <a:buNone/>
            </a:pPr>
            <a:r>
              <a:rPr lang="en-US" altLang="zh-CN" sz="2800" dirty="0">
                <a:solidFill>
                  <a:srgbClr val="0000FF"/>
                </a:solidFill>
                <a:latin typeface="+mn-lt"/>
                <a:ea typeface="仿宋" panose="02010609060101010101" pitchFamily="49" charset="-122"/>
              </a:rPr>
              <a:t>                 =0.5</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rPr>
              <a:t>k</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0</a:t>
            </a:r>
            <a:r>
              <a:rPr lang="en-US" altLang="zh-CN" sz="2800" dirty="0">
                <a:solidFill>
                  <a:srgbClr val="0000FF"/>
                </a:solidFill>
                <a:latin typeface="+mn-lt"/>
                <a:ea typeface="仿宋" panose="02010609060101010101" pitchFamily="49" charset="-122"/>
              </a:rPr>
              <a:t>{cos[(</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rPr>
              <a:t>0</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]+cos[(</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rPr>
              <a:t>0</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a:t>
            </a:r>
            <a:endParaRPr lang="zh-CN" altLang="en-US" sz="2400" dirty="0">
              <a:solidFill>
                <a:srgbClr val="0000FF"/>
              </a:solidFill>
              <a:latin typeface="+mn-lt"/>
              <a:ea typeface="仿宋" panose="02010609060101010101" pitchFamily="49"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46434" name="图片 18">
            <a:extLst>
              <a:ext uri="{FF2B5EF4-FFF2-40B4-BE49-F238E27FC236}">
                <a16:creationId xmlns:a16="http://schemas.microsoft.com/office/drawing/2014/main" id="{6C3CC480-C05E-4DB0-9830-A290290E3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275" y="2079625"/>
            <a:ext cx="56388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5" name="Rectangle 2">
            <a:extLst>
              <a:ext uri="{FF2B5EF4-FFF2-40B4-BE49-F238E27FC236}">
                <a16:creationId xmlns:a16="http://schemas.microsoft.com/office/drawing/2014/main" id="{CB8C9785-EB25-4522-8C8A-ED3278F65F19}"/>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相位鉴频器（比例鉴频器）    </a:t>
            </a:r>
          </a:p>
        </p:txBody>
      </p:sp>
      <p:graphicFrame>
        <p:nvGraphicFramePr>
          <p:cNvPr id="146436" name="Object 5">
            <a:extLst>
              <a:ext uri="{FF2B5EF4-FFF2-40B4-BE49-F238E27FC236}">
                <a16:creationId xmlns:a16="http://schemas.microsoft.com/office/drawing/2014/main" id="{DE04FE88-5BA1-44E1-8FBA-ABCCA3376EE3}"/>
              </a:ext>
            </a:extLst>
          </p:cNvPr>
          <p:cNvGraphicFramePr>
            <a:graphicFrameLocks noChangeAspect="1"/>
          </p:cNvGraphicFramePr>
          <p:nvPr>
            <p:extLst>
              <p:ext uri="{D42A27DB-BD31-4B8C-83A1-F6EECF244321}">
                <p14:modId xmlns:p14="http://schemas.microsoft.com/office/powerpoint/2010/main" val="2303831301"/>
              </p:ext>
            </p:extLst>
          </p:nvPr>
        </p:nvGraphicFramePr>
        <p:xfrm>
          <a:off x="436563" y="3167063"/>
          <a:ext cx="2528887" cy="1500187"/>
        </p:xfrm>
        <a:graphic>
          <a:graphicData uri="http://schemas.openxmlformats.org/presentationml/2006/ole">
            <mc:AlternateContent xmlns:mc="http://schemas.openxmlformats.org/markup-compatibility/2006">
              <mc:Choice xmlns:v="urn:schemas-microsoft-com:vml" Requires="v">
                <p:oleObj spid="_x0000_s172998" name="公式" r:id="rId4" imgW="1917700" imgH="914400" progId="Equation.3">
                  <p:embed/>
                </p:oleObj>
              </mc:Choice>
              <mc:Fallback>
                <p:oleObj name="公式" r:id="rId4" imgW="1917700" imgH="9144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563" y="3167063"/>
                        <a:ext cx="2528887" cy="1500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437" name="Text Box 6">
            <a:extLst>
              <a:ext uri="{FF2B5EF4-FFF2-40B4-BE49-F238E27FC236}">
                <a16:creationId xmlns:a16="http://schemas.microsoft.com/office/drawing/2014/main" id="{961B9A19-F47F-4757-9D3B-A853DB7E97CB}"/>
              </a:ext>
            </a:extLst>
          </p:cNvPr>
          <p:cNvSpPr txBox="1">
            <a:spLocks noChangeArrowheads="1"/>
          </p:cNvSpPr>
          <p:nvPr/>
        </p:nvSpPr>
        <p:spPr bwMode="auto">
          <a:xfrm>
            <a:off x="55563" y="549275"/>
            <a:ext cx="8858250" cy="264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kumimoji="0" lang="zh-CN" altLang="en-US" sz="2000" dirty="0">
                <a:solidFill>
                  <a:srgbClr val="660066"/>
                </a:solidFill>
                <a:latin typeface="+mn-lt"/>
                <a:ea typeface="仿宋" panose="02010609060101010101" pitchFamily="49" charset="-122"/>
              </a:rPr>
              <a:t>与电感耦合相位鉴频器比较，区别是：</a:t>
            </a:r>
          </a:p>
          <a:p>
            <a:pPr eaLnBrk="1" hangingPunct="1">
              <a:lnSpc>
                <a:spcPct val="120000"/>
              </a:lnSpc>
              <a:spcBef>
                <a:spcPct val="0"/>
              </a:spcBef>
              <a:buFontTx/>
              <a:buNone/>
            </a:pPr>
            <a:r>
              <a:rPr kumimoji="0" lang="zh-CN" altLang="en-US" sz="2000" dirty="0">
                <a:solidFill>
                  <a:srgbClr val="660066"/>
                </a:solidFill>
                <a:latin typeface="+mn-lt"/>
                <a:ea typeface="仿宋" panose="02010609060101010101" pitchFamily="49" charset="-122"/>
              </a:rPr>
              <a:t>①在</a:t>
            </a:r>
            <a:r>
              <a:rPr kumimoji="0" lang="en-US" altLang="zh-CN" sz="2000" i="1" dirty="0" err="1">
                <a:solidFill>
                  <a:srgbClr val="660066"/>
                </a:solidFill>
                <a:latin typeface="+mn-lt"/>
                <a:ea typeface="仿宋" panose="02010609060101010101" pitchFamily="49" charset="-122"/>
              </a:rPr>
              <a:t>a’</a:t>
            </a:r>
            <a:r>
              <a:rPr kumimoji="0" lang="en-US" altLang="zh-CN" sz="2000" dirty="0" err="1">
                <a:solidFill>
                  <a:srgbClr val="660066"/>
                </a:solidFill>
                <a:latin typeface="+mn-lt"/>
                <a:ea typeface="仿宋" panose="02010609060101010101" pitchFamily="49" charset="-122"/>
                <a:sym typeface="Symbol" panose="05050102010706020507" pitchFamily="18" charset="2"/>
              </a:rPr>
              <a:t></a:t>
            </a:r>
            <a:r>
              <a:rPr kumimoji="0" lang="en-US" altLang="zh-CN" sz="2000" i="1" dirty="0" err="1">
                <a:solidFill>
                  <a:srgbClr val="660066"/>
                </a:solidFill>
                <a:latin typeface="+mn-lt"/>
                <a:ea typeface="仿宋" panose="02010609060101010101" pitchFamily="49" charset="-122"/>
                <a:sym typeface="Symbol" panose="05050102010706020507" pitchFamily="18" charset="2"/>
              </a:rPr>
              <a:t>b</a:t>
            </a:r>
            <a:r>
              <a:rPr kumimoji="0" lang="en-US" altLang="zh-CN" sz="2000" i="1" dirty="0">
                <a:solidFill>
                  <a:srgbClr val="660066"/>
                </a:solidFill>
                <a:latin typeface="+mn-lt"/>
                <a:ea typeface="仿宋" panose="02010609060101010101" pitchFamily="49" charset="-122"/>
                <a:sym typeface="Symbol" panose="05050102010706020507" pitchFamily="18" charset="2"/>
              </a:rPr>
              <a:t>’</a:t>
            </a:r>
            <a:r>
              <a:rPr kumimoji="0" lang="en-US" altLang="zh-CN" sz="2000" i="1"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端接大电容</a:t>
            </a:r>
            <a:r>
              <a:rPr kumimoji="0" lang="en-US" altLang="zh-CN" sz="2000" i="1" dirty="0">
                <a:solidFill>
                  <a:srgbClr val="660066"/>
                </a:solidFill>
                <a:latin typeface="+mn-lt"/>
                <a:ea typeface="仿宋" panose="02010609060101010101" pitchFamily="49" charset="-122"/>
              </a:rPr>
              <a:t>C</a:t>
            </a:r>
            <a:r>
              <a:rPr kumimoji="0" lang="en-US" altLang="zh-CN" sz="2000" baseline="-25000" dirty="0">
                <a:solidFill>
                  <a:srgbClr val="660066"/>
                </a:solidFill>
                <a:latin typeface="+mn-lt"/>
                <a:ea typeface="仿宋" panose="02010609060101010101" pitchFamily="49" charset="-122"/>
              </a:rPr>
              <a:t>6</a:t>
            </a:r>
            <a:r>
              <a:rPr kumimoji="0" lang="zh-CN" altLang="en-US" sz="2000" dirty="0">
                <a:solidFill>
                  <a:srgbClr val="660066"/>
                </a:solidFill>
                <a:latin typeface="+mn-lt"/>
                <a:ea typeface="仿宋" panose="02010609060101010101" pitchFamily="49" charset="-122"/>
              </a:rPr>
              <a:t>（</a:t>
            </a:r>
            <a:r>
              <a:rPr kumimoji="0" lang="en-US" altLang="zh-CN" sz="2000" dirty="0">
                <a:solidFill>
                  <a:srgbClr val="660066"/>
                </a:solidFill>
                <a:latin typeface="+mn-lt"/>
                <a:ea typeface="仿宋" panose="02010609060101010101" pitchFamily="49" charset="-122"/>
              </a:rPr>
              <a:t>10μF</a:t>
            </a:r>
            <a:r>
              <a:rPr kumimoji="0" lang="zh-CN" altLang="en-US" sz="2000" dirty="0">
                <a:solidFill>
                  <a:srgbClr val="660066"/>
                </a:solidFill>
                <a:latin typeface="+mn-lt"/>
                <a:ea typeface="仿宋" panose="02010609060101010101" pitchFamily="49" charset="-122"/>
              </a:rPr>
              <a:t>），时间常数大，</a:t>
            </a:r>
            <a:r>
              <a:rPr kumimoji="0" lang="en-US" altLang="zh-CN" sz="2000" dirty="0">
                <a:solidFill>
                  <a:srgbClr val="660066"/>
                </a:solidFill>
                <a:latin typeface="+mn-lt"/>
                <a:ea typeface="仿宋" panose="02010609060101010101" pitchFamily="49" charset="-122"/>
              </a:rPr>
              <a:t>0.1s-0.2s</a:t>
            </a:r>
            <a:r>
              <a:rPr kumimoji="0" lang="zh-CN" altLang="en-US" sz="2000" dirty="0">
                <a:solidFill>
                  <a:srgbClr val="660066"/>
                </a:solidFill>
                <a:latin typeface="+mn-lt"/>
                <a:ea typeface="仿宋" panose="02010609060101010101" pitchFamily="49" charset="-122"/>
              </a:rPr>
              <a:t>，所以检波过程中，</a:t>
            </a:r>
            <a:r>
              <a:rPr kumimoji="0" lang="en-US" altLang="zh-CN" sz="2000" i="1" dirty="0">
                <a:solidFill>
                  <a:srgbClr val="660066"/>
                </a:solidFill>
                <a:latin typeface="+mn-lt"/>
                <a:ea typeface="仿宋" panose="02010609060101010101" pitchFamily="49" charset="-122"/>
              </a:rPr>
              <a:t> C</a:t>
            </a:r>
            <a:r>
              <a:rPr kumimoji="0" lang="en-US" altLang="zh-CN" sz="2000" baseline="-25000" dirty="0">
                <a:solidFill>
                  <a:srgbClr val="660066"/>
                </a:solidFill>
                <a:latin typeface="+mn-lt"/>
                <a:ea typeface="仿宋" panose="02010609060101010101" pitchFamily="49" charset="-122"/>
              </a:rPr>
              <a:t>6</a:t>
            </a:r>
            <a:r>
              <a:rPr kumimoji="0" lang="zh-CN" altLang="en-US" sz="2000" dirty="0">
                <a:solidFill>
                  <a:srgbClr val="660066"/>
                </a:solidFill>
                <a:latin typeface="+mn-lt"/>
                <a:ea typeface="仿宋" panose="02010609060101010101" pitchFamily="49" charset="-122"/>
              </a:rPr>
              <a:t>两端的</a:t>
            </a:r>
            <a:r>
              <a:rPr kumimoji="0" lang="en-US" altLang="zh-CN" sz="2000" i="1" dirty="0">
                <a:solidFill>
                  <a:srgbClr val="660066"/>
                </a:solidFill>
                <a:latin typeface="+mn-lt"/>
                <a:ea typeface="仿宋" panose="02010609060101010101" pitchFamily="49" charset="-122"/>
                <a:sym typeface="Symbol" panose="05050102010706020507" pitchFamily="18" charset="2"/>
              </a:rPr>
              <a:t>V</a:t>
            </a:r>
            <a:r>
              <a:rPr kumimoji="0" lang="en-US" altLang="zh-CN" sz="2000" baseline="-25000" dirty="0">
                <a:solidFill>
                  <a:srgbClr val="660066"/>
                </a:solidFill>
                <a:latin typeface="+mn-lt"/>
                <a:ea typeface="仿宋" panose="02010609060101010101" pitchFamily="49" charset="-122"/>
                <a:sym typeface="Symbol" panose="05050102010706020507" pitchFamily="18" charset="2"/>
              </a:rPr>
              <a:t>ab</a:t>
            </a:r>
            <a:r>
              <a:rPr kumimoji="0" lang="en-US" altLang="zh-CN" sz="2000" dirty="0">
                <a:solidFill>
                  <a:srgbClr val="660066"/>
                </a:solidFill>
                <a:latin typeface="+mn-lt"/>
                <a:ea typeface="仿宋" panose="02010609060101010101" pitchFamily="49" charset="-122"/>
                <a:sym typeface="Symbol" panose="05050102010706020507" pitchFamily="18" charset="2"/>
              </a:rPr>
              <a:t>’</a:t>
            </a:r>
            <a:r>
              <a:rPr kumimoji="0" lang="zh-CN" altLang="en-US" sz="2000" dirty="0">
                <a:solidFill>
                  <a:srgbClr val="660066"/>
                </a:solidFill>
                <a:latin typeface="+mn-lt"/>
                <a:ea typeface="仿宋" panose="02010609060101010101" pitchFamily="49" charset="-122"/>
              </a:rPr>
              <a:t> 是恒定值；</a:t>
            </a:r>
          </a:p>
          <a:p>
            <a:pPr eaLnBrk="1" hangingPunct="1">
              <a:lnSpc>
                <a:spcPct val="120000"/>
              </a:lnSpc>
              <a:spcBef>
                <a:spcPct val="0"/>
              </a:spcBef>
              <a:buFontTx/>
              <a:buNone/>
            </a:pPr>
            <a:r>
              <a:rPr kumimoji="0" lang="zh-CN" altLang="en-US" sz="2000" dirty="0">
                <a:solidFill>
                  <a:srgbClr val="660066"/>
                </a:solidFill>
                <a:latin typeface="+mn-lt"/>
                <a:ea typeface="仿宋" panose="02010609060101010101" pitchFamily="49" charset="-122"/>
              </a:rPr>
              <a:t>② </a:t>
            </a:r>
            <a:r>
              <a:rPr kumimoji="0" lang="en-US" altLang="zh-CN" sz="2000" i="1" dirty="0">
                <a:solidFill>
                  <a:srgbClr val="660066"/>
                </a:solidFill>
                <a:latin typeface="+mn-lt"/>
                <a:ea typeface="仿宋" panose="02010609060101010101" pitchFamily="49" charset="-122"/>
              </a:rPr>
              <a:t>D</a:t>
            </a:r>
            <a:r>
              <a:rPr kumimoji="0" lang="en-US" altLang="zh-CN" sz="2000" baseline="-25000" dirty="0">
                <a:solidFill>
                  <a:srgbClr val="660066"/>
                </a:solidFill>
                <a:latin typeface="+mn-lt"/>
                <a:ea typeface="仿宋" panose="02010609060101010101" pitchFamily="49" charset="-122"/>
              </a:rPr>
              <a:t>1</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和</a:t>
            </a:r>
            <a:r>
              <a:rPr kumimoji="0" lang="en-US" altLang="zh-CN" sz="2000" i="1" dirty="0">
                <a:solidFill>
                  <a:srgbClr val="660066"/>
                </a:solidFill>
                <a:latin typeface="+mn-lt"/>
                <a:ea typeface="仿宋" panose="02010609060101010101" pitchFamily="49" charset="-122"/>
              </a:rPr>
              <a:t>D</a:t>
            </a:r>
            <a:r>
              <a:rPr kumimoji="0" lang="en-US" altLang="zh-CN" sz="2000" baseline="-25000" dirty="0">
                <a:solidFill>
                  <a:srgbClr val="660066"/>
                </a:solidFill>
                <a:latin typeface="+mn-lt"/>
                <a:ea typeface="仿宋" panose="02010609060101010101" pitchFamily="49" charset="-122"/>
              </a:rPr>
              <a:t>2</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的连接方向相反， </a:t>
            </a:r>
            <a:r>
              <a:rPr kumimoji="0" lang="en-US" altLang="zh-CN" sz="2000" i="1" dirty="0">
                <a:solidFill>
                  <a:srgbClr val="660066"/>
                </a:solidFill>
                <a:latin typeface="+mn-lt"/>
                <a:ea typeface="仿宋" panose="02010609060101010101" pitchFamily="49" charset="-122"/>
              </a:rPr>
              <a:t>a</a:t>
            </a:r>
            <a:r>
              <a:rPr kumimoji="0" lang="en-US" altLang="zh-CN" sz="2000" i="1" dirty="0">
                <a:solidFill>
                  <a:srgbClr val="660066"/>
                </a:solidFill>
                <a:latin typeface="+mn-lt"/>
                <a:ea typeface="仿宋" panose="02010609060101010101" pitchFamily="49" charset="-122"/>
                <a:sym typeface="Symbol" panose="05050102010706020507" pitchFamily="18" charset="2"/>
              </a:rPr>
              <a:t>’</a:t>
            </a:r>
            <a:r>
              <a:rPr kumimoji="0" lang="zh-CN" altLang="en-US" sz="2000" dirty="0">
                <a:solidFill>
                  <a:srgbClr val="660066"/>
                </a:solidFill>
                <a:latin typeface="+mn-lt"/>
                <a:ea typeface="仿宋" panose="02010609060101010101" pitchFamily="49" charset="-122"/>
                <a:sym typeface="Symbol" panose="05050102010706020507" pitchFamily="18" charset="2"/>
              </a:rPr>
              <a:t>、</a:t>
            </a:r>
            <a:r>
              <a:rPr kumimoji="0" lang="en-US" altLang="zh-CN" sz="2000" i="1" dirty="0">
                <a:solidFill>
                  <a:srgbClr val="660066"/>
                </a:solidFill>
                <a:latin typeface="+mn-lt"/>
                <a:ea typeface="仿宋" panose="02010609060101010101" pitchFamily="49" charset="-122"/>
                <a:sym typeface="Symbol" panose="05050102010706020507" pitchFamily="18" charset="2"/>
              </a:rPr>
              <a:t>b’</a:t>
            </a:r>
            <a:r>
              <a:rPr kumimoji="0" lang="zh-CN" altLang="en-US" sz="2000" dirty="0">
                <a:solidFill>
                  <a:srgbClr val="660066"/>
                </a:solidFill>
                <a:latin typeface="+mn-lt"/>
                <a:ea typeface="仿宋" panose="02010609060101010101" pitchFamily="49" charset="-122"/>
              </a:rPr>
              <a:t> 两点间的电压是和电压，而不是差电压；</a:t>
            </a:r>
          </a:p>
          <a:p>
            <a:pPr eaLnBrk="1" hangingPunct="1">
              <a:lnSpc>
                <a:spcPct val="120000"/>
              </a:lnSpc>
              <a:spcBef>
                <a:spcPct val="0"/>
              </a:spcBef>
              <a:buFontTx/>
              <a:buNone/>
            </a:pPr>
            <a:r>
              <a:rPr kumimoji="0" lang="zh-CN" altLang="en-US" sz="2000" dirty="0">
                <a:solidFill>
                  <a:srgbClr val="660066"/>
                </a:solidFill>
                <a:latin typeface="+mn-lt"/>
                <a:ea typeface="仿宋" panose="02010609060101010101" pitchFamily="49" charset="-122"/>
              </a:rPr>
              <a:t>③由检波负载电阻、电容中间</a:t>
            </a:r>
            <a:endParaRPr kumimoji="0" lang="en-US" altLang="zh-CN" sz="2000" dirty="0">
              <a:solidFill>
                <a:srgbClr val="660066"/>
              </a:solidFill>
              <a:latin typeface="+mn-lt"/>
              <a:ea typeface="仿宋" panose="02010609060101010101" pitchFamily="49" charset="-122"/>
            </a:endParaRPr>
          </a:p>
          <a:p>
            <a:pPr eaLnBrk="1" hangingPunct="1">
              <a:lnSpc>
                <a:spcPct val="120000"/>
              </a:lnSpc>
              <a:spcBef>
                <a:spcPct val="0"/>
              </a:spcBef>
              <a:buFontTx/>
              <a:buNone/>
            </a:pP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分开输出。</a:t>
            </a:r>
          </a:p>
          <a:p>
            <a:pPr eaLnBrk="1" hangingPunct="1">
              <a:lnSpc>
                <a:spcPct val="120000"/>
              </a:lnSpc>
              <a:spcBef>
                <a:spcPct val="0"/>
              </a:spcBef>
              <a:buFontTx/>
              <a:buNone/>
            </a:pPr>
            <a:r>
              <a:rPr kumimoji="0" lang="zh-CN" altLang="en-US" sz="2000" dirty="0">
                <a:solidFill>
                  <a:srgbClr val="660066"/>
                </a:solidFill>
                <a:latin typeface="+mn-lt"/>
                <a:ea typeface="仿宋" panose="02010609060101010101" pitchFamily="49" charset="-122"/>
              </a:rPr>
              <a:t>由图可见：</a:t>
            </a:r>
          </a:p>
        </p:txBody>
      </p:sp>
      <p:graphicFrame>
        <p:nvGraphicFramePr>
          <p:cNvPr id="146438" name="Object 10">
            <a:extLst>
              <a:ext uri="{FF2B5EF4-FFF2-40B4-BE49-F238E27FC236}">
                <a16:creationId xmlns:a16="http://schemas.microsoft.com/office/drawing/2014/main" id="{C765C709-0A7D-4A50-842E-4B907A6FAB3C}"/>
              </a:ext>
            </a:extLst>
          </p:cNvPr>
          <p:cNvGraphicFramePr>
            <a:graphicFrameLocks noChangeAspect="1"/>
          </p:cNvGraphicFramePr>
          <p:nvPr>
            <p:extLst>
              <p:ext uri="{D42A27DB-BD31-4B8C-83A1-F6EECF244321}">
                <p14:modId xmlns:p14="http://schemas.microsoft.com/office/powerpoint/2010/main" val="820304202"/>
              </p:ext>
            </p:extLst>
          </p:nvPr>
        </p:nvGraphicFramePr>
        <p:xfrm>
          <a:off x="261938" y="5938838"/>
          <a:ext cx="4767262" cy="690562"/>
        </p:xfrm>
        <a:graphic>
          <a:graphicData uri="http://schemas.openxmlformats.org/presentationml/2006/ole">
            <mc:AlternateContent xmlns:mc="http://schemas.openxmlformats.org/markup-compatibility/2006">
              <mc:Choice xmlns:v="urn:schemas-microsoft-com:vml" Requires="v">
                <p:oleObj spid="_x0000_s172999" name="公式" r:id="rId6" imgW="4064000" imgH="482600" progId="Equation.3">
                  <p:embed/>
                </p:oleObj>
              </mc:Choice>
              <mc:Fallback>
                <p:oleObj name="公式" r:id="rId6" imgW="4064000" imgH="4826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938" y="5938838"/>
                        <a:ext cx="4767262" cy="690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439" name="Text Box 11">
            <a:extLst>
              <a:ext uri="{FF2B5EF4-FFF2-40B4-BE49-F238E27FC236}">
                <a16:creationId xmlns:a16="http://schemas.microsoft.com/office/drawing/2014/main" id="{BE41008E-3C82-4FDD-99C0-A27B205C211F}"/>
              </a:ext>
            </a:extLst>
          </p:cNvPr>
          <p:cNvSpPr txBox="1">
            <a:spLocks noChangeArrowheads="1"/>
          </p:cNvSpPr>
          <p:nvPr/>
        </p:nvSpPr>
        <p:spPr bwMode="auto">
          <a:xfrm>
            <a:off x="0" y="4648200"/>
            <a:ext cx="2378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上两式相加：</a:t>
            </a:r>
          </a:p>
        </p:txBody>
      </p:sp>
      <p:sp>
        <p:nvSpPr>
          <p:cNvPr id="146440" name="Text Box 13">
            <a:extLst>
              <a:ext uri="{FF2B5EF4-FFF2-40B4-BE49-F238E27FC236}">
                <a16:creationId xmlns:a16="http://schemas.microsoft.com/office/drawing/2014/main" id="{3CDE89F7-0B44-4A0E-AD16-D225B72FE691}"/>
              </a:ext>
            </a:extLst>
          </p:cNvPr>
          <p:cNvSpPr txBox="1">
            <a:spLocks noChangeArrowheads="1"/>
          </p:cNvSpPr>
          <p:nvPr/>
        </p:nvSpPr>
        <p:spPr bwMode="auto">
          <a:xfrm>
            <a:off x="285750" y="5500688"/>
            <a:ext cx="2767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而检波输出电压：</a:t>
            </a:r>
          </a:p>
        </p:txBody>
      </p:sp>
      <p:graphicFrame>
        <p:nvGraphicFramePr>
          <p:cNvPr id="146441" name="Object 12">
            <a:extLst>
              <a:ext uri="{FF2B5EF4-FFF2-40B4-BE49-F238E27FC236}">
                <a16:creationId xmlns:a16="http://schemas.microsoft.com/office/drawing/2014/main" id="{1091047F-7DD3-40C7-B1BC-2FECAF6FD9A9}"/>
              </a:ext>
            </a:extLst>
          </p:cNvPr>
          <p:cNvGraphicFramePr>
            <a:graphicFrameLocks noChangeAspect="1"/>
          </p:cNvGraphicFramePr>
          <p:nvPr>
            <p:extLst>
              <p:ext uri="{D42A27DB-BD31-4B8C-83A1-F6EECF244321}">
                <p14:modId xmlns:p14="http://schemas.microsoft.com/office/powerpoint/2010/main" val="2824190006"/>
              </p:ext>
            </p:extLst>
          </p:nvPr>
        </p:nvGraphicFramePr>
        <p:xfrm>
          <a:off x="809625" y="5124450"/>
          <a:ext cx="1871663" cy="455613"/>
        </p:xfrm>
        <a:graphic>
          <a:graphicData uri="http://schemas.openxmlformats.org/presentationml/2006/ole">
            <mc:AlternateContent xmlns:mc="http://schemas.openxmlformats.org/markup-compatibility/2006">
              <mc:Choice xmlns:v="urn:schemas-microsoft-com:vml" Requires="v">
                <p:oleObj spid="_x0000_s173000" name="公式" r:id="rId8" imgW="1066800" imgH="241300" progId="Equation.3">
                  <p:embed/>
                </p:oleObj>
              </mc:Choice>
              <mc:Fallback>
                <p:oleObj name="公式" r:id="rId8" imgW="1066800" imgH="2413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9625" y="5124450"/>
                        <a:ext cx="1871663" cy="4556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442" name="椭圆 9">
            <a:extLst>
              <a:ext uri="{FF2B5EF4-FFF2-40B4-BE49-F238E27FC236}">
                <a16:creationId xmlns:a16="http://schemas.microsoft.com/office/drawing/2014/main" id="{FE2CD727-B757-43F3-ABCB-4642C2C1C51F}"/>
              </a:ext>
            </a:extLst>
          </p:cNvPr>
          <p:cNvSpPr>
            <a:spLocks noChangeArrowheads="1"/>
          </p:cNvSpPr>
          <p:nvPr/>
        </p:nvSpPr>
        <p:spPr bwMode="auto">
          <a:xfrm>
            <a:off x="7762875" y="3943350"/>
            <a:ext cx="500063" cy="357188"/>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cxnSp>
        <p:nvCxnSpPr>
          <p:cNvPr id="146443" name="直接箭头连接符 10">
            <a:extLst>
              <a:ext uri="{FF2B5EF4-FFF2-40B4-BE49-F238E27FC236}">
                <a16:creationId xmlns:a16="http://schemas.microsoft.com/office/drawing/2014/main" id="{E8DBC832-FE07-44B1-B8FC-1ADBADF1279D}"/>
              </a:ext>
            </a:extLst>
          </p:cNvPr>
          <p:cNvCxnSpPr>
            <a:cxnSpLocks noChangeShapeType="1"/>
          </p:cNvCxnSpPr>
          <p:nvPr/>
        </p:nvCxnSpPr>
        <p:spPr bwMode="auto">
          <a:xfrm flipV="1">
            <a:off x="2843213" y="4043363"/>
            <a:ext cx="4922837" cy="538162"/>
          </a:xfrm>
          <a:prstGeom prst="straightConnector1">
            <a:avLst/>
          </a:prstGeom>
          <a:noFill/>
          <a:ln w="57150" algn="ctr">
            <a:solidFill>
              <a:srgbClr val="CC3300"/>
            </a:solidFill>
            <a:round/>
            <a:headEnd/>
            <a:tailEnd type="arrow" w="med" len="med"/>
          </a:ln>
          <a:extLst>
            <a:ext uri="{909E8E84-426E-40DD-AFC4-6F175D3DCCD1}">
              <a14:hiddenFill xmlns:a14="http://schemas.microsoft.com/office/drawing/2010/main">
                <a:noFill/>
              </a14:hiddenFill>
            </a:ext>
          </a:extLst>
        </p:spPr>
      </p:cxnSp>
      <p:graphicFrame>
        <p:nvGraphicFramePr>
          <p:cNvPr id="146444" name="Object 5">
            <a:extLst>
              <a:ext uri="{FF2B5EF4-FFF2-40B4-BE49-F238E27FC236}">
                <a16:creationId xmlns:a16="http://schemas.microsoft.com/office/drawing/2014/main" id="{675613BD-7E6D-46C5-9710-A8103D9C801C}"/>
              </a:ext>
            </a:extLst>
          </p:cNvPr>
          <p:cNvGraphicFramePr>
            <a:graphicFrameLocks noChangeAspect="1"/>
          </p:cNvGraphicFramePr>
          <p:nvPr>
            <p:extLst>
              <p:ext uri="{D42A27DB-BD31-4B8C-83A1-F6EECF244321}">
                <p14:modId xmlns:p14="http://schemas.microsoft.com/office/powerpoint/2010/main" val="279000561"/>
              </p:ext>
            </p:extLst>
          </p:nvPr>
        </p:nvGraphicFramePr>
        <p:xfrm>
          <a:off x="7812088" y="5932488"/>
          <a:ext cx="738187" cy="703262"/>
        </p:xfrm>
        <a:graphic>
          <a:graphicData uri="http://schemas.openxmlformats.org/presentationml/2006/ole">
            <mc:AlternateContent xmlns:mc="http://schemas.openxmlformats.org/markup-compatibility/2006">
              <mc:Choice xmlns:v="urn:schemas-microsoft-com:vml" Requires="v">
                <p:oleObj spid="_x0000_s173001" name="公式" r:id="rId10" imgW="583947" imgH="444307" progId="Equation.3">
                  <p:embed/>
                </p:oleObj>
              </mc:Choice>
              <mc:Fallback>
                <p:oleObj name="公式" r:id="rId10" imgW="583947" imgH="444307"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12088" y="5932488"/>
                        <a:ext cx="738187" cy="703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 Box 13">
            <a:extLst>
              <a:ext uri="{FF2B5EF4-FFF2-40B4-BE49-F238E27FC236}">
                <a16:creationId xmlns:a16="http://schemas.microsoft.com/office/drawing/2014/main" id="{A7C297A4-A413-4CBD-8024-854BA746DFE8}"/>
              </a:ext>
            </a:extLst>
          </p:cNvPr>
          <p:cNvSpPr txBox="1">
            <a:spLocks noChangeArrowheads="1"/>
          </p:cNvSpPr>
          <p:nvPr/>
        </p:nvSpPr>
        <p:spPr bwMode="auto">
          <a:xfrm>
            <a:off x="5799138" y="5895975"/>
            <a:ext cx="2085975" cy="708025"/>
          </a:xfrm>
          <a:prstGeom prst="rect">
            <a:avLst/>
          </a:prstGeom>
          <a:noFill/>
          <a:ln w="9525">
            <a:noFill/>
            <a:miter lim="800000"/>
            <a:headEnd/>
            <a:tailEnd/>
          </a:ln>
        </p:spPr>
        <p:txBody>
          <a:bodyPr>
            <a:spAutoFit/>
          </a:bodyPr>
          <a:lstStyle/>
          <a:p>
            <a:pPr eaLnBrk="1" hangingPunct="1">
              <a:spcBef>
                <a:spcPct val="50000"/>
              </a:spcBef>
              <a:defRPr/>
            </a:pPr>
            <a:r>
              <a:rPr kumimoji="0" lang="zh-CN" altLang="en-US" sz="2000" dirty="0">
                <a:solidFill>
                  <a:srgbClr val="660066"/>
                </a:solidFill>
                <a:latin typeface="+mn-lt"/>
                <a:ea typeface="仿宋" panose="02010609060101010101" pitchFamily="49" charset="-122"/>
              </a:rPr>
              <a:t>其中，</a:t>
            </a:r>
            <a:r>
              <a:rPr kumimoji="0" lang="en-US" altLang="zh-CN" sz="2000" i="1" dirty="0" err="1">
                <a:solidFill>
                  <a:srgbClr val="660066"/>
                </a:solidFill>
                <a:latin typeface="+mn-lt"/>
                <a:ea typeface="仿宋" panose="02010609060101010101" pitchFamily="49" charset="-122"/>
              </a:rPr>
              <a:t>k</a:t>
            </a:r>
            <a:r>
              <a:rPr kumimoji="0" lang="en-US" altLang="zh-CN" sz="2000" baseline="-25000" dirty="0" err="1">
                <a:solidFill>
                  <a:srgbClr val="660066"/>
                </a:solidFill>
                <a:latin typeface="+mn-lt"/>
                <a:ea typeface="仿宋" panose="02010609060101010101" pitchFamily="49" charset="-122"/>
              </a:rPr>
              <a:t>d</a:t>
            </a:r>
            <a:r>
              <a:rPr kumimoji="0" lang="zh-CN" altLang="en-US" sz="2000" dirty="0">
                <a:solidFill>
                  <a:srgbClr val="660066"/>
                </a:solidFill>
                <a:latin typeface="+mn-lt"/>
                <a:ea typeface="仿宋" panose="02010609060101010101" pitchFamily="49" charset="-122"/>
              </a:rPr>
              <a:t>为检波电压传输系数</a:t>
            </a:r>
          </a:p>
        </p:txBody>
      </p:sp>
      <p:cxnSp>
        <p:nvCxnSpPr>
          <p:cNvPr id="146446" name="直接箭头连接符 14">
            <a:extLst>
              <a:ext uri="{FF2B5EF4-FFF2-40B4-BE49-F238E27FC236}">
                <a16:creationId xmlns:a16="http://schemas.microsoft.com/office/drawing/2014/main" id="{A84D2C87-AD41-4432-8F85-722D8813CC82}"/>
              </a:ext>
            </a:extLst>
          </p:cNvPr>
          <p:cNvCxnSpPr>
            <a:cxnSpLocks noChangeShapeType="1"/>
          </p:cNvCxnSpPr>
          <p:nvPr/>
        </p:nvCxnSpPr>
        <p:spPr bwMode="auto">
          <a:xfrm>
            <a:off x="7048500" y="3251200"/>
            <a:ext cx="714375" cy="1588"/>
          </a:xfrm>
          <a:prstGeom prst="straightConnector1">
            <a:avLst/>
          </a:prstGeom>
          <a:noFill/>
          <a:ln w="28575" algn="ctr">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cxnSp>
        <p:nvCxnSpPr>
          <p:cNvPr id="146447" name="直接箭头连接符 10">
            <a:extLst>
              <a:ext uri="{FF2B5EF4-FFF2-40B4-BE49-F238E27FC236}">
                <a16:creationId xmlns:a16="http://schemas.microsoft.com/office/drawing/2014/main" id="{138B886C-97FE-42C2-9B34-6DF17494C587}"/>
              </a:ext>
            </a:extLst>
          </p:cNvPr>
          <p:cNvCxnSpPr>
            <a:cxnSpLocks noChangeShapeType="1"/>
            <a:endCxn id="146442" idx="0"/>
          </p:cNvCxnSpPr>
          <p:nvPr/>
        </p:nvCxnSpPr>
        <p:spPr bwMode="auto">
          <a:xfrm rot="5400000">
            <a:off x="7781131" y="3532982"/>
            <a:ext cx="642937" cy="177800"/>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46448" name="Text Box 3">
            <a:extLst>
              <a:ext uri="{FF2B5EF4-FFF2-40B4-BE49-F238E27FC236}">
                <a16:creationId xmlns:a16="http://schemas.microsoft.com/office/drawing/2014/main" id="{8E7F1C6F-C4E2-4457-8FEC-D3EEE1BE2F4E}"/>
              </a:ext>
            </a:extLst>
          </p:cNvPr>
          <p:cNvSpPr txBox="1">
            <a:spLocks noChangeArrowheads="1"/>
          </p:cNvSpPr>
          <p:nvPr/>
        </p:nvSpPr>
        <p:spPr bwMode="auto">
          <a:xfrm>
            <a:off x="6326188" y="2027238"/>
            <a:ext cx="20621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a:solidFill>
                  <a:srgbClr val="FF0000"/>
                </a:solidFill>
                <a:latin typeface="+mn-lt"/>
                <a:ea typeface="仿宋" panose="02010609060101010101" pitchFamily="49" charset="-122"/>
              </a:rPr>
              <a:t>P223    </a:t>
            </a:r>
            <a:r>
              <a:rPr kumimoji="0" lang="en-US" altLang="zh-CN" sz="2400">
                <a:solidFill>
                  <a:schemeClr val="accent2"/>
                </a:solidFill>
                <a:latin typeface="+mn-lt"/>
                <a:ea typeface="仿宋" panose="02010609060101010101" pitchFamily="49" charset="-122"/>
              </a:rPr>
              <a:t>P230</a:t>
            </a:r>
            <a:endParaRPr kumimoji="0" lang="zh-CN" altLang="en-US" sz="2400">
              <a:solidFill>
                <a:schemeClr val="accent2"/>
              </a:solidFill>
              <a:latin typeface="+mn-lt"/>
              <a:ea typeface="仿宋" panose="02010609060101010101" pitchFamily="49" charset="-122"/>
            </a:endParaRPr>
          </a:p>
        </p:txBody>
      </p:sp>
      <p:graphicFrame>
        <p:nvGraphicFramePr>
          <p:cNvPr id="146449" name="Object 12">
            <a:extLst>
              <a:ext uri="{FF2B5EF4-FFF2-40B4-BE49-F238E27FC236}">
                <a16:creationId xmlns:a16="http://schemas.microsoft.com/office/drawing/2014/main" id="{84CA6D76-8BC7-411A-A208-837D1C4C867D}"/>
              </a:ext>
            </a:extLst>
          </p:cNvPr>
          <p:cNvGraphicFramePr>
            <a:graphicFrameLocks noChangeAspect="1"/>
          </p:cNvGraphicFramePr>
          <p:nvPr>
            <p:extLst>
              <p:ext uri="{D42A27DB-BD31-4B8C-83A1-F6EECF244321}">
                <p14:modId xmlns:p14="http://schemas.microsoft.com/office/powerpoint/2010/main" val="1038655494"/>
              </p:ext>
            </p:extLst>
          </p:nvPr>
        </p:nvGraphicFramePr>
        <p:xfrm>
          <a:off x="3205163" y="5011738"/>
          <a:ext cx="1443037" cy="588962"/>
        </p:xfrm>
        <a:graphic>
          <a:graphicData uri="http://schemas.openxmlformats.org/presentationml/2006/ole">
            <mc:AlternateContent xmlns:mc="http://schemas.openxmlformats.org/markup-compatibility/2006">
              <mc:Choice xmlns:v="urn:schemas-microsoft-com:vml" Requires="v">
                <p:oleObj spid="_x0000_s173002" name="公式" r:id="rId12" imgW="1244060" imgH="406224" progId="Equation.3">
                  <p:embed/>
                </p:oleObj>
              </mc:Choice>
              <mc:Fallback>
                <p:oleObj name="公式" r:id="rId12" imgW="1244060" imgH="406224"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5163" y="5011738"/>
                        <a:ext cx="1443037" cy="588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450" name="Text Box 11">
            <a:extLst>
              <a:ext uri="{FF2B5EF4-FFF2-40B4-BE49-F238E27FC236}">
                <a16:creationId xmlns:a16="http://schemas.microsoft.com/office/drawing/2014/main" id="{26CF0946-2D49-4D4B-8D92-7E9B77933BD9}"/>
              </a:ext>
            </a:extLst>
          </p:cNvPr>
          <p:cNvSpPr txBox="1">
            <a:spLocks noChangeArrowheads="1"/>
          </p:cNvSpPr>
          <p:nvPr/>
        </p:nvSpPr>
        <p:spPr bwMode="auto">
          <a:xfrm>
            <a:off x="2767013" y="5043488"/>
            <a:ext cx="70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即</a:t>
            </a:r>
          </a:p>
        </p:txBody>
      </p:sp>
      <p:sp>
        <p:nvSpPr>
          <p:cNvPr id="20" name="Rectangle 2">
            <a:extLst>
              <a:ext uri="{FF2B5EF4-FFF2-40B4-BE49-F238E27FC236}">
                <a16:creationId xmlns:a16="http://schemas.microsoft.com/office/drawing/2014/main" id="{38D13203-C315-444E-9F77-A55D805F8B49}"/>
              </a:ext>
            </a:extLst>
          </p:cNvPr>
          <p:cNvSpPr txBox="1">
            <a:spLocks noChangeArrowheads="1"/>
          </p:cNvSpPr>
          <p:nvPr/>
        </p:nvSpPr>
        <p:spPr bwMode="auto">
          <a:xfrm>
            <a:off x="7032625" y="3276600"/>
            <a:ext cx="9540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1600" kern="0" dirty="0">
                <a:solidFill>
                  <a:srgbClr val="FF0000"/>
                </a:solidFill>
                <a:latin typeface="+mn-lt"/>
                <a:ea typeface="仿宋" panose="02010609060101010101" pitchFamily="49" charset="-122"/>
              </a:rPr>
              <a:t>接负载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9F051037-B623-46B2-8FAB-3F8373E1C26C}"/>
              </a:ext>
            </a:extLst>
          </p:cNvPr>
          <p:cNvSpPr>
            <a:spLocks noGrp="1" noChangeArrowheads="1"/>
          </p:cNvSpPr>
          <p:nvPr>
            <p:ph type="title" idx="4294967295"/>
          </p:nvPr>
        </p:nvSpPr>
        <p:spPr>
          <a:xfrm>
            <a:off x="228599" y="228600"/>
            <a:ext cx="6278563"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相位鉴频器（比例鉴频器） </a:t>
            </a:r>
          </a:p>
        </p:txBody>
      </p:sp>
      <p:graphicFrame>
        <p:nvGraphicFramePr>
          <p:cNvPr id="147459" name="Object 7">
            <a:extLst>
              <a:ext uri="{FF2B5EF4-FFF2-40B4-BE49-F238E27FC236}">
                <a16:creationId xmlns:a16="http://schemas.microsoft.com/office/drawing/2014/main" id="{0172C185-ECC1-443D-80DC-73ABB804B992}"/>
              </a:ext>
            </a:extLst>
          </p:cNvPr>
          <p:cNvGraphicFramePr>
            <a:graphicFrameLocks noChangeAspect="1"/>
          </p:cNvGraphicFramePr>
          <p:nvPr>
            <p:extLst>
              <p:ext uri="{D42A27DB-BD31-4B8C-83A1-F6EECF244321}">
                <p14:modId xmlns:p14="http://schemas.microsoft.com/office/powerpoint/2010/main" val="2677203324"/>
              </p:ext>
            </p:extLst>
          </p:nvPr>
        </p:nvGraphicFramePr>
        <p:xfrm>
          <a:off x="1099343" y="2727362"/>
          <a:ext cx="2041525" cy="1008063"/>
        </p:xfrm>
        <a:graphic>
          <a:graphicData uri="http://schemas.openxmlformats.org/presentationml/2006/ole">
            <mc:AlternateContent xmlns:mc="http://schemas.openxmlformats.org/markup-compatibility/2006">
              <mc:Choice xmlns:v="urn:schemas-microsoft-com:vml" Requires="v">
                <p:oleObj spid="_x0000_s180795" name="公式" r:id="rId3" imgW="837836" imgH="482391" progId="Equation.3">
                  <p:embed/>
                </p:oleObj>
              </mc:Choice>
              <mc:Fallback>
                <p:oleObj name="公式" r:id="rId3" imgW="837836" imgH="482391"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343" y="2727362"/>
                        <a:ext cx="2041525" cy="1008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7460" name="Text Box 17">
            <a:extLst>
              <a:ext uri="{FF2B5EF4-FFF2-40B4-BE49-F238E27FC236}">
                <a16:creationId xmlns:a16="http://schemas.microsoft.com/office/drawing/2014/main" id="{863A701F-08AB-4D0D-9929-2C7547CE9730}"/>
              </a:ext>
            </a:extLst>
          </p:cNvPr>
          <p:cNvSpPr txBox="1">
            <a:spLocks noChangeArrowheads="1"/>
          </p:cNvSpPr>
          <p:nvPr/>
        </p:nvSpPr>
        <p:spPr bwMode="auto">
          <a:xfrm>
            <a:off x="107950" y="981075"/>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输出电压</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o</a:t>
            </a:r>
            <a:r>
              <a:rPr kumimoji="0" lang="zh-CN" altLang="en-US" sz="2400" dirty="0">
                <a:solidFill>
                  <a:srgbClr val="660066"/>
                </a:solidFill>
                <a:latin typeface="+mn-lt"/>
                <a:ea typeface="仿宋" panose="02010609060101010101" pitchFamily="49" charset="-122"/>
              </a:rPr>
              <a:t>仅是电感耦合相位鉴频器的一半。</a:t>
            </a:r>
          </a:p>
        </p:txBody>
      </p:sp>
      <p:sp>
        <p:nvSpPr>
          <p:cNvPr id="147461" name="Rectangle 18">
            <a:extLst>
              <a:ext uri="{FF2B5EF4-FFF2-40B4-BE49-F238E27FC236}">
                <a16:creationId xmlns:a16="http://schemas.microsoft.com/office/drawing/2014/main" id="{5D47F3E9-9BEF-428D-9C4A-BCE54D94FC36}"/>
              </a:ext>
            </a:extLst>
          </p:cNvPr>
          <p:cNvSpPr>
            <a:spLocks noChangeArrowheads="1"/>
          </p:cNvSpPr>
          <p:nvPr/>
        </p:nvSpPr>
        <p:spPr bwMode="auto">
          <a:xfrm>
            <a:off x="4763" y="1768475"/>
            <a:ext cx="85725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鉴频的工作过程：</a:t>
            </a:r>
          </a:p>
          <a:p>
            <a:pPr>
              <a:buFontTx/>
              <a:buNone/>
            </a:pPr>
            <a:r>
              <a:rPr lang="zh-CN" altLang="en-US" sz="2400" dirty="0">
                <a:solidFill>
                  <a:srgbClr val="660066"/>
                </a:solidFill>
                <a:latin typeface="+mn-lt"/>
                <a:ea typeface="仿宋" panose="02010609060101010101" pitchFamily="49" charset="-122"/>
              </a:rPr>
              <a:t>①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)=0 (</a:t>
            </a:r>
            <a:r>
              <a:rPr lang="zh-CN" altLang="en-US" sz="2400" dirty="0">
                <a:solidFill>
                  <a:srgbClr val="0000FF"/>
                </a:solidFill>
                <a:latin typeface="+mn-lt"/>
                <a:ea typeface="仿宋" panose="02010609060101010101" pitchFamily="49" charset="-122"/>
                <a:sym typeface="Symbol" panose="05050102010706020507" pitchFamily="18" charset="2"/>
              </a:rPr>
              <a:t>即载波未被调频</a:t>
            </a:r>
            <a:r>
              <a:rPr lang="en-US" altLang="zh-CN" sz="24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时：</a:t>
            </a:r>
            <a:r>
              <a:rPr lang="zh-CN" altLang="en-US"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f</a:t>
            </a:r>
            <a:r>
              <a:rPr lang="en-US" altLang="zh-CN" sz="2400" dirty="0">
                <a:solidFill>
                  <a:srgbClr val="660066"/>
                </a:solidFill>
                <a:latin typeface="+mn-lt"/>
                <a:ea typeface="仿宋" panose="02010609060101010101" pitchFamily="49" charset="-122"/>
                <a:sym typeface="Symbol" panose="05050102010706020507" pitchFamily="18" charset="2"/>
              </a:rPr>
              <a:t>=0    </a:t>
            </a:r>
            <a:r>
              <a:rPr lang="zh-CN" altLang="en-US" sz="2400" dirty="0">
                <a:solidFill>
                  <a:srgbClr val="660066"/>
                </a:solidFill>
                <a:latin typeface="+mn-lt"/>
                <a:ea typeface="仿宋" panose="02010609060101010101" pitchFamily="49" charset="-122"/>
                <a:sym typeface="Symbol" panose="05050102010706020507" pitchFamily="18" charset="2"/>
              </a:rPr>
              <a:t>所以 </a:t>
            </a:r>
            <a:r>
              <a:rPr lang="en-US" altLang="zh-CN" sz="2400" i="1" dirty="0">
                <a:solidFill>
                  <a:srgbClr val="660066"/>
                </a:solidFill>
                <a:latin typeface="+mn-lt"/>
                <a:ea typeface="仿宋" panose="02010609060101010101" pitchFamily="49" charset="-122"/>
              </a:rPr>
              <a:t>f </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in </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endParaRPr lang="zh-CN" altLang="en-US" sz="2400" dirty="0">
              <a:solidFill>
                <a:srgbClr val="660066"/>
              </a:solidFill>
              <a:latin typeface="+mn-lt"/>
              <a:ea typeface="仿宋" panose="02010609060101010101" pitchFamily="49" charset="-122"/>
            </a:endParaRPr>
          </a:p>
        </p:txBody>
      </p:sp>
      <p:sp>
        <p:nvSpPr>
          <p:cNvPr id="147463" name="Rectangle 20">
            <a:extLst>
              <a:ext uri="{FF2B5EF4-FFF2-40B4-BE49-F238E27FC236}">
                <a16:creationId xmlns:a16="http://schemas.microsoft.com/office/drawing/2014/main" id="{5FD93767-AE83-4522-ABA7-FF34F5C1CEBF}"/>
              </a:ext>
            </a:extLst>
          </p:cNvPr>
          <p:cNvSpPr>
            <a:spLocks noChangeArrowheads="1"/>
          </p:cNvSpPr>
          <p:nvPr/>
        </p:nvSpPr>
        <p:spPr bwMode="auto">
          <a:xfrm>
            <a:off x="-102394" y="3776737"/>
            <a:ext cx="87868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②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  0</a:t>
            </a:r>
            <a:r>
              <a:rPr lang="zh-CN" altLang="en-US" sz="24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0000FF"/>
                </a:solidFill>
                <a:latin typeface="+mn-lt"/>
                <a:ea typeface="仿宋" panose="02010609060101010101" pitchFamily="49" charset="-122"/>
                <a:sym typeface="Symbol" panose="05050102010706020507" pitchFamily="18" charset="2"/>
              </a:rPr>
              <a:t>即载波被调频</a:t>
            </a:r>
            <a:r>
              <a:rPr lang="zh-CN" altLang="en-US" sz="24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时：</a:t>
            </a:r>
            <a:r>
              <a:rPr lang="zh-CN" altLang="en-US"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 </a:t>
            </a:r>
            <a:r>
              <a:rPr lang="en-US" altLang="zh-CN" sz="2400" dirty="0">
                <a:solidFill>
                  <a:srgbClr val="660066"/>
                </a:solidFill>
                <a:latin typeface="+mn-lt"/>
                <a:ea typeface="仿宋" panose="02010609060101010101" pitchFamily="49" charset="-122"/>
                <a:sym typeface="Symbol" panose="05050102010706020507" pitchFamily="18" charset="2"/>
              </a:rPr>
              <a:t> 0    </a:t>
            </a:r>
            <a:r>
              <a:rPr lang="zh-CN" altLang="en-US" sz="2400" dirty="0">
                <a:solidFill>
                  <a:srgbClr val="660066"/>
                </a:solidFill>
                <a:latin typeface="+mn-lt"/>
                <a:ea typeface="仿宋" panose="02010609060101010101" pitchFamily="49" charset="-122"/>
                <a:sym typeface="Symbol" panose="05050102010706020507" pitchFamily="18" charset="2"/>
              </a:rPr>
              <a:t>并且当 </a:t>
            </a:r>
            <a:r>
              <a:rPr lang="en-US" altLang="zh-CN" sz="2400" i="1" dirty="0">
                <a:solidFill>
                  <a:srgbClr val="660066"/>
                </a:solidFill>
                <a:latin typeface="+mn-lt"/>
                <a:ea typeface="仿宋" panose="02010609060101010101" pitchFamily="49" charset="-122"/>
              </a:rPr>
              <a:t>f </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in </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zh-CN" altLang="en-US" sz="2400" dirty="0">
                <a:solidFill>
                  <a:srgbClr val="660066"/>
                </a:solidFill>
                <a:latin typeface="+mn-lt"/>
                <a:ea typeface="仿宋" panose="02010609060101010101" pitchFamily="49" charset="-122"/>
                <a:sym typeface="Symbol" panose="05050102010706020507" pitchFamily="18" charset="2"/>
              </a:rPr>
              <a:t>时</a:t>
            </a:r>
            <a:r>
              <a:rPr lang="en-US" altLang="zh-CN" sz="2400" dirty="0">
                <a:solidFill>
                  <a:srgbClr val="660066"/>
                </a:solidFill>
                <a:latin typeface="+mn-lt"/>
                <a:ea typeface="仿宋" panose="02010609060101010101" pitchFamily="49" charset="-122"/>
                <a:sym typeface="Symbol" panose="05050102010706020507" pitchFamily="18" charset="2"/>
              </a:rPr>
              <a:t>,</a:t>
            </a:r>
            <a:endParaRPr lang="zh-CN" altLang="en-US" sz="2400" dirty="0">
              <a:solidFill>
                <a:srgbClr val="660066"/>
              </a:solidFill>
              <a:latin typeface="+mn-lt"/>
              <a:ea typeface="仿宋" panose="02010609060101010101" pitchFamily="49" charset="-122"/>
              <a:sym typeface="Symbol" panose="05050102010706020507" pitchFamily="18" charset="2"/>
            </a:endParaRPr>
          </a:p>
        </p:txBody>
      </p:sp>
      <p:grpSp>
        <p:nvGrpSpPr>
          <p:cNvPr id="147464" name="组合 16">
            <a:extLst>
              <a:ext uri="{FF2B5EF4-FFF2-40B4-BE49-F238E27FC236}">
                <a16:creationId xmlns:a16="http://schemas.microsoft.com/office/drawing/2014/main" id="{9FD2ACF3-712A-4543-BDF5-3A7930F82C44}"/>
              </a:ext>
            </a:extLst>
          </p:cNvPr>
          <p:cNvGrpSpPr>
            <a:grpSpLocks/>
          </p:cNvGrpSpPr>
          <p:nvPr/>
        </p:nvGrpSpPr>
        <p:grpSpPr bwMode="auto">
          <a:xfrm>
            <a:off x="242094" y="4255513"/>
            <a:ext cx="7199313" cy="900113"/>
            <a:chOff x="135732" y="3254875"/>
            <a:chExt cx="7199312" cy="900112"/>
          </a:xfrm>
        </p:grpSpPr>
        <p:graphicFrame>
          <p:nvGraphicFramePr>
            <p:cNvPr id="147473" name="Object 14">
              <a:extLst>
                <a:ext uri="{FF2B5EF4-FFF2-40B4-BE49-F238E27FC236}">
                  <a16:creationId xmlns:a16="http://schemas.microsoft.com/office/drawing/2014/main" id="{B12BB313-2014-412B-97B5-72E3A49BF964}"/>
                </a:ext>
              </a:extLst>
            </p:cNvPr>
            <p:cNvGraphicFramePr>
              <a:graphicFrameLocks noChangeAspect="1"/>
            </p:cNvGraphicFramePr>
            <p:nvPr>
              <p:extLst>
                <p:ext uri="{D42A27DB-BD31-4B8C-83A1-F6EECF244321}">
                  <p14:modId xmlns:p14="http://schemas.microsoft.com/office/powerpoint/2010/main" val="1818490982"/>
                </p:ext>
              </p:extLst>
            </p:nvPr>
          </p:nvGraphicFramePr>
          <p:xfrm>
            <a:off x="5074079" y="3254875"/>
            <a:ext cx="1390650" cy="900112"/>
          </p:xfrm>
          <a:graphic>
            <a:graphicData uri="http://schemas.openxmlformats.org/presentationml/2006/ole">
              <mc:AlternateContent xmlns:mc="http://schemas.openxmlformats.org/markup-compatibility/2006">
                <mc:Choice xmlns:v="urn:schemas-microsoft-com:vml" Requires="v">
                  <p:oleObj spid="_x0000_s180796" name="公式" r:id="rId5" imgW="837836" imgH="482391" progId="Equation.3">
                    <p:embed/>
                  </p:oleObj>
                </mc:Choice>
                <mc:Fallback>
                  <p:oleObj name="公式" r:id="rId5" imgW="837836" imgH="482391"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079" y="3254875"/>
                          <a:ext cx="1390650" cy="900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7474" name="Rectangle 21">
              <a:extLst>
                <a:ext uri="{FF2B5EF4-FFF2-40B4-BE49-F238E27FC236}">
                  <a16:creationId xmlns:a16="http://schemas.microsoft.com/office/drawing/2014/main" id="{08737648-8B85-40BE-A759-4077B35AEB5B}"/>
                </a:ext>
              </a:extLst>
            </p:cNvPr>
            <p:cNvSpPr>
              <a:spLocks noChangeArrowheads="1"/>
            </p:cNvSpPr>
            <p:nvPr/>
          </p:nvSpPr>
          <p:spPr bwMode="auto">
            <a:xfrm>
              <a:off x="135732" y="3429103"/>
              <a:ext cx="7199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i="1" dirty="0">
                  <a:solidFill>
                    <a:srgbClr val="660066"/>
                  </a:solidFill>
                  <a:latin typeface="+mn-lt"/>
                  <a:ea typeface="仿宋" panose="02010609060101010101" pitchFamily="49" charset="-122"/>
                </a:rPr>
                <a:t>D</a:t>
              </a:r>
              <a:r>
                <a:rPr lang="en-US" altLang="zh-CN" sz="2400" baseline="-250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和</a:t>
              </a:r>
              <a:r>
                <a:rPr lang="en-US" altLang="zh-CN" sz="2400" i="1" dirty="0">
                  <a:solidFill>
                    <a:srgbClr val="660066"/>
                  </a:solidFill>
                  <a:latin typeface="+mn-lt"/>
                  <a:ea typeface="仿宋" panose="02010609060101010101" pitchFamily="49" charset="-122"/>
                </a:rPr>
                <a:t>D</a:t>
              </a:r>
              <a:r>
                <a:rPr lang="en-US" altLang="zh-CN" sz="2400" baseline="-25000" dirty="0">
                  <a:solidFill>
                    <a:srgbClr val="660066"/>
                  </a:solidFill>
                  <a:latin typeface="+mn-lt"/>
                  <a:ea typeface="仿宋" panose="02010609060101010101" pitchFamily="49" charset="-122"/>
                </a:rPr>
                <a:t>2</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两端合成电压的幅度不相等：</a:t>
              </a:r>
            </a:p>
          </p:txBody>
        </p:sp>
      </p:grpSp>
      <p:grpSp>
        <p:nvGrpSpPr>
          <p:cNvPr id="147465" name="组合 15">
            <a:extLst>
              <a:ext uri="{FF2B5EF4-FFF2-40B4-BE49-F238E27FC236}">
                <a16:creationId xmlns:a16="http://schemas.microsoft.com/office/drawing/2014/main" id="{3D44C5FB-9065-4938-A185-BA73527FB119}"/>
              </a:ext>
            </a:extLst>
          </p:cNvPr>
          <p:cNvGrpSpPr>
            <a:grpSpLocks/>
          </p:cNvGrpSpPr>
          <p:nvPr/>
        </p:nvGrpSpPr>
        <p:grpSpPr bwMode="auto">
          <a:xfrm>
            <a:off x="228599" y="5293164"/>
            <a:ext cx="7666037" cy="508000"/>
            <a:chOff x="0" y="5286388"/>
            <a:chExt cx="7667349" cy="507314"/>
          </a:xfrm>
        </p:grpSpPr>
        <p:sp>
          <p:nvSpPr>
            <p:cNvPr id="147471" name="Rectangle 22">
              <a:extLst>
                <a:ext uri="{FF2B5EF4-FFF2-40B4-BE49-F238E27FC236}">
                  <a16:creationId xmlns:a16="http://schemas.microsoft.com/office/drawing/2014/main" id="{67CCD5B9-700F-4A45-9A7E-4FEE5DC2E45B}"/>
                </a:ext>
              </a:extLst>
            </p:cNvPr>
            <p:cNvSpPr>
              <a:spLocks noChangeArrowheads="1"/>
            </p:cNvSpPr>
            <p:nvPr/>
          </p:nvSpPr>
          <p:spPr bwMode="auto">
            <a:xfrm>
              <a:off x="0" y="5286388"/>
              <a:ext cx="33131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660066"/>
                  </a:solidFill>
                  <a:latin typeface="+mn-lt"/>
                  <a:ea typeface="仿宋" panose="02010609060101010101" pitchFamily="49" charset="-122"/>
                </a:rPr>
                <a:t>鉴频器输出电压：</a:t>
              </a:r>
            </a:p>
          </p:txBody>
        </p:sp>
        <p:sp>
          <p:nvSpPr>
            <p:cNvPr id="147472" name="Rectangle 23">
              <a:extLst>
                <a:ext uri="{FF2B5EF4-FFF2-40B4-BE49-F238E27FC236}">
                  <a16:creationId xmlns:a16="http://schemas.microsoft.com/office/drawing/2014/main" id="{06894E38-9BF4-4D3A-9698-16EB236CA21E}"/>
                </a:ext>
              </a:extLst>
            </p:cNvPr>
            <p:cNvSpPr>
              <a:spLocks noChangeArrowheads="1"/>
            </p:cNvSpPr>
            <p:nvPr/>
          </p:nvSpPr>
          <p:spPr bwMode="auto">
            <a:xfrm>
              <a:off x="5290862" y="5290464"/>
              <a:ext cx="23764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有低频输出。</a:t>
              </a:r>
            </a:p>
          </p:txBody>
        </p:sp>
      </p:grpSp>
      <p:sp>
        <p:nvSpPr>
          <p:cNvPr id="15" name="Rectangle 2">
            <a:extLst>
              <a:ext uri="{FF2B5EF4-FFF2-40B4-BE49-F238E27FC236}">
                <a16:creationId xmlns:a16="http://schemas.microsoft.com/office/drawing/2014/main" id="{823F1C8B-6E58-49B1-B43D-4A52129F195A}"/>
              </a:ext>
            </a:extLst>
          </p:cNvPr>
          <p:cNvSpPr txBox="1">
            <a:spLocks noChangeArrowheads="1"/>
          </p:cNvSpPr>
          <p:nvPr/>
        </p:nvSpPr>
        <p:spPr bwMode="auto">
          <a:xfrm>
            <a:off x="4932363" y="690563"/>
            <a:ext cx="4071937" cy="944562"/>
          </a:xfrm>
          <a:prstGeom prst="rect">
            <a:avLst/>
          </a:prstGeom>
          <a:noFill/>
          <a:ln w="9525">
            <a:noFill/>
            <a:miter lim="800000"/>
            <a:headEnd/>
            <a:tailEnd/>
          </a:ln>
        </p:spPr>
        <p:txBody>
          <a:bodyPr anchor="ctr"/>
          <a:lstStyle/>
          <a:p>
            <a:pPr eaLnBrk="1" hangingPunct="1">
              <a:defRPr/>
            </a:pPr>
            <a:r>
              <a:rPr lang="zh-CN" altLang="en-US" sz="2000" kern="0" dirty="0">
                <a:solidFill>
                  <a:srgbClr val="0000FF"/>
                </a:solidFill>
                <a:latin typeface="+mn-lt"/>
                <a:ea typeface="仿宋" panose="02010609060101010101" pitchFamily="49" charset="-122"/>
                <a:cs typeface="+mj-cs"/>
              </a:rPr>
              <a:t>电感耦合相位鉴频器的输出：</a:t>
            </a:r>
            <a:endParaRPr lang="en-US" altLang="zh-CN" sz="2000" kern="0" dirty="0">
              <a:solidFill>
                <a:srgbClr val="0000FF"/>
              </a:solidFill>
              <a:latin typeface="+mn-lt"/>
              <a:ea typeface="仿宋" panose="02010609060101010101" pitchFamily="49" charset="-122"/>
              <a:cs typeface="+mj-cs"/>
            </a:endParaRPr>
          </a:p>
          <a:p>
            <a:pPr eaLnBrk="1" hangingPunct="1">
              <a:defRPr/>
            </a:pPr>
            <a:r>
              <a:rPr kumimoji="0" lang="en-US" altLang="zh-CN" sz="2000" i="1" dirty="0">
                <a:solidFill>
                  <a:srgbClr val="0000FF"/>
                </a:solidFill>
                <a:latin typeface="+mn-lt"/>
                <a:ea typeface="仿宋" panose="02010609060101010101" pitchFamily="49" charset="-122"/>
              </a:rPr>
              <a:t>V</a:t>
            </a:r>
            <a:r>
              <a:rPr kumimoji="0" lang="en-US" altLang="zh-CN" sz="2000" baseline="-25000" dirty="0">
                <a:solidFill>
                  <a:srgbClr val="0000FF"/>
                </a:solidFill>
                <a:latin typeface="+mn-lt"/>
                <a:ea typeface="仿宋" panose="02010609060101010101" pitchFamily="49" charset="-122"/>
              </a:rPr>
              <a:t>o </a:t>
            </a:r>
            <a:r>
              <a:rPr kumimoji="0" lang="en-US" altLang="zh-CN" sz="2000" dirty="0">
                <a:solidFill>
                  <a:srgbClr val="0000FF"/>
                </a:solidFill>
                <a:latin typeface="+mn-lt"/>
                <a:ea typeface="仿宋" panose="02010609060101010101" pitchFamily="49" charset="-122"/>
              </a:rPr>
              <a:t>=</a:t>
            </a:r>
            <a:r>
              <a:rPr kumimoji="0" lang="en-US" altLang="zh-CN" sz="2000" i="1" dirty="0">
                <a:solidFill>
                  <a:srgbClr val="0000FF"/>
                </a:solidFill>
                <a:latin typeface="+mn-lt"/>
                <a:ea typeface="仿宋" panose="02010609060101010101" pitchFamily="49" charset="-122"/>
              </a:rPr>
              <a:t> </a:t>
            </a:r>
            <a:r>
              <a:rPr kumimoji="0" lang="en-US" altLang="zh-CN" sz="2000" i="1" dirty="0" err="1">
                <a:solidFill>
                  <a:srgbClr val="0000FF"/>
                </a:solidFill>
                <a:latin typeface="+mn-lt"/>
                <a:ea typeface="仿宋" panose="02010609060101010101" pitchFamily="49" charset="-122"/>
              </a:rPr>
              <a:t>V</a:t>
            </a:r>
            <a:r>
              <a:rPr kumimoji="0" lang="en-US" altLang="zh-CN" sz="2000" baseline="-25000" dirty="0" err="1">
                <a:solidFill>
                  <a:srgbClr val="0000FF"/>
                </a:solidFill>
                <a:latin typeface="+mn-lt"/>
                <a:ea typeface="仿宋" panose="02010609060101010101" pitchFamily="49" charset="-122"/>
              </a:rPr>
              <a:t>a’b</a:t>
            </a:r>
            <a:r>
              <a:rPr kumimoji="0" lang="en-US" altLang="zh-CN" sz="2000" baseline="-25000" dirty="0">
                <a:solidFill>
                  <a:srgbClr val="0000FF"/>
                </a:solidFill>
                <a:latin typeface="+mn-lt"/>
                <a:ea typeface="仿宋" panose="02010609060101010101" pitchFamily="49" charset="-122"/>
              </a:rPr>
              <a:t>’  </a:t>
            </a:r>
            <a:r>
              <a:rPr kumimoji="0" lang="en-US" altLang="zh-CN" sz="2000" dirty="0">
                <a:solidFill>
                  <a:srgbClr val="0000FF"/>
                </a:solidFill>
                <a:latin typeface="+mn-lt"/>
                <a:ea typeface="仿宋" panose="02010609060101010101" pitchFamily="49" charset="-122"/>
              </a:rPr>
              <a:t>= </a:t>
            </a:r>
            <a:r>
              <a:rPr kumimoji="0" lang="en-US" altLang="zh-CN" sz="2000" i="1" dirty="0" err="1">
                <a:solidFill>
                  <a:srgbClr val="0000FF"/>
                </a:solidFill>
                <a:latin typeface="+mn-lt"/>
                <a:ea typeface="仿宋" panose="02010609060101010101" pitchFamily="49" charset="-122"/>
              </a:rPr>
              <a:t>k</a:t>
            </a:r>
            <a:r>
              <a:rPr kumimoji="0" lang="en-US" altLang="zh-CN" sz="2000" baseline="-25000" dirty="0" err="1">
                <a:solidFill>
                  <a:srgbClr val="0000FF"/>
                </a:solidFill>
                <a:latin typeface="+mn-lt"/>
                <a:ea typeface="仿宋" panose="02010609060101010101" pitchFamily="49" charset="-122"/>
              </a:rPr>
              <a:t>d</a:t>
            </a:r>
            <a:r>
              <a:rPr kumimoji="0" lang="en-US" altLang="zh-CN" sz="2000" dirty="0">
                <a:solidFill>
                  <a:srgbClr val="0000FF"/>
                </a:solidFill>
                <a:latin typeface="+mn-lt"/>
                <a:ea typeface="仿宋" panose="02010609060101010101" pitchFamily="49" charset="-122"/>
              </a:rPr>
              <a:t>(</a:t>
            </a:r>
            <a:r>
              <a:rPr kumimoji="0" lang="en-US" altLang="zh-CN" sz="2000" i="1" dirty="0">
                <a:solidFill>
                  <a:srgbClr val="0000FF"/>
                </a:solidFill>
                <a:latin typeface="+mn-lt"/>
                <a:ea typeface="仿宋" panose="02010609060101010101" pitchFamily="49" charset="-122"/>
              </a:rPr>
              <a:t>V</a:t>
            </a:r>
            <a:r>
              <a:rPr kumimoji="0" lang="en-US" altLang="zh-CN" sz="2000" baseline="-25000" dirty="0">
                <a:solidFill>
                  <a:srgbClr val="0000FF"/>
                </a:solidFill>
                <a:latin typeface="+mn-lt"/>
                <a:ea typeface="仿宋" panose="02010609060101010101" pitchFamily="49" charset="-122"/>
              </a:rPr>
              <a:t>D1 </a:t>
            </a:r>
            <a:r>
              <a:rPr kumimoji="0" lang="en-US" altLang="zh-CN" sz="2000" dirty="0">
                <a:solidFill>
                  <a:srgbClr val="0000FF"/>
                </a:solidFill>
                <a:latin typeface="+mn-lt"/>
                <a:ea typeface="仿宋" panose="02010609060101010101" pitchFamily="49" charset="-122"/>
                <a:sym typeface="Symbol" panose="05050102010706020507" pitchFamily="18" charset="2"/>
              </a:rPr>
              <a:t></a:t>
            </a:r>
            <a:r>
              <a:rPr kumimoji="0" lang="en-US" altLang="zh-CN" sz="2000" i="1" dirty="0">
                <a:solidFill>
                  <a:srgbClr val="0000FF"/>
                </a:solidFill>
                <a:latin typeface="+mn-lt"/>
                <a:ea typeface="仿宋" panose="02010609060101010101" pitchFamily="49" charset="-122"/>
              </a:rPr>
              <a:t> V</a:t>
            </a:r>
            <a:r>
              <a:rPr kumimoji="0" lang="en-US" altLang="zh-CN" sz="2000" baseline="-25000" dirty="0">
                <a:solidFill>
                  <a:srgbClr val="0000FF"/>
                </a:solidFill>
                <a:latin typeface="+mn-lt"/>
                <a:ea typeface="仿宋" panose="02010609060101010101" pitchFamily="49" charset="-122"/>
              </a:rPr>
              <a:t>D2</a:t>
            </a:r>
            <a:r>
              <a:rPr kumimoji="0" lang="en-US" altLang="zh-CN" sz="2000" dirty="0">
                <a:solidFill>
                  <a:srgbClr val="0000FF"/>
                </a:solidFill>
                <a:latin typeface="+mn-lt"/>
                <a:ea typeface="仿宋" panose="02010609060101010101" pitchFamily="49" charset="-122"/>
              </a:rPr>
              <a:t>)     (7-56)</a:t>
            </a:r>
          </a:p>
          <a:p>
            <a:pPr eaLnBrk="1" hangingPunct="1">
              <a:defRPr/>
            </a:pPr>
            <a:endParaRPr lang="zh-CN" altLang="en-US" sz="2000" kern="0" dirty="0">
              <a:solidFill>
                <a:srgbClr val="0000FF"/>
              </a:solidFill>
              <a:latin typeface="+mn-lt"/>
              <a:ea typeface="仿宋" panose="02010609060101010101" pitchFamily="49" charset="-122"/>
              <a:cs typeface="+mj-cs"/>
            </a:endParaRPr>
          </a:p>
        </p:txBody>
      </p:sp>
      <p:graphicFrame>
        <p:nvGraphicFramePr>
          <p:cNvPr id="147467" name="Object 10">
            <a:extLst>
              <a:ext uri="{FF2B5EF4-FFF2-40B4-BE49-F238E27FC236}">
                <a16:creationId xmlns:a16="http://schemas.microsoft.com/office/drawing/2014/main" id="{86B8555D-EB74-4B3A-8A13-B13DCBB0FCFF}"/>
              </a:ext>
            </a:extLst>
          </p:cNvPr>
          <p:cNvGraphicFramePr>
            <a:graphicFrameLocks noChangeAspect="1"/>
          </p:cNvGraphicFramePr>
          <p:nvPr>
            <p:extLst>
              <p:ext uri="{D42A27DB-BD31-4B8C-83A1-F6EECF244321}">
                <p14:modId xmlns:p14="http://schemas.microsoft.com/office/powerpoint/2010/main" val="3949254797"/>
              </p:ext>
            </p:extLst>
          </p:nvPr>
        </p:nvGraphicFramePr>
        <p:xfrm>
          <a:off x="3975100" y="2800183"/>
          <a:ext cx="2789238" cy="874712"/>
        </p:xfrm>
        <a:graphic>
          <a:graphicData uri="http://schemas.openxmlformats.org/presentationml/2006/ole">
            <mc:AlternateContent xmlns:mc="http://schemas.openxmlformats.org/markup-compatibility/2006">
              <mc:Choice xmlns:v="urn:schemas-microsoft-com:vml" Requires="v">
                <p:oleObj spid="_x0000_s180797" name="公式" r:id="rId7" imgW="1854200" imgH="482600" progId="Equation.3">
                  <p:embed/>
                </p:oleObj>
              </mc:Choice>
              <mc:Fallback>
                <p:oleObj name="公式" r:id="rId7" imgW="1854200" imgH="4826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5100" y="2800183"/>
                        <a:ext cx="2789238" cy="874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7468" name="Object 10">
            <a:extLst>
              <a:ext uri="{FF2B5EF4-FFF2-40B4-BE49-F238E27FC236}">
                <a16:creationId xmlns:a16="http://schemas.microsoft.com/office/drawing/2014/main" id="{F32EB549-48A3-4FB2-8BE6-F52D211B6CE5}"/>
              </a:ext>
            </a:extLst>
          </p:cNvPr>
          <p:cNvGraphicFramePr>
            <a:graphicFrameLocks noChangeAspect="1"/>
          </p:cNvGraphicFramePr>
          <p:nvPr>
            <p:extLst>
              <p:ext uri="{D42A27DB-BD31-4B8C-83A1-F6EECF244321}">
                <p14:modId xmlns:p14="http://schemas.microsoft.com/office/powerpoint/2010/main" val="3248629973"/>
              </p:ext>
            </p:extLst>
          </p:nvPr>
        </p:nvGraphicFramePr>
        <p:xfrm>
          <a:off x="2795762" y="5148065"/>
          <a:ext cx="2565400" cy="873125"/>
        </p:xfrm>
        <a:graphic>
          <a:graphicData uri="http://schemas.openxmlformats.org/presentationml/2006/ole">
            <mc:AlternateContent xmlns:mc="http://schemas.openxmlformats.org/markup-compatibility/2006">
              <mc:Choice xmlns:v="urn:schemas-microsoft-com:vml" Requires="v">
                <p:oleObj spid="_x0000_s180798" name="公式" r:id="rId9" imgW="1854200" imgH="482600" progId="Equation.3">
                  <p:embed/>
                </p:oleObj>
              </mc:Choice>
              <mc:Fallback>
                <p:oleObj name="公式" r:id="rId9" imgW="1854200" imgH="4826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5762" y="5148065"/>
                        <a:ext cx="2565400" cy="873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2">
            <a:extLst>
              <a:ext uri="{FF2B5EF4-FFF2-40B4-BE49-F238E27FC236}">
                <a16:creationId xmlns:a16="http://schemas.microsoft.com/office/drawing/2014/main" id="{24A9BBCC-550B-45B5-8151-4CC1002A59EB}"/>
              </a:ext>
            </a:extLst>
          </p:cNvPr>
          <p:cNvSpPr txBox="1">
            <a:spLocks noChangeArrowheads="1"/>
          </p:cNvSpPr>
          <p:nvPr/>
        </p:nvSpPr>
        <p:spPr bwMode="auto">
          <a:xfrm>
            <a:off x="107950" y="5992250"/>
            <a:ext cx="87868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本鉴频器的输出得到了</a:t>
            </a:r>
            <a:r>
              <a:rPr kumimoji="0" lang="en-US" altLang="zh-CN" sz="2800" i="1" dirty="0">
                <a:solidFill>
                  <a:srgbClr val="CC3300"/>
                </a:solidFill>
                <a:latin typeface="+mn-lt"/>
                <a:ea typeface="仿宋" panose="02010609060101010101" pitchFamily="49" charset="-122"/>
              </a:rPr>
              <a:t>V</a:t>
            </a:r>
            <a:r>
              <a:rPr kumimoji="0" lang="en-US" altLang="zh-CN" sz="2800" baseline="-25000" dirty="0">
                <a:solidFill>
                  <a:srgbClr val="CC3300"/>
                </a:solidFill>
                <a:latin typeface="+mn-lt"/>
                <a:ea typeface="仿宋" panose="02010609060101010101" pitchFamily="49" charset="-122"/>
              </a:rPr>
              <a:t>o </a:t>
            </a:r>
            <a:r>
              <a:rPr lang="zh-CN" altLang="en-US" sz="2800" kern="0" dirty="0">
                <a:solidFill>
                  <a:srgbClr val="0000FF"/>
                </a:solidFill>
                <a:latin typeface="+mn-lt"/>
                <a:ea typeface="仿宋" panose="02010609060101010101" pitchFamily="49" charset="-122"/>
              </a:rPr>
              <a:t>，分析到这里就可以结束了。</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D8D75B12-EF2C-4497-A931-2CD801C2940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48483" name="Text Box 11">
            <a:extLst>
              <a:ext uri="{FF2B5EF4-FFF2-40B4-BE49-F238E27FC236}">
                <a16:creationId xmlns:a16="http://schemas.microsoft.com/office/drawing/2014/main" id="{7662F3A6-25E1-4DD7-A38A-AA26F2B2D385}"/>
              </a:ext>
            </a:extLst>
          </p:cNvPr>
          <p:cNvSpPr txBox="1">
            <a:spLocks noChangeArrowheads="1"/>
          </p:cNvSpPr>
          <p:nvPr/>
        </p:nvSpPr>
        <p:spPr bwMode="auto">
          <a:xfrm>
            <a:off x="285750" y="5715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由</a:t>
            </a:r>
          </a:p>
        </p:txBody>
      </p:sp>
      <p:sp>
        <p:nvSpPr>
          <p:cNvPr id="148484" name="Rectangle 16">
            <a:extLst>
              <a:ext uri="{FF2B5EF4-FFF2-40B4-BE49-F238E27FC236}">
                <a16:creationId xmlns:a16="http://schemas.microsoft.com/office/drawing/2014/main" id="{5D74EE4F-6707-4730-835B-FD74BD14E1F4}"/>
              </a:ext>
            </a:extLst>
          </p:cNvPr>
          <p:cNvSpPr>
            <a:spLocks noChangeArrowheads="1"/>
          </p:cNvSpPr>
          <p:nvPr/>
        </p:nvSpPr>
        <p:spPr bwMode="auto">
          <a:xfrm>
            <a:off x="109538" y="2976563"/>
            <a:ext cx="832008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660066"/>
                </a:solidFill>
                <a:latin typeface="+mn-lt"/>
                <a:ea typeface="仿宋" panose="02010609060101010101" pitchFamily="49" charset="-122"/>
              </a:rPr>
              <a:t>  而</a:t>
            </a:r>
            <a:r>
              <a:rPr lang="en-US" altLang="zh-CN" sz="2400" i="1">
                <a:solidFill>
                  <a:srgbClr val="660066"/>
                </a:solidFill>
                <a:latin typeface="+mn-lt"/>
                <a:ea typeface="仿宋" panose="02010609060101010101" pitchFamily="49" charset="-122"/>
              </a:rPr>
              <a:t>V</a:t>
            </a:r>
            <a:r>
              <a:rPr lang="en-US" altLang="zh-CN" sz="2400" baseline="-25000">
                <a:solidFill>
                  <a:srgbClr val="660066"/>
                </a:solidFill>
                <a:latin typeface="+mn-lt"/>
                <a:ea typeface="仿宋" panose="02010609060101010101" pitchFamily="49" charset="-122"/>
              </a:rPr>
              <a:t>C3</a:t>
            </a:r>
            <a:r>
              <a:rPr lang="en-US" altLang="zh-CN" sz="2400">
                <a:solidFill>
                  <a:srgbClr val="660066"/>
                </a:solidFill>
                <a:latin typeface="+mn-lt"/>
                <a:ea typeface="仿宋" panose="02010609060101010101" pitchFamily="49" charset="-122"/>
              </a:rPr>
              <a:t>+</a:t>
            </a:r>
            <a:r>
              <a:rPr lang="en-US" altLang="zh-CN" sz="2400" i="1">
                <a:solidFill>
                  <a:srgbClr val="660066"/>
                </a:solidFill>
                <a:latin typeface="+mn-lt"/>
                <a:ea typeface="仿宋" panose="02010609060101010101" pitchFamily="49" charset="-122"/>
              </a:rPr>
              <a:t> V</a:t>
            </a:r>
            <a:r>
              <a:rPr lang="en-US" altLang="zh-CN" sz="2400" baseline="-25000">
                <a:solidFill>
                  <a:srgbClr val="660066"/>
                </a:solidFill>
                <a:latin typeface="+mn-lt"/>
                <a:ea typeface="仿宋" panose="02010609060101010101" pitchFamily="49" charset="-122"/>
              </a:rPr>
              <a:t>C4 </a:t>
            </a:r>
            <a:r>
              <a:rPr lang="en-US" altLang="zh-CN" sz="2400">
                <a:solidFill>
                  <a:srgbClr val="660066"/>
                </a:solidFill>
                <a:latin typeface="+mn-lt"/>
                <a:ea typeface="仿宋" panose="02010609060101010101" pitchFamily="49" charset="-122"/>
              </a:rPr>
              <a:t>=</a:t>
            </a:r>
            <a:r>
              <a:rPr lang="en-US" altLang="zh-CN" sz="2400" i="1">
                <a:solidFill>
                  <a:srgbClr val="660066"/>
                </a:solidFill>
                <a:latin typeface="+mn-lt"/>
                <a:ea typeface="仿宋" panose="02010609060101010101" pitchFamily="49" charset="-122"/>
              </a:rPr>
              <a:t>V</a:t>
            </a:r>
            <a:r>
              <a:rPr lang="en-US" altLang="zh-CN" sz="2400" baseline="-25000">
                <a:solidFill>
                  <a:srgbClr val="660066"/>
                </a:solidFill>
                <a:latin typeface="+mn-lt"/>
                <a:ea typeface="仿宋" panose="02010609060101010101" pitchFamily="49" charset="-122"/>
              </a:rPr>
              <a:t>a’b’</a:t>
            </a:r>
            <a:r>
              <a:rPr lang="zh-CN" altLang="en-US" sz="2400">
                <a:solidFill>
                  <a:srgbClr val="660066"/>
                </a:solidFill>
                <a:latin typeface="+mn-lt"/>
                <a:ea typeface="仿宋" panose="02010609060101010101" pitchFamily="49" charset="-122"/>
              </a:rPr>
              <a:t>是一个恒定值</a:t>
            </a:r>
            <a:r>
              <a:rPr lang="en-US" altLang="zh-CN" sz="2400">
                <a:solidFill>
                  <a:srgbClr val="660066"/>
                </a:solidFill>
                <a:latin typeface="+mn-lt"/>
                <a:ea typeface="仿宋" panose="02010609060101010101" pitchFamily="49" charset="-122"/>
              </a:rPr>
              <a:t>, </a:t>
            </a:r>
            <a:r>
              <a:rPr lang="zh-CN" altLang="en-US" sz="2400">
                <a:solidFill>
                  <a:srgbClr val="660066"/>
                </a:solidFill>
                <a:latin typeface="+mn-lt"/>
                <a:ea typeface="仿宋" panose="02010609060101010101" pitchFamily="49" charset="-122"/>
              </a:rPr>
              <a:t>则有</a:t>
            </a:r>
          </a:p>
        </p:txBody>
      </p:sp>
      <p:sp>
        <p:nvSpPr>
          <p:cNvPr id="148485" name="Text Box 11">
            <a:extLst>
              <a:ext uri="{FF2B5EF4-FFF2-40B4-BE49-F238E27FC236}">
                <a16:creationId xmlns:a16="http://schemas.microsoft.com/office/drawing/2014/main" id="{457224EC-2569-4BDE-859C-C872BF7E7DFF}"/>
              </a:ext>
            </a:extLst>
          </p:cNvPr>
          <p:cNvSpPr txBox="1">
            <a:spLocks noChangeArrowheads="1"/>
          </p:cNvSpPr>
          <p:nvPr/>
        </p:nvSpPr>
        <p:spPr bwMode="auto">
          <a:xfrm>
            <a:off x="34925" y="4833938"/>
            <a:ext cx="7715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上式代入                              可得鉴频器的输出：</a:t>
            </a:r>
          </a:p>
        </p:txBody>
      </p:sp>
      <p:graphicFrame>
        <p:nvGraphicFramePr>
          <p:cNvPr id="148486" name="Object 10">
            <a:extLst>
              <a:ext uri="{FF2B5EF4-FFF2-40B4-BE49-F238E27FC236}">
                <a16:creationId xmlns:a16="http://schemas.microsoft.com/office/drawing/2014/main" id="{82719D3B-D8A3-4C50-B77D-D4AA48B8953C}"/>
              </a:ext>
            </a:extLst>
          </p:cNvPr>
          <p:cNvGraphicFramePr>
            <a:graphicFrameLocks noChangeAspect="1"/>
          </p:cNvGraphicFramePr>
          <p:nvPr>
            <p:extLst>
              <p:ext uri="{D42A27DB-BD31-4B8C-83A1-F6EECF244321}">
                <p14:modId xmlns:p14="http://schemas.microsoft.com/office/powerpoint/2010/main" val="2868560153"/>
              </p:ext>
            </p:extLst>
          </p:nvPr>
        </p:nvGraphicFramePr>
        <p:xfrm>
          <a:off x="881063" y="611188"/>
          <a:ext cx="2205037" cy="647700"/>
        </p:xfrm>
        <a:graphic>
          <a:graphicData uri="http://schemas.openxmlformats.org/presentationml/2006/ole">
            <mc:AlternateContent xmlns:mc="http://schemas.openxmlformats.org/markup-compatibility/2006">
              <mc:Choice xmlns:v="urn:schemas-microsoft-com:vml" Requires="v">
                <p:oleObj spid="_x0000_s214347" name="公式" r:id="rId3" imgW="2159000" imgH="482600" progId="Equation.3">
                  <p:embed/>
                </p:oleObj>
              </mc:Choice>
              <mc:Fallback>
                <p:oleObj name="公式" r:id="rId3" imgW="2159000" imgH="4826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3" y="611188"/>
                        <a:ext cx="2205037"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8487" name="Text Box 11">
            <a:extLst>
              <a:ext uri="{FF2B5EF4-FFF2-40B4-BE49-F238E27FC236}">
                <a16:creationId xmlns:a16="http://schemas.microsoft.com/office/drawing/2014/main" id="{3C571B1D-0BCE-4DA6-A05E-4C8AA6D77012}"/>
              </a:ext>
            </a:extLst>
          </p:cNvPr>
          <p:cNvSpPr txBox="1">
            <a:spLocks noChangeArrowheads="1"/>
          </p:cNvSpPr>
          <p:nvPr/>
        </p:nvSpPr>
        <p:spPr bwMode="auto">
          <a:xfrm>
            <a:off x="149225" y="1508125"/>
            <a:ext cx="2089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由可以得到：</a:t>
            </a:r>
          </a:p>
        </p:txBody>
      </p:sp>
      <p:graphicFrame>
        <p:nvGraphicFramePr>
          <p:cNvPr id="148488" name="Object 10">
            <a:extLst>
              <a:ext uri="{FF2B5EF4-FFF2-40B4-BE49-F238E27FC236}">
                <a16:creationId xmlns:a16="http://schemas.microsoft.com/office/drawing/2014/main" id="{2537D687-BD4A-4A65-84F9-B7C192EC0E56}"/>
              </a:ext>
            </a:extLst>
          </p:cNvPr>
          <p:cNvGraphicFramePr>
            <a:graphicFrameLocks noChangeAspect="1"/>
          </p:cNvGraphicFramePr>
          <p:nvPr>
            <p:extLst>
              <p:ext uri="{D42A27DB-BD31-4B8C-83A1-F6EECF244321}">
                <p14:modId xmlns:p14="http://schemas.microsoft.com/office/powerpoint/2010/main" val="2070980419"/>
              </p:ext>
            </p:extLst>
          </p:nvPr>
        </p:nvGraphicFramePr>
        <p:xfrm>
          <a:off x="2016125" y="1550988"/>
          <a:ext cx="1062038" cy="1390650"/>
        </p:xfrm>
        <a:graphic>
          <a:graphicData uri="http://schemas.openxmlformats.org/presentationml/2006/ole">
            <mc:AlternateContent xmlns:mc="http://schemas.openxmlformats.org/markup-compatibility/2006">
              <mc:Choice xmlns:v="urn:schemas-microsoft-com:vml" Requires="v">
                <p:oleObj spid="_x0000_s214348" name="公式" r:id="rId5" imgW="812800" imgH="914400" progId="Equation.3">
                  <p:embed/>
                </p:oleObj>
              </mc:Choice>
              <mc:Fallback>
                <p:oleObj name="公式" r:id="rId5" imgW="812800" imgH="9144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25" y="1550988"/>
                        <a:ext cx="1062038" cy="1390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489" name="Object 10">
            <a:extLst>
              <a:ext uri="{FF2B5EF4-FFF2-40B4-BE49-F238E27FC236}">
                <a16:creationId xmlns:a16="http://schemas.microsoft.com/office/drawing/2014/main" id="{78A7F10D-E7CB-40AE-844E-20234739187F}"/>
              </a:ext>
            </a:extLst>
          </p:cNvPr>
          <p:cNvGraphicFramePr>
            <a:graphicFrameLocks noChangeAspect="1"/>
          </p:cNvGraphicFramePr>
          <p:nvPr>
            <p:extLst>
              <p:ext uri="{D42A27DB-BD31-4B8C-83A1-F6EECF244321}">
                <p14:modId xmlns:p14="http://schemas.microsoft.com/office/powerpoint/2010/main" val="2430764910"/>
              </p:ext>
            </p:extLst>
          </p:nvPr>
        </p:nvGraphicFramePr>
        <p:xfrm>
          <a:off x="2479190" y="3398837"/>
          <a:ext cx="1997433" cy="1435100"/>
        </p:xfrm>
        <a:graphic>
          <a:graphicData uri="http://schemas.openxmlformats.org/presentationml/2006/ole">
            <mc:AlternateContent xmlns:mc="http://schemas.openxmlformats.org/markup-compatibility/2006">
              <mc:Choice xmlns:v="urn:schemas-microsoft-com:vml" Requires="v">
                <p:oleObj spid="_x0000_s214349" name="公式" r:id="rId7" imgW="1358900" imgH="1079500" progId="Equation.3">
                  <p:embed/>
                </p:oleObj>
              </mc:Choice>
              <mc:Fallback>
                <p:oleObj name="公式" r:id="rId7" imgW="1358900" imgH="10795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9190" y="3398837"/>
                        <a:ext cx="1997433" cy="1435100"/>
                      </a:xfrm>
                      <a:prstGeom prst="rect">
                        <a:avLst/>
                      </a:prstGeom>
                      <a:solidFill>
                        <a:schemeClr val="bg1"/>
                      </a:solidFill>
                      <a:ln>
                        <a:noFill/>
                      </a:ln>
                    </p:spPr>
                  </p:pic>
                </p:oleObj>
              </mc:Fallback>
            </mc:AlternateContent>
          </a:graphicData>
        </a:graphic>
      </p:graphicFrame>
      <p:graphicFrame>
        <p:nvGraphicFramePr>
          <p:cNvPr id="148490" name="Object 10">
            <a:extLst>
              <a:ext uri="{FF2B5EF4-FFF2-40B4-BE49-F238E27FC236}">
                <a16:creationId xmlns:a16="http://schemas.microsoft.com/office/drawing/2014/main" id="{4AA3F189-76C2-484A-8E4E-D1D0BD7818D7}"/>
              </a:ext>
            </a:extLst>
          </p:cNvPr>
          <p:cNvGraphicFramePr>
            <a:graphicFrameLocks noChangeAspect="1"/>
          </p:cNvGraphicFramePr>
          <p:nvPr>
            <p:extLst>
              <p:ext uri="{D42A27DB-BD31-4B8C-83A1-F6EECF244321}">
                <p14:modId xmlns:p14="http://schemas.microsoft.com/office/powerpoint/2010/main" val="2262565073"/>
              </p:ext>
            </p:extLst>
          </p:nvPr>
        </p:nvGraphicFramePr>
        <p:xfrm>
          <a:off x="4865688" y="3425824"/>
          <a:ext cx="3230481" cy="1408113"/>
        </p:xfrm>
        <a:graphic>
          <a:graphicData uri="http://schemas.openxmlformats.org/presentationml/2006/ole">
            <mc:AlternateContent xmlns:mc="http://schemas.openxmlformats.org/markup-compatibility/2006">
              <mc:Choice xmlns:v="urn:schemas-microsoft-com:vml" Requires="v">
                <p:oleObj spid="_x0000_s214350" name="公式" r:id="rId9" imgW="1765300" imgH="1079500" progId="Equation.3">
                  <p:embed/>
                </p:oleObj>
              </mc:Choice>
              <mc:Fallback>
                <p:oleObj name="公式" r:id="rId9" imgW="1765300" imgH="10795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5688" y="3425824"/>
                        <a:ext cx="3230481" cy="1408113"/>
                      </a:xfrm>
                      <a:prstGeom prst="rect">
                        <a:avLst/>
                      </a:prstGeom>
                      <a:solidFill>
                        <a:schemeClr val="bg1"/>
                      </a:solidFill>
                      <a:ln>
                        <a:noFill/>
                      </a:ln>
                    </p:spPr>
                  </p:pic>
                </p:oleObj>
              </mc:Fallback>
            </mc:AlternateContent>
          </a:graphicData>
        </a:graphic>
      </p:graphicFrame>
      <p:graphicFrame>
        <p:nvGraphicFramePr>
          <p:cNvPr id="148491" name="Object 12">
            <a:extLst>
              <a:ext uri="{FF2B5EF4-FFF2-40B4-BE49-F238E27FC236}">
                <a16:creationId xmlns:a16="http://schemas.microsoft.com/office/drawing/2014/main" id="{C33BF7AE-136B-4FDD-AE56-1D237F27E011}"/>
              </a:ext>
            </a:extLst>
          </p:cNvPr>
          <p:cNvGraphicFramePr>
            <a:graphicFrameLocks noChangeAspect="1"/>
          </p:cNvGraphicFramePr>
          <p:nvPr>
            <p:extLst>
              <p:ext uri="{D42A27DB-BD31-4B8C-83A1-F6EECF244321}">
                <p14:modId xmlns:p14="http://schemas.microsoft.com/office/powerpoint/2010/main" val="3046503889"/>
              </p:ext>
            </p:extLst>
          </p:nvPr>
        </p:nvGraphicFramePr>
        <p:xfrm>
          <a:off x="1408617" y="4633445"/>
          <a:ext cx="2211388" cy="901700"/>
        </p:xfrm>
        <a:graphic>
          <a:graphicData uri="http://schemas.openxmlformats.org/presentationml/2006/ole">
            <mc:AlternateContent xmlns:mc="http://schemas.openxmlformats.org/markup-compatibility/2006">
              <mc:Choice xmlns:v="urn:schemas-microsoft-com:vml" Requires="v">
                <p:oleObj spid="_x0000_s214351" name="公式" r:id="rId11" imgW="1244060" imgH="406224" progId="Equation.3">
                  <p:embed/>
                </p:oleObj>
              </mc:Choice>
              <mc:Fallback>
                <p:oleObj name="公式" r:id="rId11" imgW="1244060" imgH="406224"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8617" y="4633445"/>
                        <a:ext cx="2211388" cy="901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492" name="Object 12">
            <a:extLst>
              <a:ext uri="{FF2B5EF4-FFF2-40B4-BE49-F238E27FC236}">
                <a16:creationId xmlns:a16="http://schemas.microsoft.com/office/drawing/2014/main" id="{63990FC1-0DE8-4791-9665-B9726CE408B0}"/>
              </a:ext>
            </a:extLst>
          </p:cNvPr>
          <p:cNvGraphicFramePr>
            <a:graphicFrameLocks noChangeAspect="1"/>
          </p:cNvGraphicFramePr>
          <p:nvPr>
            <p:extLst>
              <p:ext uri="{D42A27DB-BD31-4B8C-83A1-F6EECF244321}">
                <p14:modId xmlns:p14="http://schemas.microsoft.com/office/powerpoint/2010/main" val="1576856519"/>
              </p:ext>
            </p:extLst>
          </p:nvPr>
        </p:nvGraphicFramePr>
        <p:xfrm>
          <a:off x="4262438" y="5275263"/>
          <a:ext cx="2655887" cy="1363662"/>
        </p:xfrm>
        <a:graphic>
          <a:graphicData uri="http://schemas.openxmlformats.org/presentationml/2006/ole">
            <mc:AlternateContent xmlns:mc="http://schemas.openxmlformats.org/markup-compatibility/2006">
              <mc:Choice xmlns:v="urn:schemas-microsoft-com:vml" Requires="v">
                <p:oleObj spid="_x0000_s214352" name="公式" r:id="rId13" imgW="1803400" imgH="812800" progId="Equation.3">
                  <p:embed/>
                </p:oleObj>
              </mc:Choice>
              <mc:Fallback>
                <p:oleObj name="公式" r:id="rId13" imgW="1803400" imgH="8128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2438" y="5275263"/>
                        <a:ext cx="2655887" cy="1363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2">
            <a:extLst>
              <a:ext uri="{FF2B5EF4-FFF2-40B4-BE49-F238E27FC236}">
                <a16:creationId xmlns:a16="http://schemas.microsoft.com/office/drawing/2014/main" id="{9E3C5602-F27B-49AD-B09F-E6C20C5D65B3}"/>
              </a:ext>
            </a:extLst>
          </p:cNvPr>
          <p:cNvSpPr txBox="1">
            <a:spLocks noChangeArrowheads="1"/>
          </p:cNvSpPr>
          <p:nvPr/>
        </p:nvSpPr>
        <p:spPr bwMode="auto">
          <a:xfrm>
            <a:off x="7164388" y="5737225"/>
            <a:ext cx="1979612" cy="439738"/>
          </a:xfrm>
          <a:prstGeom prst="rect">
            <a:avLst/>
          </a:prstGeom>
          <a:noFill/>
          <a:ln w="9525">
            <a:noFill/>
            <a:miter lim="800000"/>
            <a:headEnd/>
            <a:tailEnd/>
          </a:ln>
        </p:spPr>
        <p:txBody>
          <a:bodyPr anchor="ctr"/>
          <a:lstStyle/>
          <a:p>
            <a:pPr eaLnBrk="1" hangingPunct="1">
              <a:defRPr/>
            </a:pPr>
            <a:r>
              <a:rPr kumimoji="0" lang="en-US" altLang="zh-CN" sz="2400" dirty="0">
                <a:solidFill>
                  <a:srgbClr val="FF0000"/>
                </a:solidFill>
                <a:latin typeface="+mn-lt"/>
                <a:ea typeface="仿宋" panose="02010609060101010101" pitchFamily="49" charset="-122"/>
              </a:rPr>
              <a:t>P221</a:t>
            </a:r>
            <a:r>
              <a:rPr kumimoji="0" lang="en-US" altLang="zh-CN" sz="2400" dirty="0">
                <a:solidFill>
                  <a:srgbClr val="FFFF00"/>
                </a:solidFill>
                <a:latin typeface="+mn-lt"/>
                <a:ea typeface="仿宋" panose="02010609060101010101" pitchFamily="49" charset="-122"/>
              </a:rPr>
              <a:t>   </a:t>
            </a:r>
            <a:r>
              <a:rPr kumimoji="0" lang="en-US" altLang="zh-CN" sz="2400" dirty="0">
                <a:solidFill>
                  <a:srgbClr val="003300"/>
                </a:solidFill>
                <a:latin typeface="+mn-lt"/>
                <a:ea typeface="仿宋" panose="02010609060101010101" pitchFamily="49" charset="-122"/>
              </a:rPr>
              <a:t>P230</a:t>
            </a:r>
            <a:endParaRPr lang="zh-CN" altLang="en-US" sz="2400" kern="0" dirty="0">
              <a:solidFill>
                <a:srgbClr val="003300"/>
              </a:solidFill>
              <a:latin typeface="+mn-lt"/>
              <a:ea typeface="仿宋" panose="02010609060101010101" pitchFamily="49" charset="-122"/>
              <a:cs typeface="+mj-cs"/>
            </a:endParaRPr>
          </a:p>
        </p:txBody>
      </p:sp>
      <p:pic>
        <p:nvPicPr>
          <p:cNvPr id="148494" name="图片 2">
            <a:extLst>
              <a:ext uri="{FF2B5EF4-FFF2-40B4-BE49-F238E27FC236}">
                <a16:creationId xmlns:a16="http://schemas.microsoft.com/office/drawing/2014/main" id="{0B807671-6035-4AA6-87CB-3C012A345A0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90888" y="138113"/>
            <a:ext cx="56388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a:extLst>
              <a:ext uri="{FF2B5EF4-FFF2-40B4-BE49-F238E27FC236}">
                <a16:creationId xmlns:a16="http://schemas.microsoft.com/office/drawing/2014/main" id="{6C423AA5-97F5-4C46-BE15-49EA74CAA233}"/>
              </a:ext>
            </a:extLst>
          </p:cNvPr>
          <p:cNvSpPr txBox="1">
            <a:spLocks noChangeArrowheads="1"/>
          </p:cNvSpPr>
          <p:nvPr/>
        </p:nvSpPr>
        <p:spPr bwMode="auto">
          <a:xfrm>
            <a:off x="7439819" y="2478087"/>
            <a:ext cx="1489869" cy="439738"/>
          </a:xfrm>
          <a:prstGeom prst="rect">
            <a:avLst/>
          </a:prstGeom>
          <a:noFill/>
          <a:ln w="9525">
            <a:noFill/>
            <a:miter lim="800000"/>
            <a:headEnd/>
            <a:tailEnd/>
          </a:ln>
        </p:spPr>
        <p:txBody>
          <a:bodyPr anchor="ctr"/>
          <a:lstStyle/>
          <a:p>
            <a:pPr eaLnBrk="1" hangingPunct="1">
              <a:defRPr/>
            </a:pPr>
            <a:r>
              <a:rPr kumimoji="0" lang="en-US" altLang="zh-CN" sz="2400" dirty="0">
                <a:solidFill>
                  <a:srgbClr val="FF0000"/>
                </a:solidFill>
                <a:latin typeface="+mn-lt"/>
                <a:ea typeface="仿宋" panose="02010609060101010101" pitchFamily="49" charset="-122"/>
              </a:rPr>
              <a:t>P222</a:t>
            </a:r>
            <a:endParaRPr lang="zh-CN" altLang="en-US" sz="2400" kern="0" dirty="0">
              <a:solidFill>
                <a:srgbClr val="003300"/>
              </a:solidFill>
              <a:latin typeface="+mn-lt"/>
              <a:ea typeface="仿宋" panose="02010609060101010101" pitchFamily="49" charset="-122"/>
              <a:cs typeface="+mj-c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217F12A4-00EE-4246-85C3-0C6C62FA04E9}"/>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相位鉴频器（比例鉴频器） </a:t>
            </a:r>
          </a:p>
        </p:txBody>
      </p:sp>
      <p:sp>
        <p:nvSpPr>
          <p:cNvPr id="149507" name="Text Box 6">
            <a:extLst>
              <a:ext uri="{FF2B5EF4-FFF2-40B4-BE49-F238E27FC236}">
                <a16:creationId xmlns:a16="http://schemas.microsoft.com/office/drawing/2014/main" id="{3BA5A4E9-1E96-4E6D-90C2-DC11703D0CF4}"/>
              </a:ext>
            </a:extLst>
          </p:cNvPr>
          <p:cNvSpPr txBox="1">
            <a:spLocks noChangeArrowheads="1"/>
          </p:cNvSpPr>
          <p:nvPr/>
        </p:nvSpPr>
        <p:spPr bwMode="auto">
          <a:xfrm>
            <a:off x="755650" y="620713"/>
            <a:ext cx="7416800"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kumimoji="0" lang="zh-CN" altLang="en-US" sz="2400" dirty="0">
                <a:solidFill>
                  <a:srgbClr val="003300"/>
                </a:solidFill>
                <a:latin typeface="+mn-lt"/>
                <a:ea typeface="仿宋" panose="02010609060101010101" pitchFamily="49" charset="-122"/>
              </a:rPr>
              <a:t>∵  </a:t>
            </a:r>
            <a:r>
              <a:rPr kumimoji="0" lang="en-US" altLang="zh-CN" sz="2400" i="1" dirty="0" err="1">
                <a:solidFill>
                  <a:srgbClr val="003300"/>
                </a:solidFill>
                <a:latin typeface="+mn-lt"/>
                <a:ea typeface="仿宋" panose="02010609060101010101" pitchFamily="49" charset="-122"/>
              </a:rPr>
              <a:t>V</a:t>
            </a:r>
            <a:r>
              <a:rPr kumimoji="0" lang="en-US" altLang="zh-CN" sz="2400" baseline="-25000" dirty="0" err="1">
                <a:solidFill>
                  <a:srgbClr val="003300"/>
                </a:solidFill>
                <a:latin typeface="+mn-lt"/>
                <a:ea typeface="仿宋" panose="02010609060101010101" pitchFamily="49" charset="-122"/>
              </a:rPr>
              <a:t>a’b</a:t>
            </a:r>
            <a:r>
              <a:rPr kumimoji="0" lang="en-US" altLang="zh-CN" sz="2400" baseline="-25000" dirty="0">
                <a:solidFill>
                  <a:srgbClr val="003300"/>
                </a:solidFill>
                <a:latin typeface="+mn-lt"/>
                <a:ea typeface="仿宋" panose="02010609060101010101" pitchFamily="49" charset="-122"/>
              </a:rPr>
              <a:t>’</a:t>
            </a:r>
            <a:r>
              <a:rPr kumimoji="0" lang="en-US" altLang="zh-CN" sz="2400" dirty="0">
                <a:solidFill>
                  <a:srgbClr val="003300"/>
                </a:solidFill>
                <a:latin typeface="+mn-lt"/>
                <a:ea typeface="仿宋" panose="02010609060101010101" pitchFamily="49" charset="-122"/>
                <a:cs typeface="Tahoma" panose="020B0604030504040204" pitchFamily="34" charset="0"/>
              </a:rPr>
              <a:t>’</a:t>
            </a:r>
            <a:r>
              <a:rPr kumimoji="0" lang="zh-CN" altLang="en-US" sz="2400" dirty="0">
                <a:solidFill>
                  <a:srgbClr val="003300"/>
                </a:solidFill>
                <a:latin typeface="+mn-lt"/>
                <a:ea typeface="仿宋" panose="02010609060101010101" pitchFamily="49" charset="-122"/>
              </a:rPr>
              <a:t>是恒定值，</a:t>
            </a:r>
          </a:p>
          <a:p>
            <a:pPr eaLnBrk="1" hangingPunct="1">
              <a:lnSpc>
                <a:spcPct val="150000"/>
              </a:lnSpc>
              <a:spcBef>
                <a:spcPct val="0"/>
              </a:spcBef>
              <a:buFontTx/>
              <a:buNone/>
            </a:pPr>
            <a:r>
              <a:rPr kumimoji="0" lang="zh-CN" altLang="en-US" sz="2400" dirty="0">
                <a:solidFill>
                  <a:srgbClr val="003300"/>
                </a:solidFill>
                <a:latin typeface="+mn-lt"/>
                <a:ea typeface="仿宋" panose="02010609060101010101" pitchFamily="49" charset="-122"/>
              </a:rPr>
              <a:t>∴ </a:t>
            </a:r>
            <a:r>
              <a:rPr kumimoji="0" lang="en-US" altLang="zh-CN" sz="2400" i="1" dirty="0">
                <a:solidFill>
                  <a:srgbClr val="003300"/>
                </a:solidFill>
                <a:latin typeface="+mn-lt"/>
                <a:ea typeface="仿宋" panose="02010609060101010101" pitchFamily="49" charset="-122"/>
              </a:rPr>
              <a:t>V</a:t>
            </a:r>
            <a:r>
              <a:rPr kumimoji="0" lang="en-US" altLang="zh-CN" sz="2400" baseline="-25000" dirty="0">
                <a:solidFill>
                  <a:srgbClr val="003300"/>
                </a:solidFill>
                <a:latin typeface="+mn-lt"/>
                <a:ea typeface="仿宋" panose="02010609060101010101" pitchFamily="49" charset="-122"/>
              </a:rPr>
              <a:t>o</a:t>
            </a:r>
            <a:r>
              <a:rPr kumimoji="0" lang="zh-CN" altLang="en-US" sz="2400" dirty="0">
                <a:solidFill>
                  <a:srgbClr val="003300"/>
                </a:solidFill>
                <a:latin typeface="+mn-lt"/>
                <a:ea typeface="仿宋" panose="02010609060101010101" pitchFamily="49" charset="-122"/>
              </a:rPr>
              <a:t>只取决于                      的比例，故称比例鉴频器。</a:t>
            </a:r>
            <a:endParaRPr kumimoji="0" lang="zh-CN" altLang="en-US" sz="2400" b="0" dirty="0">
              <a:solidFill>
                <a:srgbClr val="003300"/>
              </a:solidFill>
              <a:latin typeface="+mn-lt"/>
              <a:ea typeface="仿宋" panose="02010609060101010101" pitchFamily="49" charset="-122"/>
            </a:endParaRPr>
          </a:p>
        </p:txBody>
      </p:sp>
      <p:graphicFrame>
        <p:nvGraphicFramePr>
          <p:cNvPr id="149508" name="Object 8">
            <a:extLst>
              <a:ext uri="{FF2B5EF4-FFF2-40B4-BE49-F238E27FC236}">
                <a16:creationId xmlns:a16="http://schemas.microsoft.com/office/drawing/2014/main" id="{0EC78373-6976-4C13-8536-0DBF1DB31C01}"/>
              </a:ext>
            </a:extLst>
          </p:cNvPr>
          <p:cNvGraphicFramePr>
            <a:graphicFrameLocks noChangeAspect="1"/>
          </p:cNvGraphicFramePr>
          <p:nvPr>
            <p:extLst>
              <p:ext uri="{D42A27DB-BD31-4B8C-83A1-F6EECF244321}">
                <p14:modId xmlns:p14="http://schemas.microsoft.com/office/powerpoint/2010/main" val="1443455711"/>
              </p:ext>
            </p:extLst>
          </p:nvPr>
        </p:nvGraphicFramePr>
        <p:xfrm>
          <a:off x="2781300" y="1122363"/>
          <a:ext cx="1474788" cy="985837"/>
        </p:xfrm>
        <a:graphic>
          <a:graphicData uri="http://schemas.openxmlformats.org/presentationml/2006/ole">
            <mc:AlternateContent xmlns:mc="http://schemas.openxmlformats.org/markup-compatibility/2006">
              <mc:Choice xmlns:v="urn:schemas-microsoft-com:vml" Requires="v">
                <p:oleObj spid="_x0000_s215207" name="公式" r:id="rId3" imgW="748975" imgH="482391" progId="Equation.3">
                  <p:embed/>
                </p:oleObj>
              </mc:Choice>
              <mc:Fallback>
                <p:oleObj name="公式" r:id="rId3" imgW="748975" imgH="482391"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300" y="1122363"/>
                        <a:ext cx="1474788" cy="9858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9509" name="Text Box 9">
            <a:extLst>
              <a:ext uri="{FF2B5EF4-FFF2-40B4-BE49-F238E27FC236}">
                <a16:creationId xmlns:a16="http://schemas.microsoft.com/office/drawing/2014/main" id="{45AD47C9-7145-4B3C-A5EC-EA8042C83842}"/>
              </a:ext>
            </a:extLst>
          </p:cNvPr>
          <p:cNvSpPr txBox="1">
            <a:spLocks noChangeArrowheads="1"/>
          </p:cNvSpPr>
          <p:nvPr/>
        </p:nvSpPr>
        <p:spPr bwMode="auto">
          <a:xfrm>
            <a:off x="160338" y="2108200"/>
            <a:ext cx="882332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3300"/>
                </a:solidFill>
                <a:latin typeface="+mn-lt"/>
                <a:ea typeface="仿宋" panose="02010609060101010101" pitchFamily="49" charset="-122"/>
              </a:rPr>
              <a:t> 特点：①当输入</a:t>
            </a:r>
            <a:r>
              <a:rPr kumimoji="0" lang="en-US" altLang="zh-CN" sz="2400" dirty="0">
                <a:solidFill>
                  <a:srgbClr val="003300"/>
                </a:solidFill>
                <a:latin typeface="+mn-lt"/>
                <a:ea typeface="仿宋" panose="02010609060101010101" pitchFamily="49" charset="-122"/>
              </a:rPr>
              <a:t>FM</a:t>
            </a:r>
            <a:r>
              <a:rPr kumimoji="0" lang="zh-CN" altLang="en-US" sz="2400" dirty="0">
                <a:solidFill>
                  <a:srgbClr val="003300"/>
                </a:solidFill>
                <a:latin typeface="+mn-lt"/>
                <a:ea typeface="仿宋" panose="02010609060101010101" pitchFamily="49" charset="-122"/>
              </a:rPr>
              <a:t>信号是瞬时频率变化时，</a:t>
            </a:r>
            <a:r>
              <a:rPr kumimoji="0" lang="en-US" altLang="zh-CN" sz="2400" i="1" dirty="0">
                <a:solidFill>
                  <a:srgbClr val="003300"/>
                </a:solidFill>
                <a:latin typeface="+mn-lt"/>
                <a:ea typeface="仿宋" panose="02010609060101010101" pitchFamily="49" charset="-122"/>
              </a:rPr>
              <a:t> V</a:t>
            </a:r>
            <a:r>
              <a:rPr kumimoji="0" lang="en-US" altLang="zh-CN" sz="2400" baseline="-25000" dirty="0">
                <a:solidFill>
                  <a:srgbClr val="003300"/>
                </a:solidFill>
                <a:latin typeface="+mn-lt"/>
                <a:ea typeface="仿宋" panose="02010609060101010101" pitchFamily="49" charset="-122"/>
              </a:rPr>
              <a:t>D1</a:t>
            </a:r>
            <a:r>
              <a:rPr kumimoji="0" lang="zh-CN" altLang="en-US" sz="2400" dirty="0">
                <a:solidFill>
                  <a:srgbClr val="003300"/>
                </a:solidFill>
                <a:latin typeface="+mn-lt"/>
                <a:ea typeface="仿宋" panose="02010609060101010101" pitchFamily="49" charset="-122"/>
              </a:rPr>
              <a:t>和</a:t>
            </a:r>
            <a:r>
              <a:rPr kumimoji="0" lang="en-US" altLang="zh-CN" sz="2400" i="1" dirty="0">
                <a:solidFill>
                  <a:srgbClr val="003300"/>
                </a:solidFill>
                <a:latin typeface="+mn-lt"/>
                <a:ea typeface="仿宋" panose="02010609060101010101" pitchFamily="49" charset="-122"/>
              </a:rPr>
              <a:t>V</a:t>
            </a:r>
            <a:r>
              <a:rPr kumimoji="0" lang="en-US" altLang="zh-CN" sz="2400" baseline="-25000" dirty="0">
                <a:solidFill>
                  <a:srgbClr val="003300"/>
                </a:solidFill>
                <a:latin typeface="+mn-lt"/>
                <a:ea typeface="仿宋" panose="02010609060101010101" pitchFamily="49" charset="-122"/>
              </a:rPr>
              <a:t>D2</a:t>
            </a:r>
            <a:r>
              <a:rPr kumimoji="0" lang="zh-CN" altLang="en-US" sz="2400" dirty="0">
                <a:solidFill>
                  <a:srgbClr val="003300"/>
                </a:solidFill>
                <a:latin typeface="+mn-lt"/>
                <a:ea typeface="仿宋" panose="02010609060101010101" pitchFamily="49" charset="-122"/>
              </a:rPr>
              <a:t>一个增大，另一个减小，变化方向相反，输出</a:t>
            </a:r>
            <a:r>
              <a:rPr kumimoji="0" lang="en-US" altLang="zh-CN" sz="2800" i="1" dirty="0">
                <a:solidFill>
                  <a:srgbClr val="003300"/>
                </a:solidFill>
                <a:latin typeface="+mn-lt"/>
                <a:ea typeface="仿宋" panose="02010609060101010101" pitchFamily="49" charset="-122"/>
              </a:rPr>
              <a:t>V</a:t>
            </a:r>
            <a:r>
              <a:rPr kumimoji="0" lang="en-US" altLang="zh-CN" sz="2800" baseline="-25000" dirty="0">
                <a:solidFill>
                  <a:srgbClr val="003300"/>
                </a:solidFill>
                <a:latin typeface="+mn-lt"/>
                <a:ea typeface="仿宋" panose="02010609060101010101" pitchFamily="49" charset="-122"/>
              </a:rPr>
              <a:t>o</a:t>
            </a:r>
            <a:r>
              <a:rPr kumimoji="0" lang="zh-CN" altLang="en-US" sz="2400" dirty="0">
                <a:solidFill>
                  <a:srgbClr val="003300"/>
                </a:solidFill>
                <a:latin typeface="+mn-lt"/>
                <a:ea typeface="仿宋" panose="02010609060101010101" pitchFamily="49" charset="-122"/>
              </a:rPr>
              <a:t>按调</a:t>
            </a:r>
            <a:r>
              <a:rPr kumimoji="0" lang="zh-CN" altLang="en-US" sz="2400" dirty="0">
                <a:solidFill>
                  <a:srgbClr val="FF0000"/>
                </a:solidFill>
                <a:latin typeface="+mn-lt"/>
                <a:ea typeface="仿宋" panose="02010609060101010101" pitchFamily="49" charset="-122"/>
              </a:rPr>
              <a:t>制</a:t>
            </a:r>
            <a:r>
              <a:rPr kumimoji="0" lang="zh-CN" altLang="en-US" sz="2400" dirty="0">
                <a:solidFill>
                  <a:srgbClr val="003300"/>
                </a:solidFill>
                <a:latin typeface="+mn-lt"/>
                <a:ea typeface="仿宋" panose="02010609060101010101" pitchFamily="49" charset="-122"/>
              </a:rPr>
              <a:t>信号的规律变化。</a:t>
            </a:r>
            <a:endParaRPr kumimoji="0" lang="zh-CN" altLang="en-US" sz="2400" b="0" dirty="0">
              <a:solidFill>
                <a:srgbClr val="003300"/>
              </a:solidFill>
              <a:latin typeface="+mn-lt"/>
              <a:ea typeface="仿宋" panose="02010609060101010101" pitchFamily="49" charset="-122"/>
            </a:endParaRPr>
          </a:p>
        </p:txBody>
      </p:sp>
      <p:grpSp>
        <p:nvGrpSpPr>
          <p:cNvPr id="2" name="组合 1">
            <a:extLst>
              <a:ext uri="{FF2B5EF4-FFF2-40B4-BE49-F238E27FC236}">
                <a16:creationId xmlns:a16="http://schemas.microsoft.com/office/drawing/2014/main" id="{481901B1-547E-4CF8-9A30-FDE758F09757}"/>
              </a:ext>
            </a:extLst>
          </p:cNvPr>
          <p:cNvGrpSpPr/>
          <p:nvPr/>
        </p:nvGrpSpPr>
        <p:grpSpPr>
          <a:xfrm>
            <a:off x="126959" y="3282950"/>
            <a:ext cx="8897938" cy="2884572"/>
            <a:chOff x="85725" y="2957513"/>
            <a:chExt cx="8897938" cy="2884572"/>
          </a:xfrm>
        </p:grpSpPr>
        <p:sp>
          <p:nvSpPr>
            <p:cNvPr id="149510" name="Text Box 15">
              <a:extLst>
                <a:ext uri="{FF2B5EF4-FFF2-40B4-BE49-F238E27FC236}">
                  <a16:creationId xmlns:a16="http://schemas.microsoft.com/office/drawing/2014/main" id="{A4A7B4C2-D16A-403C-B0D8-6D4F71C216CE}"/>
                </a:ext>
              </a:extLst>
            </p:cNvPr>
            <p:cNvSpPr txBox="1">
              <a:spLocks noChangeArrowheads="1"/>
            </p:cNvSpPr>
            <p:nvPr/>
          </p:nvSpPr>
          <p:spPr bwMode="auto">
            <a:xfrm>
              <a:off x="85725" y="2957513"/>
              <a:ext cx="8897938" cy="288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kumimoji="0" lang="zh-CN" altLang="en-US" sz="2400" dirty="0">
                  <a:solidFill>
                    <a:srgbClr val="003300"/>
                  </a:solidFill>
                  <a:latin typeface="+mn-lt"/>
                  <a:ea typeface="仿宋" panose="02010609060101010101" pitchFamily="49" charset="-122"/>
                </a:rPr>
                <a:t>       ② 当输入信号的幅度变化时，</a:t>
              </a:r>
              <a:r>
                <a:rPr lang="en-US" altLang="zh-CN" sz="2400" i="1" dirty="0">
                  <a:solidFill>
                    <a:srgbClr val="003300"/>
                  </a:solidFill>
                  <a:latin typeface="+mn-lt"/>
                  <a:ea typeface="仿宋" panose="02010609060101010101" pitchFamily="49" charset="-122"/>
                </a:rPr>
                <a:t> V</a:t>
              </a:r>
              <a:r>
                <a:rPr lang="en-US" altLang="zh-CN" sz="2400" baseline="-25000" dirty="0">
                  <a:solidFill>
                    <a:srgbClr val="003300"/>
                  </a:solidFill>
                  <a:latin typeface="+mn-lt"/>
                  <a:ea typeface="仿宋" panose="02010609060101010101" pitchFamily="49" charset="-122"/>
                </a:rPr>
                <a:t>C3</a:t>
              </a:r>
              <a:r>
                <a:rPr kumimoji="0" lang="zh-CN" altLang="en-US" sz="2400" dirty="0">
                  <a:solidFill>
                    <a:srgbClr val="003300"/>
                  </a:solidFill>
                  <a:latin typeface="+mn-lt"/>
                  <a:ea typeface="仿宋" panose="02010609060101010101" pitchFamily="49" charset="-122"/>
                </a:rPr>
                <a:t>和</a:t>
              </a:r>
              <a:r>
                <a:rPr lang="en-US" altLang="zh-CN" sz="2400" i="1" dirty="0">
                  <a:solidFill>
                    <a:srgbClr val="003300"/>
                  </a:solidFill>
                  <a:latin typeface="+mn-lt"/>
                  <a:ea typeface="仿宋" panose="02010609060101010101" pitchFamily="49" charset="-122"/>
                </a:rPr>
                <a:t>V</a:t>
              </a:r>
              <a:r>
                <a:rPr lang="en-US" altLang="zh-CN" sz="2400" baseline="-25000" dirty="0">
                  <a:solidFill>
                    <a:srgbClr val="003300"/>
                  </a:solidFill>
                  <a:latin typeface="+mn-lt"/>
                  <a:ea typeface="仿宋" panose="02010609060101010101" pitchFamily="49" charset="-122"/>
                </a:rPr>
                <a:t>C4</a:t>
              </a:r>
              <a:r>
                <a:rPr kumimoji="0" lang="zh-CN" altLang="en-US" sz="2400" dirty="0">
                  <a:solidFill>
                    <a:srgbClr val="003300"/>
                  </a:solidFill>
                  <a:latin typeface="+mn-lt"/>
                  <a:ea typeface="仿宋" panose="02010609060101010101" pitchFamily="49" charset="-122"/>
                </a:rPr>
                <a:t> 将向相同的方向变化，可以保持比值不变，所以有</a:t>
              </a:r>
              <a:r>
                <a:rPr kumimoji="0" lang="zh-CN" altLang="en-US" sz="2400" dirty="0">
                  <a:solidFill>
                    <a:srgbClr val="0000FF"/>
                  </a:solidFill>
                  <a:latin typeface="+mn-lt"/>
                  <a:ea typeface="仿宋" panose="02010609060101010101" pitchFamily="49" charset="-122"/>
                </a:rPr>
                <a:t>自限幅</a:t>
              </a:r>
              <a:r>
                <a:rPr kumimoji="0" lang="zh-CN" altLang="en-US" sz="2400" dirty="0">
                  <a:solidFill>
                    <a:srgbClr val="003300"/>
                  </a:solidFill>
                  <a:latin typeface="+mn-lt"/>
                  <a:ea typeface="仿宋" panose="02010609060101010101" pitchFamily="49" charset="-122"/>
                </a:rPr>
                <a:t>的功能。</a:t>
              </a:r>
            </a:p>
            <a:p>
              <a:pPr eaLnBrk="1" hangingPunct="1">
                <a:lnSpc>
                  <a:spcPct val="150000"/>
                </a:lnSpc>
                <a:spcBef>
                  <a:spcPct val="0"/>
                </a:spcBef>
                <a:buFontTx/>
                <a:buNone/>
              </a:pPr>
              <a:r>
                <a:rPr kumimoji="0" lang="zh-CN" altLang="en-US" sz="2400" dirty="0">
                  <a:solidFill>
                    <a:srgbClr val="003300"/>
                  </a:solidFill>
                  <a:latin typeface="+mn-lt"/>
                  <a:ea typeface="仿宋" panose="02010609060101010101" pitchFamily="49" charset="-122"/>
                </a:rPr>
                <a:t>      </a:t>
              </a:r>
              <a:r>
                <a:rPr kumimoji="0" lang="en-US" altLang="zh-CN" sz="2400" i="1" dirty="0">
                  <a:solidFill>
                    <a:srgbClr val="003300"/>
                  </a:solidFill>
                  <a:latin typeface="+mn-lt"/>
                  <a:ea typeface="仿宋" panose="02010609060101010101" pitchFamily="49" charset="-122"/>
                </a:rPr>
                <a:t>V</a:t>
              </a:r>
              <a:r>
                <a:rPr kumimoji="0" lang="en-US" altLang="zh-CN" sz="2400" baseline="-25000" dirty="0">
                  <a:solidFill>
                    <a:srgbClr val="003300"/>
                  </a:solidFill>
                  <a:latin typeface="+mn-lt"/>
                  <a:ea typeface="仿宋" panose="02010609060101010101" pitchFamily="49" charset="-122"/>
                </a:rPr>
                <a:t>o</a:t>
              </a:r>
              <a:r>
                <a:rPr kumimoji="0" lang="zh-CN" altLang="en-US" sz="2400" dirty="0">
                  <a:solidFill>
                    <a:srgbClr val="003300"/>
                  </a:solidFill>
                  <a:latin typeface="+mn-lt"/>
                  <a:ea typeface="仿宋" panose="02010609060101010101" pitchFamily="49" charset="-122"/>
                </a:rPr>
                <a:t>只与               比值有关的前提是： ∵  </a:t>
              </a:r>
              <a:r>
                <a:rPr kumimoji="0" lang="en-US" altLang="zh-CN" sz="2400" i="1" dirty="0" err="1">
                  <a:solidFill>
                    <a:srgbClr val="003300"/>
                  </a:solidFill>
                  <a:latin typeface="+mn-lt"/>
                  <a:ea typeface="仿宋" panose="02010609060101010101" pitchFamily="49" charset="-122"/>
                </a:rPr>
                <a:t>V</a:t>
              </a:r>
              <a:r>
                <a:rPr kumimoji="0" lang="en-US" altLang="zh-CN" sz="2400" baseline="-25000" dirty="0" err="1">
                  <a:solidFill>
                    <a:srgbClr val="003300"/>
                  </a:solidFill>
                  <a:latin typeface="+mn-lt"/>
                  <a:ea typeface="仿宋" panose="02010609060101010101" pitchFamily="49" charset="-122"/>
                </a:rPr>
                <a:t>a’b</a:t>
              </a:r>
              <a:r>
                <a:rPr kumimoji="0" lang="en-US" altLang="zh-CN" sz="2400" baseline="-25000" dirty="0">
                  <a:solidFill>
                    <a:srgbClr val="003300"/>
                  </a:solidFill>
                  <a:latin typeface="+mn-lt"/>
                  <a:ea typeface="仿宋" panose="02010609060101010101" pitchFamily="49" charset="-122"/>
                </a:rPr>
                <a:t>’</a:t>
              </a:r>
              <a:r>
                <a:rPr kumimoji="0" lang="en-US" altLang="zh-CN" sz="2400" dirty="0">
                  <a:solidFill>
                    <a:srgbClr val="003300"/>
                  </a:solidFill>
                  <a:latin typeface="+mn-lt"/>
                  <a:ea typeface="仿宋" panose="02010609060101010101" pitchFamily="49" charset="-122"/>
                  <a:cs typeface="Tahoma" panose="020B0604030504040204" pitchFamily="34" charset="0"/>
                </a:rPr>
                <a:t>’</a:t>
              </a:r>
              <a:r>
                <a:rPr kumimoji="0" lang="zh-CN" altLang="en-US" sz="2400" dirty="0">
                  <a:solidFill>
                    <a:srgbClr val="003300"/>
                  </a:solidFill>
                  <a:latin typeface="+mn-lt"/>
                  <a:ea typeface="仿宋" panose="02010609060101010101" pitchFamily="49" charset="-122"/>
                </a:rPr>
                <a:t>是恒定值，</a:t>
              </a:r>
              <a:r>
                <a:rPr kumimoji="0" lang="en-US" altLang="zh-CN" sz="2400" i="1" dirty="0">
                  <a:solidFill>
                    <a:srgbClr val="003300"/>
                  </a:solidFill>
                  <a:latin typeface="+mn-lt"/>
                  <a:ea typeface="仿宋" panose="02010609060101010101" pitchFamily="49" charset="-122"/>
                </a:rPr>
                <a:t>R</a:t>
              </a:r>
              <a:r>
                <a:rPr kumimoji="0" lang="en-US" altLang="zh-CN" sz="2400" baseline="-25000" dirty="0">
                  <a:solidFill>
                    <a:srgbClr val="003300"/>
                  </a:solidFill>
                  <a:latin typeface="+mn-lt"/>
                  <a:ea typeface="仿宋" panose="02010609060101010101" pitchFamily="49" charset="-122"/>
                </a:rPr>
                <a:t>1</a:t>
              </a:r>
              <a:r>
                <a:rPr kumimoji="0" lang="en-US" altLang="zh-CN" sz="2400" dirty="0">
                  <a:solidFill>
                    <a:srgbClr val="003300"/>
                  </a:solidFill>
                  <a:latin typeface="+mn-lt"/>
                  <a:ea typeface="仿宋" panose="02010609060101010101" pitchFamily="49" charset="-122"/>
                </a:rPr>
                <a:t>  </a:t>
              </a:r>
              <a:r>
                <a:rPr kumimoji="0" lang="zh-CN" altLang="en-US" sz="2400" dirty="0">
                  <a:solidFill>
                    <a:srgbClr val="003300"/>
                  </a:solidFill>
                  <a:latin typeface="+mn-lt"/>
                  <a:ea typeface="仿宋" panose="02010609060101010101" pitchFamily="49" charset="-122"/>
                </a:rPr>
                <a:t>和</a:t>
              </a:r>
              <a:r>
                <a:rPr kumimoji="0" lang="en-US" altLang="zh-CN" sz="2800" i="1" dirty="0">
                  <a:solidFill>
                    <a:srgbClr val="003300"/>
                  </a:solidFill>
                  <a:latin typeface="+mn-lt"/>
                  <a:ea typeface="仿宋" panose="02010609060101010101" pitchFamily="49" charset="-122"/>
                </a:rPr>
                <a:t>R</a:t>
              </a:r>
              <a:r>
                <a:rPr kumimoji="0" lang="en-US" altLang="zh-CN" sz="2400" baseline="-25000" dirty="0">
                  <a:solidFill>
                    <a:srgbClr val="003300"/>
                  </a:solidFill>
                  <a:latin typeface="+mn-lt"/>
                  <a:ea typeface="仿宋" panose="02010609060101010101" pitchFamily="49" charset="-122"/>
                </a:rPr>
                <a:t>2</a:t>
              </a:r>
              <a:r>
                <a:rPr kumimoji="0" lang="zh-CN" altLang="en-US" sz="2400" dirty="0">
                  <a:solidFill>
                    <a:srgbClr val="003300"/>
                  </a:solidFill>
                  <a:latin typeface="+mn-lt"/>
                  <a:ea typeface="仿宋" panose="02010609060101010101" pitchFamily="49" charset="-122"/>
                </a:rPr>
                <a:t>上的电压等于        </a:t>
              </a:r>
              <a:r>
                <a:rPr kumimoji="0" lang="en-US" altLang="zh-CN" sz="2400" dirty="0">
                  <a:solidFill>
                    <a:srgbClr val="003300"/>
                  </a:solidFill>
                  <a:latin typeface="+mn-lt"/>
                  <a:ea typeface="仿宋" panose="02010609060101010101" pitchFamily="49" charset="-122"/>
                </a:rPr>
                <a:t>, </a:t>
              </a:r>
              <a:r>
                <a:rPr kumimoji="0" lang="zh-CN" altLang="en-US" sz="2400" dirty="0">
                  <a:solidFill>
                    <a:srgbClr val="003300"/>
                  </a:solidFill>
                  <a:latin typeface="+mn-lt"/>
                  <a:ea typeface="仿宋" panose="02010609060101010101" pitchFamily="49" charset="-122"/>
                </a:rPr>
                <a:t>故</a:t>
              </a:r>
              <a:r>
                <a:rPr kumimoji="0" lang="en-US" altLang="zh-CN" sz="2400" i="1" dirty="0">
                  <a:solidFill>
                    <a:srgbClr val="003300"/>
                  </a:solidFill>
                  <a:latin typeface="+mn-lt"/>
                  <a:ea typeface="仿宋" panose="02010609060101010101" pitchFamily="49" charset="-122"/>
                </a:rPr>
                <a:t>C</a:t>
              </a:r>
              <a:r>
                <a:rPr kumimoji="0" lang="en-US" altLang="zh-CN" sz="2400" baseline="-25000" dirty="0">
                  <a:solidFill>
                    <a:srgbClr val="003300"/>
                  </a:solidFill>
                  <a:latin typeface="+mn-lt"/>
                  <a:ea typeface="仿宋" panose="02010609060101010101" pitchFamily="49" charset="-122"/>
                </a:rPr>
                <a:t>6</a:t>
              </a:r>
              <a:r>
                <a:rPr kumimoji="0" lang="zh-CN" altLang="en-US" sz="2400" dirty="0">
                  <a:solidFill>
                    <a:srgbClr val="003300"/>
                  </a:solidFill>
                  <a:latin typeface="+mn-lt"/>
                  <a:ea typeface="仿宋" panose="02010609060101010101" pitchFamily="49" charset="-122"/>
                </a:rPr>
                <a:t>必须足够大，且有：</a:t>
              </a:r>
              <a:endParaRPr kumimoji="0" lang="en-US" altLang="zh-CN" sz="2400" dirty="0">
                <a:solidFill>
                  <a:srgbClr val="003300"/>
                </a:solidFill>
                <a:latin typeface="+mn-lt"/>
                <a:ea typeface="仿宋" panose="02010609060101010101" pitchFamily="49" charset="-122"/>
              </a:endParaRPr>
            </a:p>
            <a:p>
              <a:pPr eaLnBrk="1" hangingPunct="1">
                <a:lnSpc>
                  <a:spcPct val="150000"/>
                </a:lnSpc>
                <a:spcBef>
                  <a:spcPct val="0"/>
                </a:spcBef>
                <a:buFontTx/>
                <a:buNone/>
              </a:pPr>
              <a:r>
                <a:rPr kumimoji="0" lang="en-US" altLang="zh-CN" sz="2400" dirty="0">
                  <a:solidFill>
                    <a:srgbClr val="003300"/>
                  </a:solidFill>
                  <a:latin typeface="+mn-lt"/>
                  <a:ea typeface="仿宋" panose="02010609060101010101" pitchFamily="49" charset="-122"/>
                </a:rPr>
                <a:t>                        </a:t>
              </a:r>
              <a:r>
                <a:rPr kumimoji="0" lang="en-US" altLang="zh-CN" sz="2400" i="1" dirty="0">
                  <a:solidFill>
                    <a:srgbClr val="003300"/>
                  </a:solidFill>
                  <a:latin typeface="+mn-lt"/>
                  <a:ea typeface="仿宋" panose="02010609060101010101" pitchFamily="49" charset="-122"/>
                </a:rPr>
                <a:t>R</a:t>
              </a:r>
              <a:r>
                <a:rPr kumimoji="0" lang="en-US" altLang="zh-CN" sz="2400" baseline="-25000" dirty="0">
                  <a:solidFill>
                    <a:srgbClr val="003300"/>
                  </a:solidFill>
                  <a:latin typeface="+mn-lt"/>
                  <a:ea typeface="仿宋" panose="02010609060101010101" pitchFamily="49" charset="-122"/>
                </a:rPr>
                <a:t>L</a:t>
              </a:r>
              <a:r>
                <a:rPr kumimoji="0" lang="en-US" altLang="zh-CN" sz="2400" dirty="0">
                  <a:solidFill>
                    <a:srgbClr val="003300"/>
                  </a:solidFill>
                  <a:latin typeface="+mn-lt"/>
                  <a:ea typeface="仿宋" panose="02010609060101010101" pitchFamily="49" charset="-122"/>
                </a:rPr>
                <a:t> &gt;&gt;</a:t>
              </a:r>
              <a:r>
                <a:rPr kumimoji="0" lang="en-US" altLang="zh-CN" sz="2400" i="1" dirty="0">
                  <a:solidFill>
                    <a:srgbClr val="003300"/>
                  </a:solidFill>
                  <a:latin typeface="+mn-lt"/>
                  <a:ea typeface="仿宋" panose="02010609060101010101" pitchFamily="49" charset="-122"/>
                </a:rPr>
                <a:t> R</a:t>
              </a:r>
              <a:r>
                <a:rPr kumimoji="0" lang="en-US" altLang="zh-CN" sz="2400" baseline="-25000" dirty="0">
                  <a:solidFill>
                    <a:srgbClr val="003300"/>
                  </a:solidFill>
                  <a:latin typeface="+mn-lt"/>
                  <a:ea typeface="仿宋" panose="02010609060101010101" pitchFamily="49" charset="-122"/>
                </a:rPr>
                <a:t>1</a:t>
              </a:r>
              <a:r>
                <a:rPr kumimoji="0" lang="en-US" altLang="zh-CN" sz="2400" dirty="0">
                  <a:solidFill>
                    <a:srgbClr val="003300"/>
                  </a:solidFill>
                  <a:latin typeface="+mn-lt"/>
                  <a:ea typeface="仿宋" panose="02010609060101010101" pitchFamily="49" charset="-122"/>
                </a:rPr>
                <a:t>      </a:t>
              </a:r>
              <a:r>
                <a:rPr kumimoji="0" lang="en-US" altLang="zh-CN" sz="2400" i="1" dirty="0">
                  <a:solidFill>
                    <a:srgbClr val="003300"/>
                  </a:solidFill>
                  <a:latin typeface="+mn-lt"/>
                  <a:ea typeface="仿宋" panose="02010609060101010101" pitchFamily="49" charset="-122"/>
                </a:rPr>
                <a:t>R</a:t>
              </a:r>
              <a:r>
                <a:rPr kumimoji="0" lang="en-US" altLang="zh-CN" sz="2400" baseline="-25000" dirty="0">
                  <a:solidFill>
                    <a:srgbClr val="003300"/>
                  </a:solidFill>
                  <a:latin typeface="+mn-lt"/>
                  <a:ea typeface="仿宋" panose="02010609060101010101" pitchFamily="49" charset="-122"/>
                </a:rPr>
                <a:t>L</a:t>
              </a:r>
              <a:r>
                <a:rPr kumimoji="0" lang="en-US" altLang="zh-CN" sz="2400" dirty="0">
                  <a:solidFill>
                    <a:srgbClr val="003300"/>
                  </a:solidFill>
                  <a:latin typeface="+mn-lt"/>
                  <a:ea typeface="仿宋" panose="02010609060101010101" pitchFamily="49" charset="-122"/>
                </a:rPr>
                <a:t> &gt;&gt;</a:t>
              </a:r>
              <a:r>
                <a:rPr kumimoji="0" lang="en-US" altLang="zh-CN" sz="2400" i="1" dirty="0">
                  <a:solidFill>
                    <a:srgbClr val="003300"/>
                  </a:solidFill>
                  <a:latin typeface="+mn-lt"/>
                  <a:ea typeface="仿宋" panose="02010609060101010101" pitchFamily="49" charset="-122"/>
                </a:rPr>
                <a:t> R</a:t>
              </a:r>
              <a:r>
                <a:rPr kumimoji="0" lang="en-US" altLang="zh-CN" sz="2400" baseline="-25000" dirty="0">
                  <a:solidFill>
                    <a:srgbClr val="003300"/>
                  </a:solidFill>
                  <a:latin typeface="+mn-lt"/>
                  <a:ea typeface="仿宋" panose="02010609060101010101" pitchFamily="49" charset="-122"/>
                </a:rPr>
                <a:t>2</a:t>
              </a:r>
              <a:r>
                <a:rPr kumimoji="0" lang="en-US" altLang="zh-CN" sz="2400" dirty="0">
                  <a:solidFill>
                    <a:srgbClr val="003300"/>
                  </a:solidFill>
                  <a:latin typeface="+mn-lt"/>
                  <a:ea typeface="仿宋" panose="02010609060101010101" pitchFamily="49" charset="-122"/>
                </a:rPr>
                <a:t> </a:t>
              </a:r>
              <a:r>
                <a:rPr kumimoji="0" lang="zh-CN" altLang="en-US" sz="2400" dirty="0">
                  <a:solidFill>
                    <a:srgbClr val="003300"/>
                  </a:solidFill>
                  <a:latin typeface="+mn-lt"/>
                  <a:ea typeface="仿宋" panose="02010609060101010101" pitchFamily="49" charset="-122"/>
                </a:rPr>
                <a:t>（</a:t>
              </a:r>
              <a:r>
                <a:rPr kumimoji="0" lang="zh-CN" altLang="en-US" sz="2400" dirty="0">
                  <a:solidFill>
                    <a:srgbClr val="0000FF"/>
                  </a:solidFill>
                  <a:latin typeface="+mn-lt"/>
                  <a:ea typeface="仿宋" panose="02010609060101010101" pitchFamily="49" charset="-122"/>
                </a:rPr>
                <a:t>保证放电常数足够大</a:t>
              </a:r>
              <a:r>
                <a:rPr kumimoji="0" lang="zh-CN" altLang="en-US" sz="2400" dirty="0">
                  <a:solidFill>
                    <a:srgbClr val="003300"/>
                  </a:solidFill>
                  <a:latin typeface="+mn-lt"/>
                  <a:ea typeface="仿宋" panose="02010609060101010101" pitchFamily="49" charset="-122"/>
                </a:rPr>
                <a:t>）</a:t>
              </a:r>
            </a:p>
          </p:txBody>
        </p:sp>
        <p:graphicFrame>
          <p:nvGraphicFramePr>
            <p:cNvPr id="149511" name="Object 23">
              <a:extLst>
                <a:ext uri="{FF2B5EF4-FFF2-40B4-BE49-F238E27FC236}">
                  <a16:creationId xmlns:a16="http://schemas.microsoft.com/office/drawing/2014/main" id="{238DE2A9-C08C-44D7-BFFE-B3991A71E16E}"/>
                </a:ext>
              </a:extLst>
            </p:cNvPr>
            <p:cNvGraphicFramePr>
              <a:graphicFrameLocks noChangeAspect="1"/>
            </p:cNvGraphicFramePr>
            <p:nvPr>
              <p:extLst>
                <p:ext uri="{D42A27DB-BD31-4B8C-83A1-F6EECF244321}">
                  <p14:modId xmlns:p14="http://schemas.microsoft.com/office/powerpoint/2010/main" val="1975115322"/>
                </p:ext>
              </p:extLst>
            </p:nvPr>
          </p:nvGraphicFramePr>
          <p:xfrm>
            <a:off x="2700338" y="4640263"/>
            <a:ext cx="542925" cy="733425"/>
          </p:xfrm>
          <a:graphic>
            <a:graphicData uri="http://schemas.openxmlformats.org/presentationml/2006/ole">
              <mc:AlternateContent xmlns:mc="http://schemas.openxmlformats.org/markup-compatibility/2006">
                <mc:Choice xmlns:v="urn:schemas-microsoft-com:vml" Requires="v">
                  <p:oleObj spid="_x0000_s215208" name="公式" r:id="rId5" imgW="279279" imgH="406224" progId="Equation.3">
                    <p:embed/>
                  </p:oleObj>
                </mc:Choice>
                <mc:Fallback>
                  <p:oleObj name="公式" r:id="rId5" imgW="279279" imgH="406224"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4640263"/>
                          <a:ext cx="542925" cy="733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9512" name="Object 8">
              <a:extLst>
                <a:ext uri="{FF2B5EF4-FFF2-40B4-BE49-F238E27FC236}">
                  <a16:creationId xmlns:a16="http://schemas.microsoft.com/office/drawing/2014/main" id="{24383660-E603-4DEE-AC6B-D6E7518E4306}"/>
                </a:ext>
              </a:extLst>
            </p:cNvPr>
            <p:cNvGraphicFramePr>
              <a:graphicFrameLocks noChangeAspect="1"/>
            </p:cNvGraphicFramePr>
            <p:nvPr>
              <p:extLst>
                <p:ext uri="{D42A27DB-BD31-4B8C-83A1-F6EECF244321}">
                  <p14:modId xmlns:p14="http://schemas.microsoft.com/office/powerpoint/2010/main" val="2780145957"/>
                </p:ext>
              </p:extLst>
            </p:nvPr>
          </p:nvGraphicFramePr>
          <p:xfrm>
            <a:off x="1547813" y="4073525"/>
            <a:ext cx="1079500" cy="722313"/>
          </p:xfrm>
          <a:graphic>
            <a:graphicData uri="http://schemas.openxmlformats.org/presentationml/2006/ole">
              <mc:AlternateContent xmlns:mc="http://schemas.openxmlformats.org/markup-compatibility/2006">
                <mc:Choice xmlns:v="urn:schemas-microsoft-com:vml" Requires="v">
                  <p:oleObj spid="_x0000_s215209" name="公式" r:id="rId7" imgW="748975" imgH="482391" progId="Equation.3">
                    <p:embed/>
                  </p:oleObj>
                </mc:Choice>
                <mc:Fallback>
                  <p:oleObj name="公式" r:id="rId7" imgW="748975" imgH="482391"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4073525"/>
                          <a:ext cx="1079500" cy="722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156D11EF-7E39-4B46-962D-EDAE1B058F87}"/>
              </a:ext>
            </a:extLst>
          </p:cNvPr>
          <p:cNvSpPr>
            <a:spLocks noGrp="1" noChangeArrowheads="1"/>
          </p:cNvSpPr>
          <p:nvPr>
            <p:ph type="title" idx="4294967295"/>
          </p:nvPr>
        </p:nvSpPr>
        <p:spPr>
          <a:xfrm>
            <a:off x="228600" y="228600"/>
            <a:ext cx="6719663"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相位鉴频器（比例鉴频器） </a:t>
            </a:r>
          </a:p>
        </p:txBody>
      </p:sp>
      <p:sp>
        <p:nvSpPr>
          <p:cNvPr id="150531" name="Rectangle 3">
            <a:extLst>
              <a:ext uri="{FF2B5EF4-FFF2-40B4-BE49-F238E27FC236}">
                <a16:creationId xmlns:a16="http://schemas.microsoft.com/office/drawing/2014/main" id="{C5BC8C12-AA9A-4AA0-A112-CB57A995D87D}"/>
              </a:ext>
            </a:extLst>
          </p:cNvPr>
          <p:cNvSpPr>
            <a:spLocks noChangeArrowheads="1"/>
          </p:cNvSpPr>
          <p:nvPr/>
        </p:nvSpPr>
        <p:spPr bwMode="auto">
          <a:xfrm>
            <a:off x="468313" y="15573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latin typeface="+mn-lt"/>
                <a:ea typeface="仿宋" panose="02010609060101010101" pitchFamily="49" charset="-122"/>
              </a:rPr>
              <a:t>    </a:t>
            </a:r>
          </a:p>
        </p:txBody>
      </p:sp>
      <p:sp>
        <p:nvSpPr>
          <p:cNvPr id="150532" name="Text Box 4">
            <a:extLst>
              <a:ext uri="{FF2B5EF4-FFF2-40B4-BE49-F238E27FC236}">
                <a16:creationId xmlns:a16="http://schemas.microsoft.com/office/drawing/2014/main" id="{77E5FFA4-198A-449B-A737-3297BF7CA947}"/>
              </a:ext>
            </a:extLst>
          </p:cNvPr>
          <p:cNvSpPr txBox="1">
            <a:spLocks noChangeArrowheads="1"/>
          </p:cNvSpPr>
          <p:nvPr/>
        </p:nvSpPr>
        <p:spPr bwMode="auto">
          <a:xfrm>
            <a:off x="214313" y="642938"/>
            <a:ext cx="8786812" cy="285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000" dirty="0">
                <a:solidFill>
                  <a:srgbClr val="002060"/>
                </a:solidFill>
                <a:latin typeface="+mn-lt"/>
                <a:ea typeface="仿宋" panose="02010609060101010101" pitchFamily="49" charset="-122"/>
              </a:rPr>
              <a:t>自限幅作用：</a:t>
            </a:r>
          </a:p>
          <a:p>
            <a:pPr eaLnBrk="1" hangingPunct="1">
              <a:lnSpc>
                <a:spcPct val="130000"/>
              </a:lnSpc>
              <a:spcBef>
                <a:spcPct val="0"/>
              </a:spcBef>
              <a:buFontTx/>
              <a:buNone/>
            </a:pPr>
            <a:r>
              <a:rPr kumimoji="0" lang="zh-CN" altLang="en-US" sz="2000" dirty="0">
                <a:solidFill>
                  <a:srgbClr val="002060"/>
                </a:solidFill>
                <a:latin typeface="+mn-lt"/>
                <a:ea typeface="仿宋" panose="02010609060101010101" pitchFamily="49" charset="-122"/>
              </a:rPr>
              <a:t>①</a:t>
            </a:r>
            <a:r>
              <a:rPr kumimoji="0" lang="en-US" altLang="zh-CN" sz="2000" i="1" dirty="0">
                <a:solidFill>
                  <a:srgbClr val="002060"/>
                </a:solidFill>
                <a:latin typeface="+mn-lt"/>
                <a:ea typeface="仿宋" panose="02010609060101010101" pitchFamily="49" charset="-122"/>
              </a:rPr>
              <a:t>C</a:t>
            </a:r>
            <a:r>
              <a:rPr kumimoji="0" lang="en-US" altLang="zh-CN" sz="2000" baseline="-25000" dirty="0">
                <a:solidFill>
                  <a:srgbClr val="002060"/>
                </a:solidFill>
                <a:latin typeface="+mn-lt"/>
                <a:ea typeface="仿宋" panose="02010609060101010101" pitchFamily="49" charset="-122"/>
              </a:rPr>
              <a:t>6</a:t>
            </a:r>
            <a:r>
              <a:rPr kumimoji="0" lang="zh-CN" altLang="en-US" sz="2000" dirty="0">
                <a:solidFill>
                  <a:srgbClr val="002060"/>
                </a:solidFill>
                <a:latin typeface="+mn-lt"/>
                <a:ea typeface="仿宋" panose="02010609060101010101" pitchFamily="49" charset="-122"/>
              </a:rPr>
              <a:t>很大，输入信号幅度的变化引起的瞬时电流的变化都流入了电容</a:t>
            </a:r>
            <a:r>
              <a:rPr kumimoji="0" lang="en-US" altLang="zh-CN" sz="2000" i="1" dirty="0">
                <a:solidFill>
                  <a:srgbClr val="002060"/>
                </a:solidFill>
                <a:latin typeface="+mn-lt"/>
                <a:ea typeface="仿宋" panose="02010609060101010101" pitchFamily="49" charset="-122"/>
              </a:rPr>
              <a:t>C</a:t>
            </a:r>
            <a:r>
              <a:rPr kumimoji="0" lang="en-US" altLang="zh-CN" sz="2000" baseline="-25000" dirty="0">
                <a:solidFill>
                  <a:srgbClr val="002060"/>
                </a:solidFill>
                <a:latin typeface="+mn-lt"/>
                <a:ea typeface="仿宋" panose="02010609060101010101" pitchFamily="49" charset="-122"/>
              </a:rPr>
              <a:t>6</a:t>
            </a:r>
            <a:r>
              <a:rPr kumimoji="0" lang="zh-CN" altLang="en-US" sz="2000" dirty="0">
                <a:solidFill>
                  <a:srgbClr val="002060"/>
                </a:solidFill>
                <a:latin typeface="+mn-lt"/>
                <a:ea typeface="仿宋" panose="02010609060101010101" pitchFamily="49" charset="-122"/>
              </a:rPr>
              <a:t>中，对</a:t>
            </a:r>
            <a:r>
              <a:rPr kumimoji="0" lang="en-US" altLang="zh-CN" sz="2000" i="1" dirty="0" err="1">
                <a:solidFill>
                  <a:srgbClr val="002060"/>
                </a:solidFill>
                <a:latin typeface="+mn-lt"/>
                <a:ea typeface="仿宋" panose="02010609060101010101" pitchFamily="49" charset="-122"/>
              </a:rPr>
              <a:t>V</a:t>
            </a:r>
            <a:r>
              <a:rPr kumimoji="0" lang="en-US" altLang="zh-CN" sz="2000" baseline="-25000" dirty="0" err="1">
                <a:solidFill>
                  <a:srgbClr val="002060"/>
                </a:solidFill>
                <a:latin typeface="+mn-lt"/>
                <a:ea typeface="仿宋" panose="02010609060101010101" pitchFamily="49" charset="-122"/>
              </a:rPr>
              <a:t>a’b</a:t>
            </a:r>
            <a:r>
              <a:rPr kumimoji="0" lang="en-US" altLang="zh-CN" sz="2000" baseline="-25000" dirty="0">
                <a:solidFill>
                  <a:srgbClr val="002060"/>
                </a:solidFill>
                <a:latin typeface="+mn-lt"/>
                <a:ea typeface="仿宋" panose="02010609060101010101" pitchFamily="49" charset="-122"/>
              </a:rPr>
              <a:t>’</a:t>
            </a:r>
            <a:r>
              <a:rPr kumimoji="0" lang="en-US" altLang="zh-CN" sz="2000" dirty="0">
                <a:solidFill>
                  <a:srgbClr val="002060"/>
                </a:solidFill>
                <a:latin typeface="+mn-lt"/>
                <a:ea typeface="仿宋" panose="02010609060101010101" pitchFamily="49" charset="-122"/>
                <a:cs typeface="Tahoma" panose="020B0604030504040204" pitchFamily="34" charset="0"/>
              </a:rPr>
              <a:t>’</a:t>
            </a:r>
            <a:r>
              <a:rPr kumimoji="0" lang="zh-CN" altLang="en-US" sz="2000" dirty="0">
                <a:solidFill>
                  <a:srgbClr val="002060"/>
                </a:solidFill>
                <a:latin typeface="+mn-lt"/>
                <a:ea typeface="仿宋" panose="02010609060101010101" pitchFamily="49" charset="-122"/>
              </a:rPr>
              <a:t> 影响不大。</a:t>
            </a:r>
            <a:r>
              <a:rPr kumimoji="0" lang="en-US" altLang="zh-CN" sz="2000" i="1" dirty="0">
                <a:solidFill>
                  <a:srgbClr val="002060"/>
                </a:solidFill>
                <a:latin typeface="+mn-lt"/>
                <a:ea typeface="仿宋" panose="02010609060101010101" pitchFamily="49" charset="-122"/>
              </a:rPr>
              <a:t> V</a:t>
            </a:r>
            <a:r>
              <a:rPr kumimoji="0" lang="en-US" altLang="zh-CN" sz="2000" baseline="-25000" dirty="0">
                <a:solidFill>
                  <a:srgbClr val="002060"/>
                </a:solidFill>
                <a:latin typeface="+mn-lt"/>
                <a:ea typeface="仿宋" panose="02010609060101010101" pitchFamily="49" charset="-122"/>
              </a:rPr>
              <a:t>D1</a:t>
            </a:r>
            <a:r>
              <a:rPr kumimoji="0" lang="zh-CN" altLang="en-US" sz="2000" dirty="0">
                <a:solidFill>
                  <a:srgbClr val="002060"/>
                </a:solidFill>
                <a:latin typeface="+mn-lt"/>
                <a:ea typeface="仿宋" panose="02010609060101010101" pitchFamily="49" charset="-122"/>
              </a:rPr>
              <a:t>和</a:t>
            </a:r>
            <a:r>
              <a:rPr kumimoji="0" lang="en-US" altLang="zh-CN" sz="2000" i="1" dirty="0">
                <a:solidFill>
                  <a:srgbClr val="002060"/>
                </a:solidFill>
                <a:latin typeface="+mn-lt"/>
                <a:ea typeface="仿宋" panose="02010609060101010101" pitchFamily="49" charset="-122"/>
              </a:rPr>
              <a:t>V</a:t>
            </a:r>
            <a:r>
              <a:rPr kumimoji="0" lang="en-US" altLang="zh-CN" sz="2000" baseline="-25000" dirty="0">
                <a:solidFill>
                  <a:srgbClr val="002060"/>
                </a:solidFill>
                <a:latin typeface="+mn-lt"/>
                <a:ea typeface="仿宋" panose="02010609060101010101" pitchFamily="49" charset="-122"/>
              </a:rPr>
              <a:t>D2</a:t>
            </a:r>
            <a:r>
              <a:rPr kumimoji="0" lang="zh-CN" altLang="en-US" sz="2000" dirty="0">
                <a:solidFill>
                  <a:srgbClr val="002060"/>
                </a:solidFill>
                <a:latin typeface="+mn-lt"/>
                <a:ea typeface="仿宋" panose="02010609060101010101" pitchFamily="49" charset="-122"/>
              </a:rPr>
              <a:t>基本稳定。</a:t>
            </a:r>
          </a:p>
          <a:p>
            <a:pPr eaLnBrk="1" hangingPunct="1">
              <a:lnSpc>
                <a:spcPct val="130000"/>
              </a:lnSpc>
              <a:spcBef>
                <a:spcPct val="0"/>
              </a:spcBef>
              <a:buFontTx/>
              <a:buNone/>
            </a:pPr>
            <a:r>
              <a:rPr kumimoji="0" lang="zh-CN" altLang="en-US" sz="2000" dirty="0">
                <a:solidFill>
                  <a:srgbClr val="002060"/>
                </a:solidFill>
                <a:latin typeface="+mn-lt"/>
                <a:ea typeface="仿宋" panose="02010609060101010101" pitchFamily="49" charset="-122"/>
              </a:rPr>
              <a:t>② </a:t>
            </a:r>
            <a:r>
              <a:rPr kumimoji="0" lang="en-US" altLang="zh-CN" sz="2000" i="1" dirty="0" err="1">
                <a:solidFill>
                  <a:srgbClr val="002060"/>
                </a:solidFill>
                <a:latin typeface="+mn-lt"/>
                <a:ea typeface="仿宋" panose="02010609060101010101" pitchFamily="49" charset="-122"/>
              </a:rPr>
              <a:t>V</a:t>
            </a:r>
            <a:r>
              <a:rPr kumimoji="0" lang="en-US" altLang="zh-CN" sz="2000" baseline="-25000" dirty="0" err="1">
                <a:solidFill>
                  <a:srgbClr val="002060"/>
                </a:solidFill>
                <a:latin typeface="+mn-lt"/>
                <a:ea typeface="仿宋" panose="02010609060101010101" pitchFamily="49" charset="-122"/>
              </a:rPr>
              <a:t>a’b</a:t>
            </a:r>
            <a:r>
              <a:rPr kumimoji="0" lang="en-US" altLang="zh-CN" sz="2000" baseline="-25000" dirty="0">
                <a:solidFill>
                  <a:srgbClr val="002060"/>
                </a:solidFill>
                <a:latin typeface="+mn-lt"/>
                <a:ea typeface="仿宋" panose="02010609060101010101" pitchFamily="49" charset="-122"/>
              </a:rPr>
              <a:t>’</a:t>
            </a:r>
            <a:r>
              <a:rPr kumimoji="0" lang="en-US" altLang="zh-CN" sz="2000" dirty="0">
                <a:solidFill>
                  <a:srgbClr val="002060"/>
                </a:solidFill>
                <a:latin typeface="+mn-lt"/>
                <a:ea typeface="仿宋" panose="02010609060101010101" pitchFamily="49" charset="-122"/>
              </a:rPr>
              <a:t>’</a:t>
            </a:r>
            <a:r>
              <a:rPr kumimoji="0" lang="zh-CN" altLang="en-US" sz="2000" dirty="0">
                <a:solidFill>
                  <a:srgbClr val="002060"/>
                </a:solidFill>
                <a:latin typeface="+mn-lt"/>
                <a:ea typeface="仿宋" panose="02010609060101010101" pitchFamily="49" charset="-122"/>
              </a:rPr>
              <a:t> 实际上是</a:t>
            </a:r>
            <a:r>
              <a:rPr kumimoji="0" lang="en-US" altLang="zh-CN" sz="2000" i="1" dirty="0">
                <a:solidFill>
                  <a:srgbClr val="002060"/>
                </a:solidFill>
                <a:latin typeface="+mn-lt"/>
                <a:ea typeface="仿宋" panose="02010609060101010101" pitchFamily="49" charset="-122"/>
              </a:rPr>
              <a:t>D</a:t>
            </a:r>
            <a:r>
              <a:rPr lang="en-US" altLang="zh-CN" sz="2000" baseline="-25000" dirty="0">
                <a:solidFill>
                  <a:srgbClr val="002060"/>
                </a:solidFill>
                <a:latin typeface="+mn-lt"/>
                <a:ea typeface="仿宋" panose="02010609060101010101" pitchFamily="49" charset="-122"/>
              </a:rPr>
              <a:t>1</a:t>
            </a:r>
            <a:r>
              <a:rPr kumimoji="0" lang="zh-CN" altLang="en-US" sz="2000" dirty="0">
                <a:solidFill>
                  <a:srgbClr val="002060"/>
                </a:solidFill>
                <a:latin typeface="+mn-lt"/>
                <a:ea typeface="仿宋" panose="02010609060101010101" pitchFamily="49" charset="-122"/>
              </a:rPr>
              <a:t>和</a:t>
            </a:r>
            <a:r>
              <a:rPr kumimoji="0" lang="en-US" altLang="zh-CN" sz="2000" i="1" dirty="0">
                <a:solidFill>
                  <a:srgbClr val="002060"/>
                </a:solidFill>
                <a:latin typeface="+mn-lt"/>
                <a:ea typeface="仿宋" panose="02010609060101010101" pitchFamily="49" charset="-122"/>
              </a:rPr>
              <a:t>D</a:t>
            </a:r>
            <a:r>
              <a:rPr lang="en-US" altLang="zh-CN" sz="2000" baseline="-25000" dirty="0">
                <a:solidFill>
                  <a:srgbClr val="002060"/>
                </a:solidFill>
                <a:latin typeface="+mn-lt"/>
                <a:ea typeface="仿宋" panose="02010609060101010101" pitchFamily="49" charset="-122"/>
              </a:rPr>
              <a:t>2</a:t>
            </a:r>
            <a:r>
              <a:rPr kumimoji="0" lang="zh-CN" altLang="en-US" sz="2000" dirty="0">
                <a:solidFill>
                  <a:srgbClr val="002060"/>
                </a:solidFill>
                <a:latin typeface="+mn-lt"/>
                <a:ea typeface="仿宋" panose="02010609060101010101" pitchFamily="49" charset="-122"/>
              </a:rPr>
              <a:t>的固定负偏压，当输入信号的幅度瞬时增大时，二极管的导通角</a:t>
            </a:r>
            <a:r>
              <a:rPr kumimoji="0" lang="en-US" altLang="zh-CN" sz="2000" i="1" dirty="0">
                <a:solidFill>
                  <a:srgbClr val="002060"/>
                </a:solidFill>
                <a:latin typeface="+mn-lt"/>
                <a:ea typeface="仿宋" panose="02010609060101010101" pitchFamily="49" charset="-122"/>
              </a:rPr>
              <a:t>θ</a:t>
            </a:r>
            <a:r>
              <a:rPr kumimoji="0" lang="zh-CN" altLang="en-US" sz="2000" dirty="0">
                <a:solidFill>
                  <a:srgbClr val="002060"/>
                </a:solidFill>
                <a:latin typeface="+mn-lt"/>
                <a:ea typeface="仿宋" panose="02010609060101010101" pitchFamily="49" charset="-122"/>
              </a:rPr>
              <a:t>将增加，导通电流将加大，检波器的输入电阻</a:t>
            </a:r>
            <a:r>
              <a:rPr kumimoji="0" lang="zh-CN" altLang="en-US" sz="2000" i="1" dirty="0">
                <a:solidFill>
                  <a:srgbClr val="002060"/>
                </a:solidFill>
                <a:latin typeface="+mn-lt"/>
                <a:ea typeface="仿宋" panose="02010609060101010101" pitchFamily="49" charset="-122"/>
              </a:rPr>
              <a:t>R</a:t>
            </a:r>
            <a:r>
              <a:rPr kumimoji="0" lang="zh-CN" altLang="en-US" sz="2000" baseline="-25000" dirty="0">
                <a:solidFill>
                  <a:srgbClr val="002060"/>
                </a:solidFill>
                <a:latin typeface="+mn-lt"/>
                <a:ea typeface="仿宋" panose="02010609060101010101" pitchFamily="49" charset="-122"/>
              </a:rPr>
              <a:t>in</a:t>
            </a:r>
            <a:r>
              <a:rPr kumimoji="0" lang="zh-CN" altLang="en-US" sz="2000" dirty="0">
                <a:solidFill>
                  <a:srgbClr val="002060"/>
                </a:solidFill>
                <a:latin typeface="+mn-lt"/>
                <a:ea typeface="仿宋" panose="02010609060101010101" pitchFamily="49" charset="-122"/>
              </a:rPr>
              <a:t>下降，导致前级回路的负载加重，有效</a:t>
            </a:r>
            <a:r>
              <a:rPr kumimoji="0" lang="en-US" altLang="zh-CN" sz="2000" i="1" dirty="0">
                <a:solidFill>
                  <a:srgbClr val="002060"/>
                </a:solidFill>
                <a:latin typeface="+mn-lt"/>
                <a:ea typeface="仿宋" panose="02010609060101010101" pitchFamily="49" charset="-122"/>
              </a:rPr>
              <a:t>θ</a:t>
            </a:r>
            <a:r>
              <a:rPr kumimoji="0" lang="zh-CN" altLang="en-US" sz="2000" dirty="0">
                <a:solidFill>
                  <a:srgbClr val="002060"/>
                </a:solidFill>
                <a:latin typeface="+mn-lt"/>
                <a:ea typeface="仿宋" panose="02010609060101010101" pitchFamily="49" charset="-122"/>
              </a:rPr>
              <a:t>值下降，使前级放大器的增益下降，使检波器的输入信号幅度下降，使输出电压</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o</a:t>
            </a:r>
            <a:r>
              <a:rPr kumimoji="0" lang="zh-CN" altLang="en-US" sz="2000" dirty="0">
                <a:solidFill>
                  <a:srgbClr val="002060"/>
                </a:solidFill>
                <a:latin typeface="+mn-lt"/>
                <a:ea typeface="仿宋" panose="02010609060101010101" pitchFamily="49" charset="-122"/>
              </a:rPr>
              <a:t> 的变化平缓。起到自限幅作用。</a:t>
            </a:r>
          </a:p>
        </p:txBody>
      </p:sp>
      <p:sp>
        <p:nvSpPr>
          <p:cNvPr id="150533" name="Text Box 14">
            <a:extLst>
              <a:ext uri="{FF2B5EF4-FFF2-40B4-BE49-F238E27FC236}">
                <a16:creationId xmlns:a16="http://schemas.microsoft.com/office/drawing/2014/main" id="{F0765DEA-274F-475E-83D1-357E17BB5C5D}"/>
              </a:ext>
            </a:extLst>
          </p:cNvPr>
          <p:cNvSpPr txBox="1">
            <a:spLocks noChangeArrowheads="1"/>
          </p:cNvSpPr>
          <p:nvPr/>
        </p:nvSpPr>
        <p:spPr bwMode="auto">
          <a:xfrm>
            <a:off x="73025" y="3698875"/>
            <a:ext cx="8999538" cy="132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000" dirty="0">
                <a:solidFill>
                  <a:srgbClr val="660066"/>
                </a:solidFill>
                <a:latin typeface="+mn-lt"/>
                <a:ea typeface="仿宋" panose="02010609060101010101" pitchFamily="49" charset="-122"/>
              </a:rPr>
              <a:t>      当输入信号的幅度不是瞬时快变化时，而是长时间的慢变化，则由于</a:t>
            </a:r>
            <a:r>
              <a:rPr kumimoji="0" lang="en-US" altLang="zh-CN"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R</a:t>
            </a:r>
            <a:r>
              <a:rPr kumimoji="0" lang="en-US" altLang="zh-CN" sz="2000" baseline="-25000" dirty="0">
                <a:solidFill>
                  <a:srgbClr val="660066"/>
                </a:solidFill>
                <a:latin typeface="+mn-lt"/>
                <a:ea typeface="仿宋" panose="02010609060101010101" pitchFamily="49" charset="-122"/>
              </a:rPr>
              <a:t>1</a:t>
            </a:r>
            <a:r>
              <a:rPr kumimoji="0" lang="en-US" altLang="zh-CN"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R</a:t>
            </a:r>
            <a:r>
              <a:rPr kumimoji="0" lang="en-US" altLang="zh-CN" sz="2000" baseline="-25000" dirty="0">
                <a:solidFill>
                  <a:srgbClr val="660066"/>
                </a:solidFill>
                <a:latin typeface="+mn-lt"/>
                <a:ea typeface="仿宋" panose="02010609060101010101" pitchFamily="49" charset="-122"/>
              </a:rPr>
              <a:t>2</a:t>
            </a:r>
            <a:r>
              <a:rPr kumimoji="0" lang="en-US" altLang="zh-CN" sz="2000" dirty="0">
                <a:solidFill>
                  <a:srgbClr val="660066"/>
                </a:solidFill>
                <a:latin typeface="+mn-lt"/>
                <a:ea typeface="仿宋" panose="02010609060101010101" pitchFamily="49" charset="-122"/>
              </a:rPr>
              <a:t>) </a:t>
            </a:r>
            <a:r>
              <a:rPr kumimoji="0" lang="en-US" altLang="zh-CN" sz="2000" dirty="0">
                <a:solidFill>
                  <a:srgbClr val="660066"/>
                </a:solidFill>
                <a:latin typeface="+mn-lt"/>
                <a:ea typeface="仿宋" panose="02010609060101010101" pitchFamily="49" charset="-122"/>
                <a:sym typeface="Symbol" panose="05050102010706020507" pitchFamily="18" charset="2"/>
              </a:rPr>
              <a:t></a:t>
            </a:r>
            <a:r>
              <a:rPr kumimoji="0" lang="en-US" altLang="zh-CN" sz="2000" i="1" dirty="0">
                <a:solidFill>
                  <a:srgbClr val="660066"/>
                </a:solidFill>
                <a:latin typeface="+mn-lt"/>
                <a:ea typeface="仿宋" panose="02010609060101010101" pitchFamily="49" charset="-122"/>
                <a:sym typeface="Symbol" panose="05050102010706020507" pitchFamily="18" charset="2"/>
              </a:rPr>
              <a:t>C</a:t>
            </a:r>
            <a:r>
              <a:rPr kumimoji="0" lang="en-US" altLang="zh-CN" sz="2000" baseline="-25000" dirty="0">
                <a:solidFill>
                  <a:srgbClr val="660066"/>
                </a:solidFill>
                <a:latin typeface="+mn-lt"/>
                <a:ea typeface="仿宋" panose="02010609060101010101" pitchFamily="49" charset="-122"/>
                <a:sym typeface="Symbol" panose="05050102010706020507" pitchFamily="18" charset="2"/>
              </a:rPr>
              <a:t>6</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有限，而使</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o</a:t>
            </a:r>
            <a:r>
              <a:rPr kumimoji="0" lang="en-US" altLang="zh-CN" sz="2400" dirty="0">
                <a:solidFill>
                  <a:srgbClr val="660066"/>
                </a:solidFill>
                <a:latin typeface="+mn-lt"/>
                <a:ea typeface="仿宋" panose="02010609060101010101" pitchFamily="49" charset="-122"/>
              </a:rPr>
              <a:t>’</a:t>
            </a:r>
            <a:r>
              <a:rPr kumimoji="0" lang="zh-CN" altLang="en-US" sz="2000" dirty="0">
                <a:solidFill>
                  <a:srgbClr val="660066"/>
                </a:solidFill>
                <a:latin typeface="+mn-lt"/>
                <a:ea typeface="仿宋" panose="02010609060101010101" pitchFamily="49" charset="-122"/>
              </a:rPr>
              <a:t> 变化，削弱了自限幅作用。所以要具有良好的自限幅作用，首先要使回路的空载</a:t>
            </a:r>
            <a:r>
              <a:rPr kumimoji="0" lang="en-US" altLang="zh-CN" sz="2000" i="1" dirty="0">
                <a:solidFill>
                  <a:srgbClr val="660066"/>
                </a:solidFill>
                <a:latin typeface="+mn-lt"/>
                <a:ea typeface="仿宋" panose="02010609060101010101" pitchFamily="49" charset="-122"/>
              </a:rPr>
              <a:t>Q</a:t>
            </a:r>
            <a:r>
              <a:rPr kumimoji="0" lang="zh-CN" altLang="en-US" sz="2000" dirty="0">
                <a:solidFill>
                  <a:srgbClr val="660066"/>
                </a:solidFill>
                <a:latin typeface="+mn-lt"/>
                <a:ea typeface="仿宋" panose="02010609060101010101" pitchFamily="49" charset="-122"/>
              </a:rPr>
              <a:t>值足够大，当检波器</a:t>
            </a:r>
            <a:r>
              <a:rPr kumimoji="0" lang="zh-CN" altLang="en-US" sz="2000" i="1" dirty="0">
                <a:solidFill>
                  <a:srgbClr val="660066"/>
                </a:solidFill>
                <a:latin typeface="+mn-lt"/>
                <a:ea typeface="仿宋" panose="02010609060101010101" pitchFamily="49" charset="-122"/>
              </a:rPr>
              <a:t>R</a:t>
            </a:r>
            <a:r>
              <a:rPr kumimoji="0" lang="zh-CN" altLang="en-US" sz="2000" baseline="-25000" dirty="0">
                <a:solidFill>
                  <a:srgbClr val="660066"/>
                </a:solidFill>
                <a:latin typeface="+mn-lt"/>
                <a:ea typeface="仿宋" panose="02010609060101010101" pitchFamily="49" charset="-122"/>
              </a:rPr>
              <a:t>in</a:t>
            </a:r>
            <a:r>
              <a:rPr kumimoji="0" lang="zh-CN" altLang="en-US" sz="2000" dirty="0">
                <a:solidFill>
                  <a:srgbClr val="660066"/>
                </a:solidFill>
                <a:latin typeface="+mn-lt"/>
                <a:ea typeface="仿宋" panose="02010609060101010101" pitchFamily="49" charset="-122"/>
              </a:rPr>
              <a:t>变化时，能引起</a:t>
            </a:r>
            <a:r>
              <a:rPr kumimoji="0" lang="en-US" altLang="zh-CN" sz="2000" i="1" dirty="0">
                <a:solidFill>
                  <a:srgbClr val="660066"/>
                </a:solidFill>
                <a:latin typeface="+mn-lt"/>
                <a:ea typeface="仿宋" panose="02010609060101010101" pitchFamily="49" charset="-122"/>
              </a:rPr>
              <a:t>Q</a:t>
            </a:r>
            <a:r>
              <a:rPr kumimoji="0" lang="zh-CN" altLang="en-US" sz="2000" dirty="0">
                <a:solidFill>
                  <a:srgbClr val="660066"/>
                </a:solidFill>
                <a:latin typeface="+mn-lt"/>
                <a:ea typeface="仿宋" panose="02010609060101010101" pitchFamily="49" charset="-122"/>
              </a:rPr>
              <a:t>值的明显变化。</a:t>
            </a:r>
          </a:p>
        </p:txBody>
      </p:sp>
      <p:sp>
        <p:nvSpPr>
          <p:cNvPr id="150534" name="Text Box 19">
            <a:extLst>
              <a:ext uri="{FF2B5EF4-FFF2-40B4-BE49-F238E27FC236}">
                <a16:creationId xmlns:a16="http://schemas.microsoft.com/office/drawing/2014/main" id="{ED065859-72D4-417C-97D4-C6D216DF9784}"/>
              </a:ext>
            </a:extLst>
          </p:cNvPr>
          <p:cNvSpPr txBox="1">
            <a:spLocks noChangeArrowheads="1"/>
          </p:cNvSpPr>
          <p:nvPr/>
        </p:nvSpPr>
        <p:spPr bwMode="auto">
          <a:xfrm>
            <a:off x="50800" y="5241925"/>
            <a:ext cx="903605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000">
                <a:solidFill>
                  <a:srgbClr val="0000FF"/>
                </a:solidFill>
                <a:latin typeface="+mn-lt"/>
                <a:ea typeface="仿宋" panose="02010609060101010101" pitchFamily="49" charset="-122"/>
              </a:rPr>
              <a:t>   一般应在接上检波器以后，</a:t>
            </a:r>
            <a:r>
              <a:rPr kumimoji="0" lang="en-US" altLang="zh-CN" sz="2000" i="1">
                <a:solidFill>
                  <a:srgbClr val="0000FF"/>
                </a:solidFill>
                <a:latin typeface="+mn-lt"/>
                <a:ea typeface="仿宋" panose="02010609060101010101" pitchFamily="49" charset="-122"/>
              </a:rPr>
              <a:t>Q</a:t>
            </a:r>
            <a:r>
              <a:rPr kumimoji="0" lang="en-US" altLang="zh-CN" sz="2000" baseline="-25000">
                <a:solidFill>
                  <a:srgbClr val="0000FF"/>
                </a:solidFill>
                <a:latin typeface="+mn-lt"/>
                <a:ea typeface="仿宋" panose="02010609060101010101" pitchFamily="49" charset="-122"/>
              </a:rPr>
              <a:t>L</a:t>
            </a:r>
            <a:r>
              <a:rPr kumimoji="0" lang="zh-CN" altLang="en-US" sz="2000">
                <a:solidFill>
                  <a:srgbClr val="0000FF"/>
                </a:solidFill>
                <a:latin typeface="+mn-lt"/>
                <a:ea typeface="仿宋" panose="02010609060101010101" pitchFamily="49" charset="-122"/>
              </a:rPr>
              <a:t>降为</a:t>
            </a:r>
            <a:r>
              <a:rPr kumimoji="0" lang="en-US" altLang="zh-CN" sz="2000" i="1">
                <a:solidFill>
                  <a:srgbClr val="0000FF"/>
                </a:solidFill>
                <a:latin typeface="+mn-lt"/>
                <a:ea typeface="仿宋" panose="02010609060101010101" pitchFamily="49" charset="-122"/>
              </a:rPr>
              <a:t>Q</a:t>
            </a:r>
            <a:r>
              <a:rPr kumimoji="0" lang="en-US" altLang="zh-CN" sz="2000" baseline="-25000">
                <a:solidFill>
                  <a:srgbClr val="0000FF"/>
                </a:solidFill>
                <a:latin typeface="+mn-lt"/>
                <a:ea typeface="仿宋" panose="02010609060101010101" pitchFamily="49" charset="-122"/>
              </a:rPr>
              <a:t>0</a:t>
            </a:r>
            <a:r>
              <a:rPr kumimoji="0" lang="zh-CN" altLang="en-US" sz="2000">
                <a:solidFill>
                  <a:srgbClr val="0000FF"/>
                </a:solidFill>
                <a:latin typeface="+mn-lt"/>
                <a:ea typeface="仿宋" panose="02010609060101010101" pitchFamily="49" charset="-122"/>
              </a:rPr>
              <a:t> 的一半以上。通常取</a:t>
            </a:r>
            <a:r>
              <a:rPr kumimoji="0" lang="en-US" altLang="zh-CN" sz="2000">
                <a:solidFill>
                  <a:srgbClr val="0000FF"/>
                </a:solidFill>
                <a:latin typeface="+mn-lt"/>
                <a:ea typeface="仿宋" panose="02010609060101010101" pitchFamily="49" charset="-122"/>
              </a:rPr>
              <a:t>(</a:t>
            </a:r>
            <a:r>
              <a:rPr kumimoji="0" lang="en-US" altLang="zh-CN" sz="2000" i="1">
                <a:solidFill>
                  <a:srgbClr val="0000FF"/>
                </a:solidFill>
                <a:latin typeface="+mn-lt"/>
                <a:ea typeface="仿宋" panose="02010609060101010101" pitchFamily="49" charset="-122"/>
              </a:rPr>
              <a:t>R</a:t>
            </a:r>
            <a:r>
              <a:rPr kumimoji="0" lang="en-US" altLang="zh-CN" sz="2000" baseline="-25000">
                <a:solidFill>
                  <a:srgbClr val="0000FF"/>
                </a:solidFill>
                <a:latin typeface="+mn-lt"/>
                <a:ea typeface="仿宋" panose="02010609060101010101" pitchFamily="49" charset="-122"/>
              </a:rPr>
              <a:t>1</a:t>
            </a:r>
            <a:r>
              <a:rPr kumimoji="0" lang="en-US" altLang="zh-CN" sz="2000">
                <a:solidFill>
                  <a:srgbClr val="0000FF"/>
                </a:solidFill>
                <a:latin typeface="+mn-lt"/>
                <a:ea typeface="仿宋" panose="02010609060101010101" pitchFamily="49" charset="-122"/>
              </a:rPr>
              <a:t>+</a:t>
            </a:r>
            <a:r>
              <a:rPr kumimoji="0" lang="en-US" altLang="zh-CN" sz="2000" i="1">
                <a:solidFill>
                  <a:srgbClr val="0000FF"/>
                </a:solidFill>
                <a:latin typeface="+mn-lt"/>
                <a:ea typeface="仿宋" panose="02010609060101010101" pitchFamily="49" charset="-122"/>
              </a:rPr>
              <a:t>R</a:t>
            </a:r>
            <a:r>
              <a:rPr kumimoji="0" lang="en-US" altLang="zh-CN" sz="2000" baseline="-25000">
                <a:solidFill>
                  <a:srgbClr val="0000FF"/>
                </a:solidFill>
                <a:latin typeface="+mn-lt"/>
                <a:ea typeface="仿宋" panose="02010609060101010101" pitchFamily="49" charset="-122"/>
              </a:rPr>
              <a:t>2</a:t>
            </a:r>
            <a:r>
              <a:rPr kumimoji="0" lang="en-US" altLang="zh-CN" sz="2000">
                <a:solidFill>
                  <a:srgbClr val="0000FF"/>
                </a:solidFill>
                <a:latin typeface="+mn-lt"/>
                <a:ea typeface="仿宋" panose="02010609060101010101" pitchFamily="49" charset="-122"/>
              </a:rPr>
              <a:t>)=5~7k</a:t>
            </a:r>
            <a:r>
              <a:rPr kumimoji="0" lang="en-US" altLang="zh-CN" sz="2000">
                <a:solidFill>
                  <a:srgbClr val="0000FF"/>
                </a:solidFill>
                <a:latin typeface="+mn-lt"/>
                <a:ea typeface="仿宋" panose="02010609060101010101" pitchFamily="49" charset="-122"/>
                <a:sym typeface="Symbol" panose="05050102010706020507" pitchFamily="18" charset="2"/>
              </a:rPr>
              <a:t></a:t>
            </a:r>
            <a:r>
              <a:rPr kumimoji="0" lang="zh-CN" altLang="en-US" sz="2000">
                <a:solidFill>
                  <a:srgbClr val="0000FF"/>
                </a:solidFill>
                <a:latin typeface="+mn-lt"/>
                <a:ea typeface="仿宋" panose="02010609060101010101" pitchFamily="49" charset="-122"/>
              </a:rPr>
              <a:t> ，并保持</a:t>
            </a:r>
            <a:r>
              <a:rPr kumimoji="0" lang="en-US" altLang="zh-CN" sz="2000">
                <a:solidFill>
                  <a:srgbClr val="0000FF"/>
                </a:solidFill>
                <a:latin typeface="+mn-lt"/>
                <a:ea typeface="仿宋" panose="02010609060101010101" pitchFamily="49" charset="-122"/>
              </a:rPr>
              <a:t>(</a:t>
            </a:r>
            <a:r>
              <a:rPr kumimoji="0" lang="en-US" altLang="zh-CN" sz="2000" i="1">
                <a:solidFill>
                  <a:srgbClr val="0000FF"/>
                </a:solidFill>
                <a:latin typeface="+mn-lt"/>
                <a:ea typeface="仿宋" panose="02010609060101010101" pitchFamily="49" charset="-122"/>
              </a:rPr>
              <a:t>R</a:t>
            </a:r>
            <a:r>
              <a:rPr kumimoji="0" lang="en-US" altLang="zh-CN" sz="2000" baseline="-25000">
                <a:solidFill>
                  <a:srgbClr val="0000FF"/>
                </a:solidFill>
                <a:latin typeface="+mn-lt"/>
                <a:ea typeface="仿宋" panose="02010609060101010101" pitchFamily="49" charset="-122"/>
              </a:rPr>
              <a:t>1</a:t>
            </a:r>
            <a:r>
              <a:rPr kumimoji="0" lang="en-US" altLang="zh-CN" sz="2000">
                <a:solidFill>
                  <a:srgbClr val="0000FF"/>
                </a:solidFill>
                <a:latin typeface="+mn-lt"/>
                <a:ea typeface="仿宋" panose="02010609060101010101" pitchFamily="49" charset="-122"/>
              </a:rPr>
              <a:t>+</a:t>
            </a:r>
            <a:r>
              <a:rPr kumimoji="0" lang="en-US" altLang="zh-CN" sz="2000" i="1">
                <a:solidFill>
                  <a:srgbClr val="0000FF"/>
                </a:solidFill>
                <a:latin typeface="+mn-lt"/>
                <a:ea typeface="仿宋" panose="02010609060101010101" pitchFamily="49" charset="-122"/>
              </a:rPr>
              <a:t>R</a:t>
            </a:r>
            <a:r>
              <a:rPr kumimoji="0" lang="en-US" altLang="zh-CN" sz="2000" baseline="-25000">
                <a:solidFill>
                  <a:srgbClr val="0000FF"/>
                </a:solidFill>
                <a:latin typeface="+mn-lt"/>
                <a:ea typeface="仿宋" panose="02010609060101010101" pitchFamily="49" charset="-122"/>
              </a:rPr>
              <a:t>2</a:t>
            </a:r>
            <a:r>
              <a:rPr kumimoji="0" lang="en-US" altLang="zh-CN" sz="2000">
                <a:solidFill>
                  <a:srgbClr val="0000FF"/>
                </a:solidFill>
                <a:latin typeface="+mn-lt"/>
                <a:ea typeface="仿宋" panose="02010609060101010101" pitchFamily="49" charset="-122"/>
              </a:rPr>
              <a:t>) </a:t>
            </a:r>
            <a:r>
              <a:rPr kumimoji="0" lang="en-US" altLang="zh-CN" sz="2000">
                <a:solidFill>
                  <a:srgbClr val="0000FF"/>
                </a:solidFill>
                <a:latin typeface="+mn-lt"/>
                <a:ea typeface="仿宋" panose="02010609060101010101" pitchFamily="49" charset="-122"/>
                <a:sym typeface="Symbol" panose="05050102010706020507" pitchFamily="18" charset="2"/>
              </a:rPr>
              <a:t></a:t>
            </a:r>
            <a:r>
              <a:rPr kumimoji="0" lang="en-US" altLang="zh-CN" sz="2000" i="1">
                <a:solidFill>
                  <a:srgbClr val="0000FF"/>
                </a:solidFill>
                <a:latin typeface="+mn-lt"/>
                <a:ea typeface="仿宋" panose="02010609060101010101" pitchFamily="49" charset="-122"/>
                <a:sym typeface="Symbol" panose="05050102010706020507" pitchFamily="18" charset="2"/>
              </a:rPr>
              <a:t>C</a:t>
            </a:r>
            <a:r>
              <a:rPr kumimoji="0" lang="en-US" altLang="zh-CN" sz="2000" baseline="-25000">
                <a:solidFill>
                  <a:srgbClr val="0000FF"/>
                </a:solidFill>
                <a:latin typeface="+mn-lt"/>
                <a:ea typeface="仿宋" panose="02010609060101010101" pitchFamily="49" charset="-122"/>
              </a:rPr>
              <a:t>6</a:t>
            </a:r>
            <a:r>
              <a:rPr kumimoji="0" lang="zh-CN" altLang="en-US" sz="2000">
                <a:solidFill>
                  <a:srgbClr val="0000FF"/>
                </a:solidFill>
                <a:latin typeface="+mn-lt"/>
                <a:ea typeface="仿宋" panose="02010609060101010101" pitchFamily="49" charset="-122"/>
              </a:rPr>
              <a:t>值大于寄生调幅干扰的几个周期。</a:t>
            </a:r>
          </a:p>
          <a:p>
            <a:pPr eaLnBrk="1" hangingPunct="1">
              <a:lnSpc>
                <a:spcPct val="130000"/>
              </a:lnSpc>
              <a:spcBef>
                <a:spcPct val="0"/>
              </a:spcBef>
              <a:buFontTx/>
              <a:buNone/>
            </a:pPr>
            <a:r>
              <a:rPr kumimoji="0" lang="en-US" altLang="zh-CN" sz="2000">
                <a:solidFill>
                  <a:srgbClr val="0000FF"/>
                </a:solidFill>
                <a:latin typeface="+mn-lt"/>
                <a:ea typeface="仿宋" panose="02010609060101010101" pitchFamily="49" charset="-122"/>
              </a:rPr>
              <a:t>(</a:t>
            </a:r>
            <a:r>
              <a:rPr kumimoji="0" lang="en-US" altLang="zh-CN" sz="2000" i="1">
                <a:solidFill>
                  <a:srgbClr val="0000FF"/>
                </a:solidFill>
                <a:latin typeface="+mn-lt"/>
                <a:ea typeface="仿宋" panose="02010609060101010101" pitchFamily="49" charset="-122"/>
              </a:rPr>
              <a:t>R</a:t>
            </a:r>
            <a:r>
              <a:rPr kumimoji="0" lang="en-US" altLang="zh-CN" sz="2000" baseline="-25000">
                <a:solidFill>
                  <a:srgbClr val="0000FF"/>
                </a:solidFill>
                <a:latin typeface="+mn-lt"/>
                <a:ea typeface="仿宋" panose="02010609060101010101" pitchFamily="49" charset="-122"/>
              </a:rPr>
              <a:t>1</a:t>
            </a:r>
            <a:r>
              <a:rPr kumimoji="0" lang="en-US" altLang="zh-CN" sz="2000">
                <a:solidFill>
                  <a:srgbClr val="0000FF"/>
                </a:solidFill>
                <a:latin typeface="+mn-lt"/>
                <a:ea typeface="仿宋" panose="02010609060101010101" pitchFamily="49" charset="-122"/>
              </a:rPr>
              <a:t>+</a:t>
            </a:r>
            <a:r>
              <a:rPr kumimoji="0" lang="en-US" altLang="zh-CN" sz="2000" i="1">
                <a:solidFill>
                  <a:srgbClr val="0000FF"/>
                </a:solidFill>
                <a:latin typeface="+mn-lt"/>
                <a:ea typeface="仿宋" panose="02010609060101010101" pitchFamily="49" charset="-122"/>
              </a:rPr>
              <a:t>R</a:t>
            </a:r>
            <a:r>
              <a:rPr kumimoji="0" lang="en-US" altLang="zh-CN" sz="2000" baseline="-25000">
                <a:solidFill>
                  <a:srgbClr val="0000FF"/>
                </a:solidFill>
                <a:latin typeface="+mn-lt"/>
                <a:ea typeface="仿宋" panose="02010609060101010101" pitchFamily="49" charset="-122"/>
              </a:rPr>
              <a:t>2</a:t>
            </a:r>
            <a:r>
              <a:rPr kumimoji="0" lang="en-US" altLang="zh-CN" sz="2000">
                <a:solidFill>
                  <a:srgbClr val="0000FF"/>
                </a:solidFill>
                <a:latin typeface="+mn-lt"/>
                <a:ea typeface="仿宋" panose="02010609060101010101" pitchFamily="49" charset="-122"/>
              </a:rPr>
              <a:t>) </a:t>
            </a:r>
            <a:r>
              <a:rPr kumimoji="0" lang="zh-CN" altLang="en-US" sz="2000">
                <a:solidFill>
                  <a:srgbClr val="0000FF"/>
                </a:solidFill>
                <a:latin typeface="+mn-lt"/>
                <a:ea typeface="仿宋" panose="02010609060101010101" pitchFamily="49" charset="-122"/>
              </a:rPr>
              <a:t> 的值不宜过大</a:t>
            </a:r>
            <a:r>
              <a:rPr kumimoji="0" lang="en-US" altLang="zh-CN" sz="2000">
                <a:solidFill>
                  <a:srgbClr val="0000FF"/>
                </a:solidFill>
                <a:latin typeface="+mn-lt"/>
                <a:ea typeface="仿宋" panose="02010609060101010101" pitchFamily="49" charset="-122"/>
              </a:rPr>
              <a:t>, </a:t>
            </a:r>
            <a:r>
              <a:rPr kumimoji="0" lang="zh-CN" altLang="en-US" sz="2000">
                <a:solidFill>
                  <a:srgbClr val="0000FF"/>
                </a:solidFill>
                <a:latin typeface="+mn-lt"/>
                <a:ea typeface="仿宋" panose="02010609060101010101" pitchFamily="49" charset="-122"/>
              </a:rPr>
              <a:t>否则在输入信号幅度迅速减小时产生二极管截止现象。</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F9FF24FB-9B1C-420E-9136-29C8269BC45F}"/>
              </a:ext>
            </a:extLst>
          </p:cNvPr>
          <p:cNvSpPr>
            <a:spLocks noGrp="1" noChangeArrowheads="1"/>
          </p:cNvSpPr>
          <p:nvPr>
            <p:ph type="title" idx="4294967295"/>
          </p:nvPr>
        </p:nvSpPr>
        <p:spPr>
          <a:xfrm>
            <a:off x="327025" y="111125"/>
            <a:ext cx="7917383"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       </a:t>
            </a:r>
            <a:r>
              <a:rPr kumimoji="0" lang="en-US" altLang="zh-CN" sz="2800" b="1" dirty="0">
                <a:solidFill>
                  <a:srgbClr val="FF0000"/>
                </a:solidFill>
                <a:latin typeface="+mn-lt"/>
                <a:ea typeface="仿宋" panose="02010609060101010101" pitchFamily="49" charset="-122"/>
              </a:rPr>
              <a:t>P221</a:t>
            </a:r>
            <a:r>
              <a:rPr kumimoji="0" lang="en-US" altLang="zh-CN" sz="2800" b="1" dirty="0">
                <a:solidFill>
                  <a:srgbClr val="FFFF00"/>
                </a:solidFill>
                <a:latin typeface="+mn-lt"/>
                <a:ea typeface="仿宋" panose="02010609060101010101" pitchFamily="49" charset="-122"/>
              </a:rPr>
              <a:t>    </a:t>
            </a:r>
            <a:r>
              <a:rPr kumimoji="0" lang="en-US" altLang="zh-CN" sz="2800" b="1" dirty="0">
                <a:solidFill>
                  <a:srgbClr val="660066"/>
                </a:solidFill>
                <a:latin typeface="+mn-lt"/>
                <a:ea typeface="仿宋" panose="02010609060101010101" pitchFamily="49" charset="-122"/>
              </a:rPr>
              <a:t>P230</a:t>
            </a:r>
            <a:endParaRPr lang="zh-CN" altLang="en-US" sz="2800" b="1" dirty="0">
              <a:solidFill>
                <a:srgbClr val="0000FF"/>
              </a:solidFill>
              <a:latin typeface="+mn-lt"/>
              <a:ea typeface="仿宋" panose="02010609060101010101" pitchFamily="49" charset="-122"/>
            </a:endParaRPr>
          </a:p>
        </p:txBody>
      </p:sp>
      <p:sp>
        <p:nvSpPr>
          <p:cNvPr id="151555" name="Text Box 6">
            <a:extLst>
              <a:ext uri="{FF2B5EF4-FFF2-40B4-BE49-F238E27FC236}">
                <a16:creationId xmlns:a16="http://schemas.microsoft.com/office/drawing/2014/main" id="{405F6CDD-347A-4401-8F89-524F6D5BBE59}"/>
              </a:ext>
            </a:extLst>
          </p:cNvPr>
          <p:cNvSpPr txBox="1">
            <a:spLocks noChangeArrowheads="1"/>
          </p:cNvSpPr>
          <p:nvPr/>
        </p:nvSpPr>
        <p:spPr bwMode="auto">
          <a:xfrm>
            <a:off x="47625" y="388938"/>
            <a:ext cx="8297863"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比例鉴频器存在过抑制和阻塞现象：</a:t>
            </a:r>
          </a:p>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  </a:t>
            </a:r>
            <a:r>
              <a:rPr kumimoji="0" lang="zh-CN" altLang="en-US" sz="2400" dirty="0">
                <a:solidFill>
                  <a:srgbClr val="CC3300"/>
                </a:solidFill>
                <a:latin typeface="+mn-lt"/>
                <a:ea typeface="仿宋" panose="02010609060101010101" pitchFamily="49" charset="-122"/>
              </a:rPr>
              <a:t>  过抑制现象</a:t>
            </a:r>
            <a:r>
              <a:rPr kumimoji="0" lang="zh-CN" altLang="en-US" sz="2400" dirty="0">
                <a:solidFill>
                  <a:srgbClr val="660066"/>
                </a:solidFill>
                <a:latin typeface="+mn-lt"/>
                <a:ea typeface="仿宋" panose="02010609060101010101" pitchFamily="49" charset="-122"/>
              </a:rPr>
              <a:t>：</a:t>
            </a:r>
            <a:r>
              <a:rPr kumimoji="0" lang="zh-CN" altLang="en-US" sz="2000" dirty="0">
                <a:solidFill>
                  <a:srgbClr val="660066"/>
                </a:solidFill>
                <a:latin typeface="+mn-lt"/>
                <a:ea typeface="仿宋" panose="02010609060101010101" pitchFamily="49" charset="-122"/>
              </a:rPr>
              <a:t>输入信号幅度加大时，输出</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o</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的幅度反而减小。这是因为</a:t>
            </a:r>
            <a:r>
              <a:rPr kumimoji="0" lang="en-US" altLang="zh-CN" sz="2000" i="1" dirty="0">
                <a:solidFill>
                  <a:srgbClr val="660066"/>
                </a:solidFill>
                <a:latin typeface="+mn-lt"/>
                <a:ea typeface="仿宋" panose="02010609060101010101" pitchFamily="49" charset="-122"/>
              </a:rPr>
              <a:t>D</a:t>
            </a:r>
            <a:r>
              <a:rPr kumimoji="0" lang="en-US" altLang="zh-CN" sz="2000" baseline="-25000" dirty="0">
                <a:solidFill>
                  <a:srgbClr val="660066"/>
                </a:solidFill>
                <a:latin typeface="+mn-lt"/>
                <a:ea typeface="仿宋" panose="02010609060101010101" pitchFamily="49" charset="-122"/>
              </a:rPr>
              <a:t>1</a:t>
            </a:r>
            <a:r>
              <a:rPr kumimoji="0" lang="zh-CN" altLang="en-US"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D</a:t>
            </a:r>
            <a:r>
              <a:rPr kumimoji="0" lang="en-US" altLang="zh-CN" sz="2000" baseline="-25000" dirty="0">
                <a:solidFill>
                  <a:srgbClr val="660066"/>
                </a:solidFill>
                <a:latin typeface="+mn-lt"/>
                <a:ea typeface="仿宋" panose="02010609060101010101" pitchFamily="49" charset="-122"/>
              </a:rPr>
              <a:t>2</a:t>
            </a:r>
            <a:r>
              <a:rPr kumimoji="0" lang="zh-CN" altLang="en-US" sz="2000" dirty="0">
                <a:solidFill>
                  <a:srgbClr val="660066"/>
                </a:solidFill>
                <a:latin typeface="+mn-lt"/>
                <a:ea typeface="仿宋" panose="02010609060101010101" pitchFamily="49" charset="-122"/>
              </a:rPr>
              <a:t>导通</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减小了回路电阻</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造成</a:t>
            </a:r>
            <a:r>
              <a:rPr kumimoji="0" lang="en-US" altLang="zh-CN" sz="2000" i="1" dirty="0">
                <a:solidFill>
                  <a:srgbClr val="660066"/>
                </a:solidFill>
                <a:latin typeface="+mn-lt"/>
                <a:ea typeface="仿宋" panose="02010609060101010101" pitchFamily="49" charset="-122"/>
              </a:rPr>
              <a:t>Q</a:t>
            </a:r>
            <a:r>
              <a:rPr kumimoji="0" lang="en-US" altLang="zh-CN" sz="2000" baseline="-25000" dirty="0">
                <a:solidFill>
                  <a:srgbClr val="660066"/>
                </a:solidFill>
                <a:latin typeface="+mn-lt"/>
                <a:ea typeface="仿宋" panose="02010609060101010101" pitchFamily="49" charset="-122"/>
              </a:rPr>
              <a:t>L</a:t>
            </a:r>
            <a:r>
              <a:rPr kumimoji="0" lang="zh-CN" altLang="en-US" sz="2000" dirty="0">
                <a:solidFill>
                  <a:srgbClr val="660066"/>
                </a:solidFill>
                <a:latin typeface="+mn-lt"/>
                <a:ea typeface="仿宋" panose="02010609060101010101" pitchFamily="49" charset="-122"/>
              </a:rPr>
              <a:t> 下降过多，使前级增益锐减，因而下降。这种现象引起解调失真。</a:t>
            </a:r>
            <a:endParaRPr kumimoji="0" lang="zh-CN" altLang="en-US" sz="2400" dirty="0">
              <a:solidFill>
                <a:srgbClr val="660066"/>
              </a:solidFill>
              <a:latin typeface="+mn-lt"/>
              <a:ea typeface="仿宋" panose="02010609060101010101" pitchFamily="49" charset="-122"/>
            </a:endParaRPr>
          </a:p>
        </p:txBody>
      </p:sp>
      <p:sp>
        <p:nvSpPr>
          <p:cNvPr id="151556" name="Text Box 8">
            <a:extLst>
              <a:ext uri="{FF2B5EF4-FFF2-40B4-BE49-F238E27FC236}">
                <a16:creationId xmlns:a16="http://schemas.microsoft.com/office/drawing/2014/main" id="{EDDB6237-83A2-4101-A591-A6429EDE46AD}"/>
              </a:ext>
            </a:extLst>
          </p:cNvPr>
          <p:cNvSpPr txBox="1">
            <a:spLocks noChangeArrowheads="1"/>
          </p:cNvSpPr>
          <p:nvPr/>
        </p:nvSpPr>
        <p:spPr bwMode="auto">
          <a:xfrm>
            <a:off x="179388" y="2032000"/>
            <a:ext cx="9072562" cy="92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400" dirty="0">
                <a:solidFill>
                  <a:srgbClr val="CC3300"/>
                </a:solidFill>
                <a:latin typeface="+mn-lt"/>
                <a:ea typeface="仿宋" panose="02010609060101010101" pitchFamily="49" charset="-122"/>
              </a:rPr>
              <a:t>阻塞现象</a:t>
            </a:r>
            <a:r>
              <a:rPr kumimoji="0" lang="zh-CN" altLang="en-US" sz="2400" dirty="0">
                <a:solidFill>
                  <a:srgbClr val="660066"/>
                </a:solidFill>
                <a:latin typeface="+mn-lt"/>
                <a:ea typeface="仿宋" panose="02010609060101010101" pitchFamily="49" charset="-122"/>
              </a:rPr>
              <a:t>：</a:t>
            </a:r>
            <a:r>
              <a:rPr kumimoji="0" lang="zh-CN" altLang="en-US" sz="2000" dirty="0">
                <a:solidFill>
                  <a:srgbClr val="660066"/>
                </a:solidFill>
                <a:latin typeface="+mn-lt"/>
                <a:ea typeface="仿宋" panose="02010609060101010101" pitchFamily="49" charset="-122"/>
              </a:rPr>
              <a:t>当输入信号幅度瞬时值太小（下降很大）时，因为</a:t>
            </a:r>
            <a:r>
              <a:rPr kumimoji="0" lang="en-US" altLang="zh-CN" sz="2000" i="1" dirty="0" err="1">
                <a:solidFill>
                  <a:srgbClr val="660066"/>
                </a:solidFill>
                <a:latin typeface="+mn-lt"/>
                <a:ea typeface="仿宋" panose="02010609060101010101" pitchFamily="49" charset="-122"/>
              </a:rPr>
              <a:t>V</a:t>
            </a:r>
            <a:r>
              <a:rPr kumimoji="0" lang="en-US" altLang="zh-CN" sz="2000" baseline="-25000" dirty="0" err="1">
                <a:solidFill>
                  <a:srgbClr val="660066"/>
                </a:solidFill>
                <a:latin typeface="+mn-lt"/>
                <a:ea typeface="仿宋" panose="02010609060101010101" pitchFamily="49" charset="-122"/>
              </a:rPr>
              <a:t>a’b</a:t>
            </a:r>
            <a:r>
              <a:rPr kumimoji="0" lang="en-US" altLang="zh-CN" sz="2000" baseline="-25000" dirty="0">
                <a:solidFill>
                  <a:srgbClr val="660066"/>
                </a:solidFill>
                <a:latin typeface="+mn-lt"/>
                <a:ea typeface="仿宋" panose="02010609060101010101" pitchFamily="49" charset="-122"/>
              </a:rPr>
              <a:t>’</a:t>
            </a:r>
            <a:r>
              <a:rPr kumimoji="0" lang="en-US" altLang="zh-CN" sz="2000" dirty="0">
                <a:solidFill>
                  <a:srgbClr val="660066"/>
                </a:solidFill>
                <a:latin typeface="+mn-lt"/>
                <a:ea typeface="仿宋" panose="02010609060101010101" pitchFamily="49" charset="-122"/>
                <a:cs typeface="Tahoma" panose="020B0604030504040204" pitchFamily="34" charset="0"/>
              </a:rPr>
              <a:t>’</a:t>
            </a:r>
            <a:r>
              <a:rPr kumimoji="0" lang="zh-CN" altLang="en-US" sz="2000" dirty="0">
                <a:solidFill>
                  <a:srgbClr val="660066"/>
                </a:solidFill>
                <a:latin typeface="+mn-lt"/>
                <a:ea typeface="仿宋" panose="02010609060101010101" pitchFamily="49" charset="-122"/>
              </a:rPr>
              <a:t> 的恒定反偏作用，使二极管截止，从而在短时间内收不到信号。     </a:t>
            </a:r>
          </a:p>
        </p:txBody>
      </p:sp>
      <p:sp>
        <p:nvSpPr>
          <p:cNvPr id="5" name="Rectangle 2">
            <a:extLst>
              <a:ext uri="{FF2B5EF4-FFF2-40B4-BE49-F238E27FC236}">
                <a16:creationId xmlns:a16="http://schemas.microsoft.com/office/drawing/2014/main" id="{4A116D45-0AB8-4D9B-B394-1F07AE55BFF3}"/>
              </a:ext>
            </a:extLst>
          </p:cNvPr>
          <p:cNvSpPr txBox="1">
            <a:spLocks noChangeArrowheads="1"/>
          </p:cNvSpPr>
          <p:nvPr/>
        </p:nvSpPr>
        <p:spPr bwMode="auto">
          <a:xfrm>
            <a:off x="0" y="3917950"/>
            <a:ext cx="789966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关于比例鉴频器，最后补充说明一点：</a:t>
            </a:r>
          </a:p>
        </p:txBody>
      </p:sp>
      <p:sp>
        <p:nvSpPr>
          <p:cNvPr id="151558" name="Text Box 8">
            <a:extLst>
              <a:ext uri="{FF2B5EF4-FFF2-40B4-BE49-F238E27FC236}">
                <a16:creationId xmlns:a16="http://schemas.microsoft.com/office/drawing/2014/main" id="{9D8BD176-D2CC-4E16-A1F7-9140D981F9BA}"/>
              </a:ext>
            </a:extLst>
          </p:cNvPr>
          <p:cNvSpPr txBox="1">
            <a:spLocks noChangeArrowheads="1"/>
          </p:cNvSpPr>
          <p:nvPr/>
        </p:nvSpPr>
        <p:spPr bwMode="auto">
          <a:xfrm>
            <a:off x="47624" y="4324350"/>
            <a:ext cx="5100439" cy="52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虽然，得到比例鉴频器输出为</a:t>
            </a:r>
            <a:r>
              <a:rPr kumimoji="0" lang="en-US" altLang="zh-CN" sz="2400" dirty="0">
                <a:solidFill>
                  <a:srgbClr val="660066"/>
                </a:solidFill>
                <a:latin typeface="+mn-lt"/>
                <a:ea typeface="仿宋" panose="02010609060101010101" pitchFamily="49" charset="-122"/>
              </a:rPr>
              <a:t>:</a:t>
            </a:r>
            <a:endParaRPr kumimoji="0" lang="zh-CN" altLang="en-US" sz="2400" dirty="0">
              <a:solidFill>
                <a:srgbClr val="660066"/>
              </a:solidFill>
              <a:latin typeface="+mn-lt"/>
              <a:ea typeface="仿宋" panose="02010609060101010101" pitchFamily="49" charset="-122"/>
            </a:endParaRPr>
          </a:p>
        </p:txBody>
      </p:sp>
      <p:sp>
        <p:nvSpPr>
          <p:cNvPr id="7" name="Text Box 8">
            <a:extLst>
              <a:ext uri="{FF2B5EF4-FFF2-40B4-BE49-F238E27FC236}">
                <a16:creationId xmlns:a16="http://schemas.microsoft.com/office/drawing/2014/main" id="{BDFD3AF6-15C0-47B0-831C-8C999D0670BD}"/>
              </a:ext>
            </a:extLst>
          </p:cNvPr>
          <p:cNvSpPr txBox="1">
            <a:spLocks noChangeArrowheads="1"/>
          </p:cNvSpPr>
          <p:nvPr/>
        </p:nvSpPr>
        <p:spPr bwMode="auto">
          <a:xfrm>
            <a:off x="303776" y="2866170"/>
            <a:ext cx="8343900"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0"/>
              </a:spcBef>
              <a:buFontTx/>
              <a:buNone/>
              <a:defRPr/>
            </a:pPr>
            <a:r>
              <a:rPr kumimoji="0" lang="zh-CN" altLang="en-US" sz="2400" dirty="0">
                <a:solidFill>
                  <a:srgbClr val="CC3300"/>
                </a:solidFill>
                <a:latin typeface="+mn-lt"/>
                <a:ea typeface="仿宋" panose="02010609060101010101" pitchFamily="49" charset="-122"/>
              </a:rPr>
              <a:t>比例鉴频器不用专门的限幅电路，整机线路简单。</a:t>
            </a:r>
            <a:endParaRPr kumimoji="0" lang="en-US" altLang="zh-CN" sz="2400" dirty="0">
              <a:solidFill>
                <a:srgbClr val="CC3300"/>
              </a:solidFill>
              <a:latin typeface="+mn-lt"/>
              <a:ea typeface="仿宋" panose="02010609060101010101" pitchFamily="49" charset="-122"/>
            </a:endParaRPr>
          </a:p>
          <a:p>
            <a:pPr algn="just" eaLnBrk="1" hangingPunct="1">
              <a:lnSpc>
                <a:spcPct val="130000"/>
              </a:lnSpc>
              <a:spcBef>
                <a:spcPct val="0"/>
              </a:spcBef>
              <a:buFontTx/>
              <a:buNone/>
              <a:defRPr/>
            </a:pPr>
            <a:r>
              <a:rPr kumimoji="0" lang="zh-CN" altLang="en-US" sz="2400" dirty="0">
                <a:solidFill>
                  <a:srgbClr val="CC3300"/>
                </a:solidFill>
                <a:latin typeface="+mn-lt"/>
                <a:ea typeface="仿宋" panose="02010609060101010101" pitchFamily="49" charset="-122"/>
              </a:rPr>
              <a:t>缺点是输出减小一半，调整时要求对称性高，调整困难。</a:t>
            </a:r>
          </a:p>
        </p:txBody>
      </p:sp>
      <p:graphicFrame>
        <p:nvGraphicFramePr>
          <p:cNvPr id="151560" name="Object 12">
            <a:extLst>
              <a:ext uri="{FF2B5EF4-FFF2-40B4-BE49-F238E27FC236}">
                <a16:creationId xmlns:a16="http://schemas.microsoft.com/office/drawing/2014/main" id="{3836ABFE-EE7A-4FFE-9E9A-AC80D9EC888D}"/>
              </a:ext>
            </a:extLst>
          </p:cNvPr>
          <p:cNvGraphicFramePr>
            <a:graphicFrameLocks noChangeAspect="1"/>
          </p:cNvGraphicFramePr>
          <p:nvPr>
            <p:extLst>
              <p:ext uri="{D42A27DB-BD31-4B8C-83A1-F6EECF244321}">
                <p14:modId xmlns:p14="http://schemas.microsoft.com/office/powerpoint/2010/main" val="2484835686"/>
              </p:ext>
            </p:extLst>
          </p:nvPr>
        </p:nvGraphicFramePr>
        <p:xfrm>
          <a:off x="4430576" y="4349750"/>
          <a:ext cx="2657475" cy="1363662"/>
        </p:xfrm>
        <a:graphic>
          <a:graphicData uri="http://schemas.openxmlformats.org/presentationml/2006/ole">
            <mc:AlternateContent xmlns:mc="http://schemas.openxmlformats.org/markup-compatibility/2006">
              <mc:Choice xmlns:v="urn:schemas-microsoft-com:vml" Requires="v">
                <p:oleObj spid="_x0000_s152098" name="公式" r:id="rId3" imgW="1803400" imgH="812800" progId="Equation.3">
                  <p:embed/>
                </p:oleObj>
              </mc:Choice>
              <mc:Fallback>
                <p:oleObj name="公式" r:id="rId3" imgW="1803400" imgH="8128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576" y="4349750"/>
                        <a:ext cx="2657475" cy="1363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
            <a:extLst>
              <a:ext uri="{FF2B5EF4-FFF2-40B4-BE49-F238E27FC236}">
                <a16:creationId xmlns:a16="http://schemas.microsoft.com/office/drawing/2014/main" id="{D3AE14A3-8E3F-4001-8C50-3630C01ADAC7}"/>
              </a:ext>
            </a:extLst>
          </p:cNvPr>
          <p:cNvSpPr txBox="1">
            <a:spLocks noChangeArrowheads="1"/>
          </p:cNvSpPr>
          <p:nvPr/>
        </p:nvSpPr>
        <p:spPr bwMode="auto">
          <a:xfrm>
            <a:off x="6516216" y="3996592"/>
            <a:ext cx="1979613" cy="439738"/>
          </a:xfrm>
          <a:prstGeom prst="rect">
            <a:avLst/>
          </a:prstGeom>
          <a:noFill/>
          <a:ln w="9525">
            <a:noFill/>
            <a:miter lim="800000"/>
            <a:headEnd/>
            <a:tailEnd/>
          </a:ln>
        </p:spPr>
        <p:txBody>
          <a:bodyPr anchor="ctr"/>
          <a:lstStyle/>
          <a:p>
            <a:pPr eaLnBrk="1" hangingPunct="1">
              <a:defRPr/>
            </a:pPr>
            <a:r>
              <a:rPr kumimoji="0" lang="en-US" altLang="zh-CN" sz="2400" dirty="0">
                <a:solidFill>
                  <a:srgbClr val="FF0000"/>
                </a:solidFill>
                <a:latin typeface="+mn-lt"/>
                <a:ea typeface="仿宋" panose="02010609060101010101" pitchFamily="49" charset="-122"/>
              </a:rPr>
              <a:t>P221</a:t>
            </a:r>
            <a:r>
              <a:rPr kumimoji="0" lang="en-US" altLang="zh-CN" sz="2400" dirty="0">
                <a:solidFill>
                  <a:srgbClr val="FFFF00"/>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P230</a:t>
            </a:r>
            <a:endParaRPr lang="zh-CN" altLang="en-US" sz="2400" kern="0" dirty="0">
              <a:solidFill>
                <a:srgbClr val="660066"/>
              </a:solidFill>
              <a:latin typeface="+mn-lt"/>
              <a:ea typeface="仿宋" panose="02010609060101010101" pitchFamily="49" charset="-122"/>
              <a:cs typeface="+mj-cs"/>
            </a:endParaRPr>
          </a:p>
        </p:txBody>
      </p:sp>
      <p:sp>
        <p:nvSpPr>
          <p:cNvPr id="151562" name="Text Box 8">
            <a:extLst>
              <a:ext uri="{FF2B5EF4-FFF2-40B4-BE49-F238E27FC236}">
                <a16:creationId xmlns:a16="http://schemas.microsoft.com/office/drawing/2014/main" id="{32EC9730-0838-453E-973B-E5AE7FD20A3A}"/>
              </a:ext>
            </a:extLst>
          </p:cNvPr>
          <p:cNvSpPr txBox="1">
            <a:spLocks noChangeArrowheads="1"/>
          </p:cNvSpPr>
          <p:nvPr/>
        </p:nvSpPr>
        <p:spPr bwMode="auto">
          <a:xfrm>
            <a:off x="0" y="5603875"/>
            <a:ext cx="6403975"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但是，实际上比例鉴频器用下式表示更清晰，而上述比例表达式仅仅是为了说明其特点用的。</a:t>
            </a:r>
          </a:p>
        </p:txBody>
      </p:sp>
      <mc:AlternateContent xmlns:mc="http://schemas.openxmlformats.org/markup-compatibility/2006" xmlns:a14="http://schemas.microsoft.com/office/drawing/2010/main">
        <mc:Choice Requires="a14">
          <p:sp>
            <p:nvSpPr>
              <p:cNvPr id="151563" name="Object 10">
                <a:extLst>
                  <a:ext uri="{FF2B5EF4-FFF2-40B4-BE49-F238E27FC236}">
                    <a16:creationId xmlns:a16="http://schemas.microsoft.com/office/drawing/2014/main" id="{20C3803D-A520-47EB-BE61-BC0BBEE17BD0}"/>
                  </a:ext>
                </a:extLst>
              </p:cNvPr>
              <p:cNvSpPr txBox="1"/>
              <p:nvPr/>
            </p:nvSpPr>
            <p:spPr bwMode="auto">
              <a:xfrm>
                <a:off x="6403975" y="5747134"/>
                <a:ext cx="2789237" cy="874712"/>
              </a:xfrm>
              <a:prstGeom prst="rect">
                <a:avLst/>
              </a:prstGeom>
              <a:solidFill>
                <a:schemeClr val="bg1"/>
              </a:solid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m:rPr>
                          <m:nor/>
                        </m:rPr>
                        <a:rPr kumimoji="0" lang="en-US" altLang="zh-CN" i="1">
                          <a:solidFill>
                            <a:srgbClr val="660066"/>
                          </a:solidFill>
                          <a:latin typeface="+mn-lt"/>
                          <a:ea typeface="仿宋" panose="02010609060101010101" pitchFamily="49" charset="-122"/>
                        </a:rPr>
                        <m:t>V</m:t>
                      </m:r>
                      <m:r>
                        <m:rPr>
                          <m:nor/>
                        </m:rPr>
                        <a:rPr kumimoji="0" lang="en-US" altLang="zh-CN" baseline="-25000">
                          <a:solidFill>
                            <a:srgbClr val="660066"/>
                          </a:solidFill>
                          <a:latin typeface="+mn-lt"/>
                          <a:ea typeface="仿宋" panose="02010609060101010101" pitchFamily="49" charset="-122"/>
                        </a:rPr>
                        <m:t>o</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m:rPr>
                          <m:nor/>
                        </m:rPr>
                        <a:rPr kumimoji="0" lang="en-US" altLang="zh-CN" i="1">
                          <a:solidFill>
                            <a:srgbClr val="660066"/>
                          </a:solidFill>
                          <a:latin typeface="+mn-lt"/>
                          <a:ea typeface="仿宋" panose="02010609060101010101" pitchFamily="49" charset="-122"/>
                        </a:rPr>
                        <m:t>k</m:t>
                      </m:r>
                      <m:r>
                        <m:rPr>
                          <m:nor/>
                        </m:rPr>
                        <a:rPr kumimoji="0" lang="en-US" altLang="zh-CN" baseline="-25000">
                          <a:solidFill>
                            <a:srgbClr val="660066"/>
                          </a:solidFill>
                          <a:latin typeface="+mn-lt"/>
                          <a:ea typeface="仿宋" panose="02010609060101010101" pitchFamily="49" charset="-122"/>
                        </a:rPr>
                        <m:t>d</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𝑉</m:t>
                                  </m:r>
                                </m:e>
                                <m:lim>
                                  <m:r>
                                    <a:rPr lang="zh-CN" altLang="en-US" i="1">
                                      <a:solidFill>
                                        <a:srgbClr val="000000"/>
                                      </a:solidFill>
                                      <a:latin typeface="Cambria Math" panose="02040503050406030204" pitchFamily="18" charset="0"/>
                                    </a:rPr>
                                    <m:t>•</m:t>
                                  </m:r>
                                </m:lim>
                              </m:limUpp>
                            </m:e>
                            <m:sub>
                              <m:r>
                                <m:rPr>
                                  <m:nor/>
                                </m:rPr>
                                <a:rPr lang="zh-CN" altLang="en-US" i="0">
                                  <a:solidFill>
                                    <a:srgbClr val="000000"/>
                                  </a:solidFill>
                                  <a:latin typeface="+mn-lt"/>
                                  <a:ea typeface="仿宋" panose="02010609060101010101" pitchFamily="49" charset="-122"/>
                                </a:rPr>
                                <m:t>D</m:t>
                              </m:r>
                              <m:r>
                                <m:rPr>
                                  <m:nor/>
                                </m:rPr>
                                <a:rPr lang="zh-CN" altLang="en-US" i="0">
                                  <a:solidFill>
                                    <a:srgbClr val="000000"/>
                                  </a:solidFill>
                                  <a:latin typeface="+mn-lt"/>
                                  <a:ea typeface="仿宋" panose="02010609060101010101" pitchFamily="49" charset="-122"/>
                                </a:rPr>
                                <m:t>2</m:t>
                              </m:r>
                            </m:sub>
                          </m:sSub>
                        </m:e>
                      </m:d>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𝑉</m:t>
                                  </m:r>
                                </m:e>
                                <m:lim>
                                  <m:r>
                                    <a:rPr lang="zh-CN" altLang="en-US" i="1">
                                      <a:solidFill>
                                        <a:srgbClr val="000000"/>
                                      </a:solidFill>
                                      <a:latin typeface="Cambria Math" panose="02040503050406030204" pitchFamily="18" charset="0"/>
                                    </a:rPr>
                                    <m:t>•</m:t>
                                  </m:r>
                                </m:lim>
                              </m:limUpp>
                            </m:e>
                            <m:sub>
                              <m:r>
                                <m:rPr>
                                  <m:nor/>
                                </m:rPr>
                                <a:rPr lang="zh-CN" altLang="en-US" i="0">
                                  <a:solidFill>
                                    <a:srgbClr val="000000"/>
                                  </a:solidFill>
                                  <a:latin typeface="+mn-lt"/>
                                  <a:ea typeface="仿宋" panose="02010609060101010101" pitchFamily="49" charset="-122"/>
                                </a:rPr>
                                <m:t>D</m:t>
                              </m:r>
                              <m:r>
                                <m:rPr>
                                  <m:nor/>
                                </m:rPr>
                                <a:rPr lang="zh-CN" altLang="en-US" i="0">
                                  <a:solidFill>
                                    <a:srgbClr val="000000"/>
                                  </a:solidFill>
                                  <a:latin typeface="+mn-lt"/>
                                  <a:ea typeface="仿宋" panose="02010609060101010101" pitchFamily="49" charset="-122"/>
                                </a:rPr>
                                <m:t>1</m:t>
                              </m:r>
                            </m:sub>
                          </m:sSub>
                        </m:e>
                      </m:d>
                      <m:r>
                        <a:rPr lang="zh-CN" altLang="en-US" i="1">
                          <a:solidFill>
                            <a:srgbClr val="000000"/>
                          </a:solidFill>
                          <a:latin typeface="Cambria Math" panose="02040503050406030204" pitchFamily="18" charset="0"/>
                        </a:rPr>
                        <m:t>)</m:t>
                      </m:r>
                    </m:oMath>
                  </m:oMathPara>
                </a14:m>
                <a:endParaRPr lang="zh-CN" altLang="en-US" dirty="0">
                  <a:latin typeface="+mn-lt"/>
                  <a:ea typeface="仿宋" panose="02010609060101010101" pitchFamily="49" charset="-122"/>
                </a:endParaRPr>
              </a:p>
            </p:txBody>
          </p:sp>
        </mc:Choice>
        <mc:Fallback xmlns="">
          <p:sp>
            <p:nvSpPr>
              <p:cNvPr id="151563" name="Object 10">
                <a:extLst>
                  <a:ext uri="{FF2B5EF4-FFF2-40B4-BE49-F238E27FC236}">
                    <a16:creationId xmlns:a16="http://schemas.microsoft.com/office/drawing/2014/main" id="{20C3803D-A520-47EB-BE61-BC0BBEE17BD0}"/>
                  </a:ext>
                </a:extLst>
              </p:cNvPr>
              <p:cNvSpPr txBox="1">
                <a:spLocks noRot="1" noChangeAspect="1" noMove="1" noResize="1" noEditPoints="1" noAdjustHandles="1" noChangeArrowheads="1" noChangeShapeType="1" noTextEdit="1"/>
              </p:cNvSpPr>
              <p:nvPr/>
            </p:nvSpPr>
            <p:spPr bwMode="auto">
              <a:xfrm>
                <a:off x="6403975" y="5747134"/>
                <a:ext cx="2789237" cy="874712"/>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E6DD8E30-A145-4BEE-B0A5-2B8E5AE9D446}"/>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52579" name="Text Box 4">
            <a:extLst>
              <a:ext uri="{FF2B5EF4-FFF2-40B4-BE49-F238E27FC236}">
                <a16:creationId xmlns:a16="http://schemas.microsoft.com/office/drawing/2014/main" id="{AC8D8561-B99E-4750-89DF-E34417CBBAB3}"/>
              </a:ext>
            </a:extLst>
          </p:cNvPr>
          <p:cNvSpPr txBox="1">
            <a:spLocks noChangeArrowheads="1"/>
          </p:cNvSpPr>
          <p:nvPr/>
        </p:nvSpPr>
        <p:spPr bwMode="auto">
          <a:xfrm>
            <a:off x="468313" y="652463"/>
            <a:ext cx="846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实际电路（调频收音机用的比例鉴频器，工作频率</a:t>
            </a:r>
            <a:r>
              <a:rPr kumimoji="0" lang="en-US" altLang="zh-CN" sz="2400" dirty="0">
                <a:solidFill>
                  <a:srgbClr val="660066"/>
                </a:solidFill>
                <a:latin typeface="+mn-lt"/>
                <a:ea typeface="仿宋" panose="02010609060101010101" pitchFamily="49" charset="-122"/>
              </a:rPr>
              <a:t>10.7MHz</a:t>
            </a:r>
            <a:r>
              <a:rPr kumimoji="0" lang="zh-CN" altLang="en-US" sz="2400" dirty="0">
                <a:solidFill>
                  <a:srgbClr val="660066"/>
                </a:solidFill>
                <a:latin typeface="+mn-lt"/>
                <a:ea typeface="仿宋" panose="02010609060101010101" pitchFamily="49" charset="-122"/>
              </a:rPr>
              <a:t>）：</a:t>
            </a:r>
          </a:p>
        </p:txBody>
      </p:sp>
      <p:sp>
        <p:nvSpPr>
          <p:cNvPr id="152580" name="Text Box 5">
            <a:extLst>
              <a:ext uri="{FF2B5EF4-FFF2-40B4-BE49-F238E27FC236}">
                <a16:creationId xmlns:a16="http://schemas.microsoft.com/office/drawing/2014/main" id="{1E219DC6-7E1F-4AFE-97B0-E7654554667D}"/>
              </a:ext>
            </a:extLst>
          </p:cNvPr>
          <p:cNvSpPr txBox="1">
            <a:spLocks noChangeArrowheads="1"/>
          </p:cNvSpPr>
          <p:nvPr/>
        </p:nvSpPr>
        <p:spPr bwMode="auto">
          <a:xfrm>
            <a:off x="207963" y="5467350"/>
            <a:ext cx="85725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a:solidFill>
                  <a:srgbClr val="660066"/>
                </a:solidFill>
                <a:latin typeface="+mn-lt"/>
                <a:ea typeface="仿宋" panose="02010609060101010101" pitchFamily="49" charset="-122"/>
              </a:rPr>
              <a:t>        初、次级回路安装在不同的屏蔽罩内，通过</a:t>
            </a:r>
            <a:r>
              <a:rPr kumimoji="0" lang="en-US" altLang="zh-CN" sz="2400" i="1">
                <a:solidFill>
                  <a:srgbClr val="660066"/>
                </a:solidFill>
                <a:latin typeface="+mn-lt"/>
                <a:ea typeface="仿宋" panose="02010609060101010101" pitchFamily="49" charset="-122"/>
              </a:rPr>
              <a:t>L</a:t>
            </a:r>
            <a:r>
              <a:rPr kumimoji="0" lang="en-US" altLang="zh-CN" sz="2400" baseline="-25000">
                <a:solidFill>
                  <a:srgbClr val="660066"/>
                </a:solidFill>
                <a:latin typeface="+mn-lt"/>
                <a:ea typeface="仿宋" panose="02010609060101010101" pitchFamily="49" charset="-122"/>
              </a:rPr>
              <a:t>4 </a:t>
            </a:r>
            <a:r>
              <a:rPr kumimoji="0" lang="zh-CN" altLang="en-US" sz="2400">
                <a:solidFill>
                  <a:srgbClr val="660066"/>
                </a:solidFill>
                <a:latin typeface="+mn-lt"/>
                <a:ea typeface="仿宋" panose="02010609060101010101" pitchFamily="49" charset="-122"/>
              </a:rPr>
              <a:t>实现耦合。初级回路的电压通过</a:t>
            </a:r>
            <a:r>
              <a:rPr kumimoji="0" lang="en-US" altLang="zh-CN" sz="2400" i="1">
                <a:solidFill>
                  <a:srgbClr val="660066"/>
                </a:solidFill>
                <a:latin typeface="+mn-lt"/>
                <a:ea typeface="仿宋" panose="02010609060101010101" pitchFamily="49" charset="-122"/>
              </a:rPr>
              <a:t>L</a:t>
            </a:r>
            <a:r>
              <a:rPr kumimoji="0" lang="en-US" altLang="zh-CN" sz="2400" baseline="-25000">
                <a:solidFill>
                  <a:srgbClr val="660066"/>
                </a:solidFill>
                <a:latin typeface="+mn-lt"/>
                <a:ea typeface="仿宋" panose="02010609060101010101" pitchFamily="49" charset="-122"/>
              </a:rPr>
              <a:t>3</a:t>
            </a:r>
            <a:r>
              <a:rPr kumimoji="0" lang="zh-CN" altLang="en-US" sz="2400">
                <a:solidFill>
                  <a:srgbClr val="660066"/>
                </a:solidFill>
                <a:latin typeface="+mn-lt"/>
                <a:ea typeface="仿宋" panose="02010609060101010101" pitchFamily="49" charset="-122"/>
              </a:rPr>
              <a:t>从</a:t>
            </a:r>
            <a:r>
              <a:rPr kumimoji="0" lang="en-US" altLang="zh-CN" sz="2400" i="1">
                <a:solidFill>
                  <a:srgbClr val="660066"/>
                </a:solidFill>
                <a:latin typeface="+mn-lt"/>
                <a:ea typeface="仿宋" panose="02010609060101010101" pitchFamily="49" charset="-122"/>
              </a:rPr>
              <a:t>L</a:t>
            </a:r>
            <a:r>
              <a:rPr kumimoji="0" lang="en-US" altLang="zh-CN" sz="2400" baseline="-25000">
                <a:solidFill>
                  <a:srgbClr val="660066"/>
                </a:solidFill>
                <a:latin typeface="+mn-lt"/>
                <a:ea typeface="仿宋" panose="02010609060101010101" pitchFamily="49" charset="-122"/>
              </a:rPr>
              <a:t>2</a:t>
            </a:r>
            <a:r>
              <a:rPr kumimoji="0" lang="zh-CN" altLang="en-US" sz="2400">
                <a:solidFill>
                  <a:srgbClr val="660066"/>
                </a:solidFill>
                <a:latin typeface="+mn-lt"/>
                <a:ea typeface="仿宋" panose="02010609060101010101" pitchFamily="49" charset="-122"/>
              </a:rPr>
              <a:t>的中心抽头加到二极管上，这样可以省掉隔直电容和高频扼流圈。</a:t>
            </a:r>
          </a:p>
        </p:txBody>
      </p:sp>
      <p:pic>
        <p:nvPicPr>
          <p:cNvPr id="152581" name="Picture 6">
            <a:extLst>
              <a:ext uri="{FF2B5EF4-FFF2-40B4-BE49-F238E27FC236}">
                <a16:creationId xmlns:a16="http://schemas.microsoft.com/office/drawing/2014/main" id="{28BE5592-605F-4B28-92DB-636A90E1C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32192"/>
            <a:ext cx="7218362"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Text Box 3">
            <a:extLst>
              <a:ext uri="{FF2B5EF4-FFF2-40B4-BE49-F238E27FC236}">
                <a16:creationId xmlns:a16="http://schemas.microsoft.com/office/drawing/2014/main" id="{EA9FF76E-B276-4A38-B195-B873C97C7CB1}"/>
              </a:ext>
            </a:extLst>
          </p:cNvPr>
          <p:cNvSpPr txBox="1">
            <a:spLocks noChangeArrowheads="1"/>
          </p:cNvSpPr>
          <p:nvPr/>
        </p:nvSpPr>
        <p:spPr bwMode="auto">
          <a:xfrm>
            <a:off x="3390900" y="4889500"/>
            <a:ext cx="4103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FF0000"/>
                </a:solidFill>
                <a:latin typeface="+mn-lt"/>
                <a:ea typeface="仿宋" panose="02010609060101010101" pitchFamily="49" charset="-122"/>
              </a:rPr>
              <a:t>李棠之 </a:t>
            </a:r>
            <a:r>
              <a:rPr kumimoji="0" lang="en-US" altLang="zh-CN" sz="2400">
                <a:solidFill>
                  <a:srgbClr val="FF0000"/>
                </a:solidFill>
                <a:latin typeface="+mn-lt"/>
                <a:ea typeface="仿宋" panose="02010609060101010101" pitchFamily="49" charset="-122"/>
              </a:rPr>
              <a:t> </a:t>
            </a:r>
            <a:r>
              <a:rPr kumimoji="0" lang="zh-CN" altLang="en-US" sz="2400">
                <a:solidFill>
                  <a:srgbClr val="FF0000"/>
                </a:solidFill>
                <a:latin typeface="+mn-lt"/>
                <a:ea typeface="仿宋" panose="02010609060101010101" pitchFamily="49" charset="-122"/>
              </a:rPr>
              <a:t>图</a:t>
            </a:r>
            <a:r>
              <a:rPr kumimoji="0" lang="en-US" altLang="zh-CN" sz="2400">
                <a:solidFill>
                  <a:srgbClr val="FF0000"/>
                </a:solidFill>
                <a:latin typeface="+mn-lt"/>
                <a:ea typeface="仿宋" panose="02010609060101010101" pitchFamily="49" charset="-122"/>
              </a:rPr>
              <a:t>5-5-18</a:t>
            </a:r>
            <a:endParaRPr kumimoji="0" lang="zh-CN" altLang="en-US" sz="2400">
              <a:solidFill>
                <a:srgbClr val="FF0000"/>
              </a:solidFill>
              <a:latin typeface="+mn-lt"/>
              <a:ea typeface="仿宋" panose="02010609060101010101" pitchFamily="49"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12CDF860-8E3F-47D5-AA14-774625D55136}"/>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53603" name="Text Box 4">
            <a:extLst>
              <a:ext uri="{FF2B5EF4-FFF2-40B4-BE49-F238E27FC236}">
                <a16:creationId xmlns:a16="http://schemas.microsoft.com/office/drawing/2014/main" id="{70A153E4-1BB2-41DC-A149-F9129F8984F5}"/>
              </a:ext>
            </a:extLst>
          </p:cNvPr>
          <p:cNvSpPr txBox="1">
            <a:spLocks noChangeArrowheads="1"/>
          </p:cNvSpPr>
          <p:nvPr/>
        </p:nvSpPr>
        <p:spPr bwMode="auto">
          <a:xfrm>
            <a:off x="500063" y="1214438"/>
            <a:ext cx="8536433" cy="448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kumimoji="0" lang="zh-CN" altLang="en-US" sz="2400" dirty="0">
                <a:solidFill>
                  <a:srgbClr val="660066"/>
                </a:solidFill>
                <a:latin typeface="+mn-lt"/>
                <a:ea typeface="仿宋" panose="02010609060101010101" pitchFamily="49" charset="-122"/>
              </a:rPr>
              <a:t>   在前页的图中：   </a:t>
            </a:r>
            <a:endParaRPr kumimoji="0" lang="en-US" altLang="zh-CN" sz="2400" dirty="0">
              <a:solidFill>
                <a:srgbClr val="660066"/>
              </a:solidFill>
              <a:latin typeface="+mn-lt"/>
              <a:ea typeface="仿宋" panose="02010609060101010101" pitchFamily="49" charset="-122"/>
            </a:endParaRPr>
          </a:p>
          <a:p>
            <a:pPr eaLnBrk="1" hangingPunct="1">
              <a:lnSpc>
                <a:spcPct val="120000"/>
              </a:lnSpc>
              <a:spcBef>
                <a:spcPct val="0"/>
              </a:spcBef>
              <a:buFontTx/>
              <a:buNone/>
            </a:pP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）增加</a:t>
            </a:r>
            <a:r>
              <a:rPr kumimoji="0" lang="en-US" altLang="zh-CN" sz="2400" i="1" dirty="0">
                <a:solidFill>
                  <a:srgbClr val="660066"/>
                </a:solidFill>
                <a:latin typeface="+mn-lt"/>
                <a:ea typeface="仿宋" panose="02010609060101010101" pitchFamily="49" charset="-122"/>
              </a:rPr>
              <a:t>R</a:t>
            </a:r>
            <a:r>
              <a:rPr kumimoji="0" lang="en-US" altLang="zh-CN" sz="2400" baseline="-25000" dirty="0">
                <a:solidFill>
                  <a:srgbClr val="660066"/>
                </a:solidFill>
                <a:latin typeface="+mn-lt"/>
                <a:ea typeface="仿宋" panose="02010609060101010101" pitchFamily="49" charset="-122"/>
              </a:rPr>
              <a:t>3</a:t>
            </a:r>
            <a:r>
              <a:rPr kumimoji="0" lang="en-US" altLang="zh-CN"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R</a:t>
            </a:r>
            <a:r>
              <a:rPr kumimoji="0" lang="en-US" altLang="zh-CN" sz="2400" baseline="-25000" dirty="0">
                <a:solidFill>
                  <a:srgbClr val="660066"/>
                </a:solidFill>
                <a:latin typeface="+mn-lt"/>
                <a:ea typeface="仿宋" panose="02010609060101010101" pitchFamily="49" charset="-122"/>
              </a:rPr>
              <a:t>4</a:t>
            </a:r>
            <a:r>
              <a:rPr kumimoji="0" lang="zh-CN" altLang="en-US" sz="2400" dirty="0">
                <a:solidFill>
                  <a:srgbClr val="660066"/>
                </a:solidFill>
                <a:latin typeface="+mn-lt"/>
                <a:ea typeface="仿宋" panose="02010609060101010101" pitchFamily="49" charset="-122"/>
              </a:rPr>
              <a:t>，保证上、下对称，同时避免过抑制及阻塞现象。</a:t>
            </a:r>
            <a:endParaRPr kumimoji="0" lang="en-US" altLang="zh-CN" sz="2400" dirty="0">
              <a:solidFill>
                <a:srgbClr val="660066"/>
              </a:solidFill>
              <a:latin typeface="+mn-lt"/>
              <a:ea typeface="仿宋" panose="02010609060101010101" pitchFamily="49" charset="-122"/>
            </a:endParaRPr>
          </a:p>
          <a:p>
            <a:pPr eaLnBrk="1" hangingPunct="1">
              <a:lnSpc>
                <a:spcPct val="120000"/>
              </a:lnSpc>
              <a:spcBef>
                <a:spcPct val="0"/>
              </a:spcBef>
              <a:buFontTx/>
              <a:buNone/>
            </a:pPr>
            <a:endParaRPr kumimoji="0" lang="zh-CN" altLang="en-US" sz="2400" dirty="0">
              <a:solidFill>
                <a:srgbClr val="660066"/>
              </a:solidFill>
              <a:latin typeface="+mn-lt"/>
              <a:ea typeface="仿宋" panose="02010609060101010101" pitchFamily="49" charset="-122"/>
            </a:endParaRPr>
          </a:p>
          <a:p>
            <a:pPr eaLnBrk="1" hangingPunct="1">
              <a:lnSpc>
                <a:spcPct val="120000"/>
              </a:lnSpc>
              <a:spcBef>
                <a:spcPct val="0"/>
              </a:spcBef>
              <a:buFontTx/>
              <a:buNone/>
            </a:pPr>
            <a:r>
              <a:rPr kumimoji="0" lang="zh-CN" altLang="en-US"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）二极管的反偏压由两部分组成：</a:t>
            </a:r>
          </a:p>
          <a:p>
            <a:pPr eaLnBrk="1" hangingPunct="1">
              <a:lnSpc>
                <a:spcPct val="120000"/>
              </a:lnSpc>
              <a:spcBef>
                <a:spcPct val="0"/>
              </a:spcBef>
              <a:buFontTx/>
              <a:buNone/>
            </a:pPr>
            <a:r>
              <a:rPr kumimoji="0" lang="zh-CN" altLang="en-US" sz="2400" dirty="0">
                <a:solidFill>
                  <a:srgbClr val="660066"/>
                </a:solidFill>
                <a:latin typeface="+mn-lt"/>
                <a:ea typeface="仿宋" panose="02010609060101010101" pitchFamily="49" charset="-122"/>
              </a:rPr>
              <a:t>        ①固定的，由</a:t>
            </a:r>
            <a:r>
              <a:rPr kumimoji="0" lang="en-US" altLang="zh-CN" sz="2400" i="1" dirty="0" err="1">
                <a:solidFill>
                  <a:srgbClr val="660066"/>
                </a:solidFill>
                <a:latin typeface="+mn-lt"/>
                <a:ea typeface="仿宋" panose="02010609060101010101" pitchFamily="49" charset="-122"/>
              </a:rPr>
              <a:t>V</a:t>
            </a:r>
            <a:r>
              <a:rPr kumimoji="0" lang="en-US" altLang="zh-CN" sz="2400" baseline="-25000" dirty="0" err="1">
                <a:solidFill>
                  <a:srgbClr val="660066"/>
                </a:solidFill>
                <a:latin typeface="+mn-lt"/>
                <a:ea typeface="仿宋" panose="02010609060101010101" pitchFamily="49" charset="-122"/>
              </a:rPr>
              <a:t>a’b</a:t>
            </a:r>
            <a:r>
              <a:rPr kumimoji="0" lang="en-US" altLang="zh-CN" sz="2400" baseline="-250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cs typeface="Tahoma" panose="020B0604030504040204" pitchFamily="34" charset="0"/>
              </a:rPr>
              <a:t>’</a:t>
            </a:r>
            <a:r>
              <a:rPr kumimoji="0" lang="zh-CN" altLang="en-US" sz="2400" dirty="0">
                <a:solidFill>
                  <a:srgbClr val="660066"/>
                </a:solidFill>
                <a:latin typeface="+mn-lt"/>
                <a:ea typeface="仿宋" panose="02010609060101010101" pitchFamily="49" charset="-122"/>
              </a:rPr>
              <a:t> 提供；</a:t>
            </a:r>
          </a:p>
          <a:p>
            <a:pPr eaLnBrk="1" hangingPunct="1">
              <a:lnSpc>
                <a:spcPct val="120000"/>
              </a:lnSpc>
              <a:spcBef>
                <a:spcPct val="0"/>
              </a:spcBef>
              <a:buFontTx/>
              <a:buNone/>
            </a:pPr>
            <a:r>
              <a:rPr kumimoji="0" lang="zh-CN" altLang="en-US" sz="2400" dirty="0">
                <a:solidFill>
                  <a:srgbClr val="660066"/>
                </a:solidFill>
                <a:latin typeface="+mn-lt"/>
                <a:ea typeface="仿宋" panose="02010609060101010101" pitchFamily="49" charset="-122"/>
              </a:rPr>
              <a:t>        ②由</a:t>
            </a:r>
            <a:r>
              <a:rPr kumimoji="0" lang="en-US" altLang="zh-CN" sz="2400" i="1" dirty="0">
                <a:solidFill>
                  <a:srgbClr val="660066"/>
                </a:solidFill>
                <a:latin typeface="+mn-lt"/>
                <a:ea typeface="仿宋" panose="02010609060101010101" pitchFamily="49" charset="-122"/>
              </a:rPr>
              <a:t>R</a:t>
            </a:r>
            <a:r>
              <a:rPr kumimoji="0" lang="en-US" altLang="zh-CN" sz="2400" baseline="-25000" dirty="0">
                <a:solidFill>
                  <a:srgbClr val="660066"/>
                </a:solidFill>
                <a:latin typeface="+mn-lt"/>
                <a:ea typeface="仿宋" panose="02010609060101010101" pitchFamily="49" charset="-122"/>
              </a:rPr>
              <a:t>3</a:t>
            </a:r>
            <a:r>
              <a:rPr kumimoji="0" lang="en-US" altLang="zh-CN"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R</a:t>
            </a:r>
            <a:r>
              <a:rPr kumimoji="0" lang="en-US" altLang="zh-CN" sz="2400" baseline="-25000" dirty="0">
                <a:solidFill>
                  <a:srgbClr val="660066"/>
                </a:solidFill>
                <a:latin typeface="+mn-lt"/>
                <a:ea typeface="仿宋" panose="02010609060101010101" pitchFamily="49" charset="-122"/>
              </a:rPr>
              <a:t>4</a:t>
            </a:r>
            <a:r>
              <a:rPr kumimoji="0" lang="zh-CN" altLang="en-US" sz="2400" dirty="0">
                <a:solidFill>
                  <a:srgbClr val="660066"/>
                </a:solidFill>
                <a:latin typeface="+mn-lt"/>
                <a:ea typeface="仿宋" panose="02010609060101010101" pitchFamily="49" charset="-122"/>
              </a:rPr>
              <a:t>产生，它随输入信号而变化。当输入信号幅度变小时，二极管的反偏也会瞬时减小。</a:t>
            </a:r>
            <a:endParaRPr kumimoji="0" lang="en-US" altLang="zh-CN" sz="2400" dirty="0">
              <a:solidFill>
                <a:srgbClr val="660066"/>
              </a:solidFill>
              <a:latin typeface="+mn-lt"/>
              <a:ea typeface="仿宋" panose="02010609060101010101" pitchFamily="49" charset="-122"/>
            </a:endParaRPr>
          </a:p>
          <a:p>
            <a:pPr eaLnBrk="1" hangingPunct="1">
              <a:lnSpc>
                <a:spcPct val="120000"/>
              </a:lnSpc>
              <a:spcBef>
                <a:spcPct val="0"/>
              </a:spcBef>
              <a:buFontTx/>
              <a:buNone/>
            </a:pPr>
            <a:endParaRPr kumimoji="0" lang="zh-CN" altLang="en-US" sz="2400" dirty="0">
              <a:solidFill>
                <a:srgbClr val="660066"/>
              </a:solidFill>
              <a:latin typeface="+mn-lt"/>
              <a:ea typeface="仿宋" panose="02010609060101010101" pitchFamily="49" charset="-122"/>
            </a:endParaRPr>
          </a:p>
          <a:p>
            <a:pPr eaLnBrk="1" hangingPunct="1">
              <a:lnSpc>
                <a:spcPct val="120000"/>
              </a:lnSpc>
              <a:spcBef>
                <a:spcPct val="0"/>
              </a:spcBef>
              <a:buFontTx/>
              <a:buNone/>
            </a:pPr>
            <a:r>
              <a:rPr kumimoji="0" lang="zh-CN" altLang="en-US"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R</a:t>
            </a:r>
            <a:r>
              <a:rPr kumimoji="0" lang="en-US" altLang="zh-CN" sz="2400" baseline="-25000" dirty="0">
                <a:solidFill>
                  <a:srgbClr val="660066"/>
                </a:solidFill>
                <a:latin typeface="+mn-lt"/>
                <a:ea typeface="仿宋" panose="02010609060101010101" pitchFamily="49" charset="-122"/>
              </a:rPr>
              <a:t>3</a:t>
            </a:r>
            <a:r>
              <a:rPr kumimoji="0" lang="en-US" altLang="zh-CN"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R</a:t>
            </a:r>
            <a:r>
              <a:rPr kumimoji="0" lang="en-US" altLang="zh-CN" sz="2400" baseline="-25000" dirty="0">
                <a:solidFill>
                  <a:srgbClr val="660066"/>
                </a:solidFill>
                <a:latin typeface="+mn-lt"/>
                <a:ea typeface="仿宋" panose="02010609060101010101" pitchFamily="49" charset="-122"/>
              </a:rPr>
              <a:t>4</a:t>
            </a:r>
            <a:r>
              <a:rPr kumimoji="0" lang="zh-CN" altLang="en-US" sz="2400" dirty="0">
                <a:solidFill>
                  <a:srgbClr val="660066"/>
                </a:solidFill>
                <a:latin typeface="+mn-lt"/>
                <a:ea typeface="仿宋" panose="02010609060101010101" pitchFamily="49" charset="-122"/>
              </a:rPr>
              <a:t>选择要适当，过大则</a:t>
            </a:r>
            <a:r>
              <a:rPr kumimoji="0" lang="en-US" altLang="zh-CN" sz="2400" i="1" dirty="0" err="1">
                <a:solidFill>
                  <a:srgbClr val="660066"/>
                </a:solidFill>
                <a:latin typeface="+mn-lt"/>
                <a:ea typeface="仿宋" panose="02010609060101010101" pitchFamily="49" charset="-122"/>
              </a:rPr>
              <a:t>V</a:t>
            </a:r>
            <a:r>
              <a:rPr kumimoji="0" lang="en-US" altLang="zh-CN" sz="2400" baseline="-25000" dirty="0" err="1">
                <a:solidFill>
                  <a:srgbClr val="660066"/>
                </a:solidFill>
                <a:latin typeface="+mn-lt"/>
                <a:ea typeface="仿宋" panose="02010609060101010101" pitchFamily="49" charset="-122"/>
              </a:rPr>
              <a:t>a’b</a:t>
            </a:r>
            <a:r>
              <a:rPr kumimoji="0" lang="en-US" altLang="zh-CN" sz="2400" baseline="-250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就小，自限幅作用差。</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867CDB5D-4341-442A-A319-E13F496FAAA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54627" name="Text Box 5">
            <a:extLst>
              <a:ext uri="{FF2B5EF4-FFF2-40B4-BE49-F238E27FC236}">
                <a16:creationId xmlns:a16="http://schemas.microsoft.com/office/drawing/2014/main" id="{681944A7-AE22-4E32-A651-2216F8A1A39E}"/>
              </a:ext>
            </a:extLst>
          </p:cNvPr>
          <p:cNvSpPr txBox="1">
            <a:spLocks noChangeArrowheads="1"/>
          </p:cNvSpPr>
          <p:nvPr/>
        </p:nvSpPr>
        <p:spPr bwMode="auto">
          <a:xfrm>
            <a:off x="214313" y="579438"/>
            <a:ext cx="2485479" cy="54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kumimoji="0" lang="en-US" altLang="zh-CN" sz="2400" dirty="0">
                <a:solidFill>
                  <a:srgbClr val="660066"/>
                </a:solidFill>
                <a:latin typeface="+mn-lt"/>
                <a:ea typeface="仿宋" panose="02010609060101010101" pitchFamily="49" charset="-122"/>
              </a:rPr>
              <a:t>4.   </a:t>
            </a:r>
            <a:r>
              <a:rPr kumimoji="0" lang="zh-CN" altLang="en-US" sz="2400" dirty="0">
                <a:solidFill>
                  <a:srgbClr val="660066"/>
                </a:solidFill>
                <a:latin typeface="+mn-lt"/>
                <a:ea typeface="仿宋" panose="02010609060101010101" pitchFamily="49" charset="-122"/>
              </a:rPr>
              <a:t>晶体鉴频器</a:t>
            </a:r>
          </a:p>
        </p:txBody>
      </p:sp>
      <p:sp>
        <p:nvSpPr>
          <p:cNvPr id="154628" name="Text Box 7">
            <a:extLst>
              <a:ext uri="{FF2B5EF4-FFF2-40B4-BE49-F238E27FC236}">
                <a16:creationId xmlns:a16="http://schemas.microsoft.com/office/drawing/2014/main" id="{14673076-7193-45AD-9A42-5C46EC5A036D}"/>
              </a:ext>
            </a:extLst>
          </p:cNvPr>
          <p:cNvSpPr txBox="1">
            <a:spLocks noChangeArrowheads="1"/>
          </p:cNvSpPr>
          <p:nvPr/>
        </p:nvSpPr>
        <p:spPr bwMode="auto">
          <a:xfrm>
            <a:off x="107504" y="5464401"/>
            <a:ext cx="8677597" cy="11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kumimoji="0" lang="zh-CN" altLang="en-US" sz="2000" dirty="0">
                <a:solidFill>
                  <a:srgbClr val="660066"/>
                </a:solidFill>
                <a:latin typeface="+mn-lt"/>
                <a:ea typeface="仿宋" panose="02010609060101010101" pitchFamily="49" charset="-122"/>
              </a:rPr>
              <a:t>        电容</a:t>
            </a:r>
            <a:r>
              <a:rPr kumimoji="0" lang="en-US" altLang="zh-CN" sz="2000" i="1" dirty="0">
                <a:solidFill>
                  <a:srgbClr val="660066"/>
                </a:solidFill>
                <a:latin typeface="+mn-lt"/>
                <a:ea typeface="仿宋" panose="02010609060101010101" pitchFamily="49" charset="-122"/>
              </a:rPr>
              <a:t>C</a:t>
            </a:r>
            <a:r>
              <a:rPr kumimoji="0" lang="zh-CN" altLang="en-US" sz="2000" dirty="0">
                <a:solidFill>
                  <a:srgbClr val="660066"/>
                </a:solidFill>
                <a:latin typeface="+mn-lt"/>
                <a:ea typeface="仿宋" panose="02010609060101010101" pitchFamily="49" charset="-122"/>
              </a:rPr>
              <a:t>和晶体串联，谐振于</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in</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 </a:t>
            </a:r>
            <a:r>
              <a:rPr kumimoji="0" lang="en-US" altLang="zh-CN" sz="2000" i="1" dirty="0">
                <a:solidFill>
                  <a:srgbClr val="660066"/>
                </a:solidFill>
                <a:latin typeface="+mn-lt"/>
                <a:ea typeface="仿宋" panose="02010609060101010101" pitchFamily="49" charset="-122"/>
              </a:rPr>
              <a:t>u</a:t>
            </a:r>
            <a:r>
              <a:rPr kumimoji="0" lang="en-US" altLang="zh-CN" sz="2000" baseline="-25000" dirty="0">
                <a:solidFill>
                  <a:srgbClr val="660066"/>
                </a:solidFill>
                <a:latin typeface="+mn-lt"/>
                <a:ea typeface="仿宋" panose="02010609060101010101" pitchFamily="49" charset="-122"/>
              </a:rPr>
              <a:t>s</a:t>
            </a:r>
            <a:r>
              <a:rPr kumimoji="0" lang="zh-CN" altLang="en-US" sz="2000" dirty="0">
                <a:solidFill>
                  <a:srgbClr val="660066"/>
                </a:solidFill>
                <a:latin typeface="+mn-lt"/>
                <a:ea typeface="仿宋" panose="02010609060101010101" pitchFamily="49" charset="-122"/>
              </a:rPr>
              <a:t>是调谐信号源。</a:t>
            </a:r>
          </a:p>
          <a:p>
            <a:pPr eaLnBrk="1" hangingPunct="1">
              <a:lnSpc>
                <a:spcPct val="120000"/>
              </a:lnSpc>
              <a:spcBef>
                <a:spcPct val="0"/>
              </a:spcBef>
              <a:buFontTx/>
              <a:buNone/>
            </a:pPr>
            <a:r>
              <a:rPr kumimoji="0" lang="zh-CN" altLang="en-US" sz="2000" dirty="0">
                <a:solidFill>
                  <a:srgbClr val="660066"/>
                </a:solidFill>
                <a:latin typeface="+mn-lt"/>
                <a:ea typeface="仿宋" panose="02010609060101010101" pitchFamily="49" charset="-122"/>
              </a:rPr>
              <a:t>电容</a:t>
            </a:r>
            <a:r>
              <a:rPr kumimoji="0" lang="en-US" altLang="zh-CN" sz="2000" i="1" dirty="0">
                <a:solidFill>
                  <a:srgbClr val="660066"/>
                </a:solidFill>
                <a:latin typeface="+mn-lt"/>
                <a:ea typeface="仿宋" panose="02010609060101010101" pitchFamily="49" charset="-122"/>
              </a:rPr>
              <a:t>C</a:t>
            </a:r>
            <a:r>
              <a:rPr kumimoji="0" lang="zh-CN" altLang="en-US" sz="2000" dirty="0">
                <a:solidFill>
                  <a:srgbClr val="660066"/>
                </a:solidFill>
                <a:latin typeface="+mn-lt"/>
                <a:ea typeface="仿宋" panose="02010609060101010101" pitchFamily="49" charset="-122"/>
              </a:rPr>
              <a:t>和晶体</a:t>
            </a:r>
            <a:r>
              <a:rPr kumimoji="0" lang="en-US" altLang="zh-CN" sz="2000" i="1" dirty="0">
                <a:solidFill>
                  <a:srgbClr val="660066"/>
                </a:solidFill>
                <a:latin typeface="+mn-lt"/>
                <a:ea typeface="仿宋" panose="02010609060101010101" pitchFamily="49" charset="-122"/>
              </a:rPr>
              <a:t>J</a:t>
            </a:r>
            <a:r>
              <a:rPr kumimoji="0" lang="zh-CN" altLang="en-US" sz="2000" dirty="0">
                <a:solidFill>
                  <a:srgbClr val="660066"/>
                </a:solidFill>
                <a:latin typeface="+mn-lt"/>
                <a:ea typeface="仿宋" panose="02010609060101010101" pitchFamily="49" charset="-122"/>
              </a:rPr>
              <a:t>组成一个分压器，当频率变化时，电容器与石英晶体分得的电压随之变化。</a:t>
            </a:r>
          </a:p>
        </p:txBody>
      </p:sp>
      <p:pic>
        <p:nvPicPr>
          <p:cNvPr id="154629" name="图片 6" descr="ImagE2.jpg">
            <a:extLst>
              <a:ext uri="{FF2B5EF4-FFF2-40B4-BE49-F238E27FC236}">
                <a16:creationId xmlns:a16="http://schemas.microsoft.com/office/drawing/2014/main" id="{A5E33589-3461-4C87-9085-BCB15E9B0C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33465"/>
            <a:ext cx="4714875"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ext Box 7">
            <a:extLst>
              <a:ext uri="{FF2B5EF4-FFF2-40B4-BE49-F238E27FC236}">
                <a16:creationId xmlns:a16="http://schemas.microsoft.com/office/drawing/2014/main" id="{0D738D9E-AADB-4596-9FBA-AF36B68E2D69}"/>
              </a:ext>
            </a:extLst>
          </p:cNvPr>
          <p:cNvSpPr txBox="1">
            <a:spLocks noChangeArrowheads="1"/>
          </p:cNvSpPr>
          <p:nvPr/>
        </p:nvSpPr>
        <p:spPr bwMode="auto">
          <a:xfrm>
            <a:off x="4071938" y="4786313"/>
            <a:ext cx="1579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FF0000"/>
                </a:solidFill>
                <a:latin typeface="+mn-lt"/>
                <a:ea typeface="仿宋" panose="02010609060101010101" pitchFamily="49" charset="-122"/>
              </a:rPr>
              <a:t>旧</a:t>
            </a:r>
            <a:r>
              <a:rPr lang="en-US" altLang="zh-CN" sz="2000">
                <a:solidFill>
                  <a:srgbClr val="FF0000"/>
                </a:solidFill>
                <a:latin typeface="+mn-lt"/>
                <a:ea typeface="仿宋" panose="02010609060101010101" pitchFamily="49" charset="-122"/>
              </a:rPr>
              <a:t>P360</a:t>
            </a:r>
            <a:endParaRPr lang="zh-CN" altLang="en-US" sz="2000">
              <a:solidFill>
                <a:srgbClr val="FF0000"/>
              </a:solidFill>
              <a:latin typeface="+mn-lt"/>
              <a:ea typeface="仿宋" panose="02010609060101010101" pitchFamily="49" charset="-122"/>
            </a:endParaRPr>
          </a:p>
        </p:txBody>
      </p:sp>
      <p:sp>
        <p:nvSpPr>
          <p:cNvPr id="7" name="Text Box 5">
            <a:extLst>
              <a:ext uri="{FF2B5EF4-FFF2-40B4-BE49-F238E27FC236}">
                <a16:creationId xmlns:a16="http://schemas.microsoft.com/office/drawing/2014/main" id="{FCBB1942-D2AD-46E5-9535-2B678283D3FD}"/>
              </a:ext>
            </a:extLst>
          </p:cNvPr>
          <p:cNvSpPr txBox="1">
            <a:spLocks noChangeArrowheads="1"/>
          </p:cNvSpPr>
          <p:nvPr/>
        </p:nvSpPr>
        <p:spPr bwMode="auto">
          <a:xfrm>
            <a:off x="471033" y="1173903"/>
            <a:ext cx="8201933" cy="10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kumimoji="0" lang="zh-CN" altLang="en-US" sz="2400" dirty="0">
                <a:solidFill>
                  <a:srgbClr val="CC3300"/>
                </a:solidFill>
                <a:latin typeface="+mn-lt"/>
                <a:ea typeface="仿宋" panose="02010609060101010101" pitchFamily="49" charset="-122"/>
              </a:rPr>
              <a:t>晶体鉴频器结构简单，体积小，不用调整。在一些通信机中和电子设备中已得到应用。</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55650" name="图片 14" descr="Image1.jpg">
            <a:extLst>
              <a:ext uri="{FF2B5EF4-FFF2-40B4-BE49-F238E27FC236}">
                <a16:creationId xmlns:a16="http://schemas.microsoft.com/office/drawing/2014/main" id="{5C5DE872-1528-4CE8-A5E6-A3DAE289E3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109663"/>
            <a:ext cx="3786187"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1" name="Rectangle 2">
            <a:extLst>
              <a:ext uri="{FF2B5EF4-FFF2-40B4-BE49-F238E27FC236}">
                <a16:creationId xmlns:a16="http://schemas.microsoft.com/office/drawing/2014/main" id="{004B0995-0EDA-4842-B2A8-D77B9512555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55653" name="Text Box 5">
            <a:extLst>
              <a:ext uri="{FF2B5EF4-FFF2-40B4-BE49-F238E27FC236}">
                <a16:creationId xmlns:a16="http://schemas.microsoft.com/office/drawing/2014/main" id="{D1C48659-F687-49B0-8D6A-B61415E0D9FA}"/>
              </a:ext>
            </a:extLst>
          </p:cNvPr>
          <p:cNvSpPr txBox="1">
            <a:spLocks noChangeArrowheads="1"/>
          </p:cNvSpPr>
          <p:nvPr/>
        </p:nvSpPr>
        <p:spPr bwMode="auto">
          <a:xfrm>
            <a:off x="138113" y="627063"/>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电抗、电压曲线如下：</a:t>
            </a:r>
          </a:p>
        </p:txBody>
      </p:sp>
      <p:graphicFrame>
        <p:nvGraphicFramePr>
          <p:cNvPr id="155654" name="Object 10">
            <a:extLst>
              <a:ext uri="{FF2B5EF4-FFF2-40B4-BE49-F238E27FC236}">
                <a16:creationId xmlns:a16="http://schemas.microsoft.com/office/drawing/2014/main" id="{097FFBD5-206F-4E48-A0BD-9113B4C02017}"/>
              </a:ext>
            </a:extLst>
          </p:cNvPr>
          <p:cNvGraphicFramePr>
            <a:graphicFrameLocks noChangeAspect="1"/>
          </p:cNvGraphicFramePr>
          <p:nvPr>
            <p:extLst>
              <p:ext uri="{D42A27DB-BD31-4B8C-83A1-F6EECF244321}">
                <p14:modId xmlns:p14="http://schemas.microsoft.com/office/powerpoint/2010/main" val="3105789233"/>
              </p:ext>
            </p:extLst>
          </p:nvPr>
        </p:nvGraphicFramePr>
        <p:xfrm>
          <a:off x="7681913" y="1659382"/>
          <a:ext cx="1184275" cy="434975"/>
        </p:xfrm>
        <a:graphic>
          <a:graphicData uri="http://schemas.openxmlformats.org/presentationml/2006/ole">
            <mc:AlternateContent xmlns:mc="http://schemas.openxmlformats.org/markup-compatibility/2006">
              <mc:Choice xmlns:v="urn:schemas-microsoft-com:vml" Requires="v">
                <p:oleObj spid="_x0000_s156056" name="公式" r:id="rId4" imgW="622030" imgH="228501" progId="Equation.3">
                  <p:embed/>
                </p:oleObj>
              </mc:Choice>
              <mc:Fallback>
                <p:oleObj name="公式" r:id="rId4" imgW="622030" imgH="228501"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1659382"/>
                        <a:ext cx="1184275" cy="434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5" name="Text Box 13">
            <a:extLst>
              <a:ext uri="{FF2B5EF4-FFF2-40B4-BE49-F238E27FC236}">
                <a16:creationId xmlns:a16="http://schemas.microsoft.com/office/drawing/2014/main" id="{76CBB3F7-8DCD-421B-A733-BB4AD1A025C3}"/>
              </a:ext>
            </a:extLst>
          </p:cNvPr>
          <p:cNvSpPr txBox="1">
            <a:spLocks noChangeArrowheads="1"/>
          </p:cNvSpPr>
          <p:nvPr/>
        </p:nvSpPr>
        <p:spPr bwMode="auto">
          <a:xfrm>
            <a:off x="4386263" y="3789363"/>
            <a:ext cx="4457700" cy="1016000"/>
          </a:xfrm>
          <a:prstGeom prst="rect">
            <a:avLst/>
          </a:prstGeom>
          <a:noFill/>
          <a:ln w="12700">
            <a:solidFill>
              <a:srgbClr val="6600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当</a:t>
            </a:r>
            <a:r>
              <a:rPr kumimoji="0" lang="en-US" altLang="zh-CN" sz="2400" i="1">
                <a:solidFill>
                  <a:srgbClr val="660066"/>
                </a:solidFill>
                <a:latin typeface="+mn-lt"/>
                <a:ea typeface="仿宋" panose="02010609060101010101" pitchFamily="49" charset="-122"/>
              </a:rPr>
              <a:t>f</a:t>
            </a:r>
            <a:r>
              <a:rPr kumimoji="0" lang="en-US" altLang="zh-CN" sz="2400">
                <a:solidFill>
                  <a:srgbClr val="660066"/>
                </a:solidFill>
                <a:latin typeface="+mn-lt"/>
                <a:ea typeface="仿宋" panose="02010609060101010101" pitchFamily="49" charset="-122"/>
              </a:rPr>
              <a:t>=</a:t>
            </a:r>
            <a:r>
              <a:rPr kumimoji="0" lang="en-US" altLang="zh-CN" sz="2400" i="1">
                <a:solidFill>
                  <a:srgbClr val="660066"/>
                </a:solidFill>
                <a:latin typeface="+mn-lt"/>
                <a:ea typeface="仿宋" panose="02010609060101010101" pitchFamily="49" charset="-122"/>
              </a:rPr>
              <a:t>f</a:t>
            </a:r>
            <a:r>
              <a:rPr kumimoji="0" lang="en-US" altLang="zh-CN" sz="2400" baseline="-25000">
                <a:solidFill>
                  <a:srgbClr val="660066"/>
                </a:solidFill>
                <a:latin typeface="+mn-lt"/>
                <a:ea typeface="仿宋" panose="02010609060101010101" pitchFamily="49" charset="-122"/>
              </a:rPr>
              <a:t>p</a:t>
            </a:r>
            <a:r>
              <a:rPr kumimoji="0" lang="zh-CN" altLang="en-US" sz="2400">
                <a:solidFill>
                  <a:srgbClr val="660066"/>
                </a:solidFill>
                <a:latin typeface="+mn-lt"/>
                <a:ea typeface="仿宋" panose="02010609060101010101" pitchFamily="49" charset="-122"/>
              </a:rPr>
              <a:t>（并联谐振频率）时：</a:t>
            </a:r>
            <a:endParaRPr kumimoji="0" lang="en-US" altLang="zh-CN" sz="2400">
              <a:solidFill>
                <a:srgbClr val="660066"/>
              </a:solidFill>
              <a:latin typeface="+mn-lt"/>
              <a:ea typeface="仿宋" panose="02010609060101010101" pitchFamily="49" charset="-122"/>
            </a:endParaRPr>
          </a:p>
          <a:p>
            <a:pPr eaLnBrk="1" hangingPunct="1">
              <a:spcBef>
                <a:spcPct val="50000"/>
              </a:spcBef>
              <a:buFontTx/>
              <a:buNone/>
            </a:pPr>
            <a:r>
              <a:rPr kumimoji="0" lang="zh-CN" altLang="en-US" sz="2400">
                <a:solidFill>
                  <a:srgbClr val="660066"/>
                </a:solidFill>
                <a:latin typeface="+mn-lt"/>
                <a:ea typeface="仿宋" panose="02010609060101010101" pitchFamily="49" charset="-122"/>
              </a:rPr>
              <a:t>   </a:t>
            </a:r>
            <a:r>
              <a:rPr kumimoji="0" lang="en-US" altLang="zh-CN" sz="2400" i="1">
                <a:solidFill>
                  <a:srgbClr val="660066"/>
                </a:solidFill>
                <a:latin typeface="+mn-lt"/>
                <a:ea typeface="仿宋" panose="02010609060101010101" pitchFamily="49" charset="-122"/>
              </a:rPr>
              <a:t>X</a:t>
            </a:r>
            <a:r>
              <a:rPr kumimoji="0" lang="en-US" altLang="zh-CN" sz="2400" baseline="-25000">
                <a:solidFill>
                  <a:srgbClr val="660066"/>
                </a:solidFill>
                <a:latin typeface="+mn-lt"/>
                <a:ea typeface="仿宋" panose="02010609060101010101" pitchFamily="49" charset="-122"/>
              </a:rPr>
              <a:t>J</a:t>
            </a:r>
            <a:r>
              <a:rPr kumimoji="0" lang="en-US" altLang="zh-CN" sz="2400">
                <a:solidFill>
                  <a:srgbClr val="660066"/>
                </a:solidFill>
                <a:latin typeface="+mn-lt"/>
                <a:ea typeface="仿宋" panose="02010609060101010101" pitchFamily="49" charset="-122"/>
              </a:rPr>
              <a:t>=</a:t>
            </a:r>
            <a:r>
              <a:rPr kumimoji="0" lang="en-US" altLang="zh-CN" sz="2400">
                <a:solidFill>
                  <a:srgbClr val="660066"/>
                </a:solidFill>
                <a:latin typeface="+mn-lt"/>
                <a:ea typeface="仿宋" panose="02010609060101010101" pitchFamily="49" charset="-122"/>
                <a:sym typeface="Symbol" panose="05050102010706020507" pitchFamily="18" charset="2"/>
              </a:rPr>
              <a:t></a:t>
            </a:r>
            <a:r>
              <a:rPr kumimoji="0" lang="zh-CN" altLang="en-US" sz="2400">
                <a:solidFill>
                  <a:srgbClr val="660066"/>
                </a:solidFill>
                <a:latin typeface="+mn-lt"/>
                <a:ea typeface="仿宋" panose="02010609060101010101" pitchFamily="49" charset="-122"/>
                <a:sym typeface="Symbol" panose="05050102010706020507" pitchFamily="18" charset="2"/>
              </a:rPr>
              <a:t>，此时</a:t>
            </a:r>
            <a:r>
              <a:rPr kumimoji="0" lang="en-US" altLang="zh-CN" sz="2400" i="1">
                <a:solidFill>
                  <a:srgbClr val="660066"/>
                </a:solidFill>
                <a:latin typeface="+mn-lt"/>
                <a:ea typeface="仿宋" panose="02010609060101010101" pitchFamily="49" charset="-122"/>
                <a:sym typeface="Symbol" panose="05050102010706020507" pitchFamily="18" charset="2"/>
              </a:rPr>
              <a:t>u</a:t>
            </a:r>
            <a:r>
              <a:rPr kumimoji="0" lang="en-US" altLang="zh-CN" sz="2400" baseline="-25000">
                <a:solidFill>
                  <a:srgbClr val="660066"/>
                </a:solidFill>
                <a:latin typeface="+mn-lt"/>
                <a:ea typeface="仿宋" panose="02010609060101010101" pitchFamily="49" charset="-122"/>
              </a:rPr>
              <a:t>J</a:t>
            </a:r>
            <a:r>
              <a:rPr kumimoji="0" lang="zh-CN" altLang="en-US" sz="2400">
                <a:solidFill>
                  <a:srgbClr val="660066"/>
                </a:solidFill>
                <a:latin typeface="+mn-lt"/>
                <a:ea typeface="仿宋" panose="02010609060101010101" pitchFamily="49" charset="-122"/>
                <a:sym typeface="Symbol" panose="05050102010706020507" pitchFamily="18" charset="2"/>
              </a:rPr>
              <a:t>最大，而</a:t>
            </a:r>
            <a:r>
              <a:rPr kumimoji="0" lang="en-US" altLang="zh-CN" sz="2400" i="1">
                <a:solidFill>
                  <a:srgbClr val="660066"/>
                </a:solidFill>
                <a:latin typeface="+mn-lt"/>
                <a:ea typeface="仿宋" panose="02010609060101010101" pitchFamily="49" charset="-122"/>
                <a:sym typeface="Symbol" panose="05050102010706020507" pitchFamily="18" charset="2"/>
              </a:rPr>
              <a:t>u</a:t>
            </a:r>
            <a:r>
              <a:rPr kumimoji="0" lang="en-US" altLang="zh-CN" sz="2400" baseline="-25000">
                <a:solidFill>
                  <a:srgbClr val="660066"/>
                </a:solidFill>
                <a:latin typeface="+mn-lt"/>
                <a:ea typeface="仿宋" panose="02010609060101010101" pitchFamily="49" charset="-122"/>
              </a:rPr>
              <a:t>J</a:t>
            </a:r>
            <a:r>
              <a:rPr kumimoji="0" lang="en-US" altLang="zh-CN" sz="2400">
                <a:solidFill>
                  <a:srgbClr val="660066"/>
                </a:solidFill>
                <a:latin typeface="+mn-lt"/>
                <a:ea typeface="仿宋" panose="02010609060101010101" pitchFamily="49" charset="-122"/>
              </a:rPr>
              <a:t> =0</a:t>
            </a:r>
            <a:endParaRPr kumimoji="0" lang="zh-CN" altLang="en-US" sz="2400">
              <a:solidFill>
                <a:srgbClr val="660066"/>
              </a:solidFill>
              <a:latin typeface="+mn-lt"/>
              <a:ea typeface="仿宋" panose="02010609060101010101" pitchFamily="49" charset="-122"/>
            </a:endParaRPr>
          </a:p>
        </p:txBody>
      </p:sp>
      <p:sp>
        <p:nvSpPr>
          <p:cNvPr id="155656" name="Text Box 15">
            <a:extLst>
              <a:ext uri="{FF2B5EF4-FFF2-40B4-BE49-F238E27FC236}">
                <a16:creationId xmlns:a16="http://schemas.microsoft.com/office/drawing/2014/main" id="{719EB36D-25D7-40BC-86D0-A1F37FBCFAE9}"/>
              </a:ext>
            </a:extLst>
          </p:cNvPr>
          <p:cNvSpPr txBox="1">
            <a:spLocks noChangeArrowheads="1"/>
          </p:cNvSpPr>
          <p:nvPr/>
        </p:nvSpPr>
        <p:spPr bwMode="auto">
          <a:xfrm>
            <a:off x="228601" y="5908815"/>
            <a:ext cx="83758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   </a:t>
            </a:r>
            <a:r>
              <a:rPr kumimoji="0" lang="en-US" altLang="zh-CN" sz="2000" i="1" dirty="0">
                <a:solidFill>
                  <a:srgbClr val="660066"/>
                </a:solidFill>
                <a:latin typeface="+mn-lt"/>
                <a:ea typeface="仿宋" panose="02010609060101010101" pitchFamily="49" charset="-122"/>
              </a:rPr>
              <a:t>f</a:t>
            </a:r>
            <a:r>
              <a:rPr kumimoji="0" lang="en-US" altLang="zh-CN" sz="2000" baseline="-25000" dirty="0">
                <a:solidFill>
                  <a:srgbClr val="660066"/>
                </a:solidFill>
                <a:latin typeface="+mn-lt"/>
                <a:ea typeface="仿宋" panose="02010609060101010101" pitchFamily="49" charset="-122"/>
              </a:rPr>
              <a:t>in</a:t>
            </a:r>
            <a:r>
              <a:rPr kumimoji="0" lang="zh-CN" altLang="en-US" sz="2000" dirty="0">
                <a:solidFill>
                  <a:srgbClr val="660066"/>
                </a:solidFill>
                <a:latin typeface="+mn-lt"/>
                <a:ea typeface="仿宋" panose="02010609060101010101" pitchFamily="49" charset="-122"/>
              </a:rPr>
              <a:t>在</a:t>
            </a:r>
            <a:r>
              <a:rPr kumimoji="0" lang="en-US" altLang="zh-CN" sz="2000" i="1" dirty="0" err="1">
                <a:solidFill>
                  <a:srgbClr val="660066"/>
                </a:solidFill>
                <a:latin typeface="+mn-lt"/>
                <a:ea typeface="仿宋" panose="02010609060101010101" pitchFamily="49" charset="-122"/>
              </a:rPr>
              <a:t>f</a:t>
            </a:r>
            <a:r>
              <a:rPr kumimoji="0" lang="en-US" altLang="zh-CN" sz="2000" baseline="-25000" dirty="0" err="1">
                <a:solidFill>
                  <a:srgbClr val="660066"/>
                </a:solidFill>
                <a:latin typeface="+mn-lt"/>
                <a:ea typeface="仿宋" panose="02010609060101010101" pitchFamily="49" charset="-122"/>
              </a:rPr>
              <a:t>p</a:t>
            </a:r>
            <a:r>
              <a:rPr kumimoji="0" lang="zh-CN" altLang="en-US" sz="2000" dirty="0">
                <a:solidFill>
                  <a:srgbClr val="660066"/>
                </a:solidFill>
                <a:latin typeface="+mn-lt"/>
                <a:ea typeface="仿宋" panose="02010609060101010101" pitchFamily="49" charset="-122"/>
              </a:rPr>
              <a:t>和 </a:t>
            </a:r>
            <a:r>
              <a:rPr kumimoji="0" lang="en-US" altLang="zh-CN" sz="2000" i="1" dirty="0" err="1">
                <a:solidFill>
                  <a:srgbClr val="660066"/>
                </a:solidFill>
                <a:latin typeface="+mn-lt"/>
                <a:ea typeface="仿宋" panose="02010609060101010101" pitchFamily="49" charset="-122"/>
              </a:rPr>
              <a:t>f</a:t>
            </a:r>
            <a:r>
              <a:rPr kumimoji="0" lang="en-US" altLang="zh-CN" sz="2000" baseline="-25000" dirty="0" err="1">
                <a:solidFill>
                  <a:srgbClr val="660066"/>
                </a:solidFill>
                <a:latin typeface="+mn-lt"/>
                <a:ea typeface="仿宋" panose="02010609060101010101" pitchFamily="49" charset="-122"/>
              </a:rPr>
              <a:t>q</a:t>
            </a:r>
            <a:r>
              <a:rPr kumimoji="0" lang="zh-CN" altLang="en-US" sz="2000" dirty="0">
                <a:solidFill>
                  <a:srgbClr val="660066"/>
                </a:solidFill>
                <a:latin typeface="+mn-lt"/>
                <a:ea typeface="仿宋" panose="02010609060101010101" pitchFamily="49" charset="-122"/>
              </a:rPr>
              <a:t>之间变化时，</a:t>
            </a:r>
            <a:r>
              <a:rPr kumimoji="0" lang="en-US" altLang="zh-CN" sz="2000" i="1" dirty="0" err="1">
                <a:solidFill>
                  <a:srgbClr val="660066"/>
                </a:solidFill>
                <a:latin typeface="+mn-lt"/>
                <a:ea typeface="仿宋" panose="02010609060101010101" pitchFamily="49" charset="-122"/>
              </a:rPr>
              <a:t>u</a:t>
            </a:r>
            <a:r>
              <a:rPr kumimoji="0" lang="en-US" altLang="zh-CN" sz="2000" baseline="-25000" dirty="0" err="1">
                <a:solidFill>
                  <a:srgbClr val="660066"/>
                </a:solidFill>
                <a:latin typeface="+mn-lt"/>
                <a:ea typeface="仿宋" panose="02010609060101010101" pitchFamily="49" charset="-122"/>
              </a:rPr>
              <a:t>J</a:t>
            </a:r>
            <a:r>
              <a:rPr kumimoji="0" lang="zh-CN" altLang="en-US" sz="2000" dirty="0">
                <a:solidFill>
                  <a:srgbClr val="660066"/>
                </a:solidFill>
                <a:latin typeface="+mn-lt"/>
                <a:ea typeface="仿宋" panose="02010609060101010101" pitchFamily="49" charset="-122"/>
              </a:rPr>
              <a:t>和</a:t>
            </a:r>
            <a:r>
              <a:rPr kumimoji="0" lang="en-US" altLang="zh-CN" sz="2000" i="1" dirty="0" err="1">
                <a:solidFill>
                  <a:srgbClr val="660066"/>
                </a:solidFill>
                <a:latin typeface="+mn-lt"/>
                <a:ea typeface="仿宋" panose="02010609060101010101" pitchFamily="49" charset="-122"/>
              </a:rPr>
              <a:t>u</a:t>
            </a:r>
            <a:r>
              <a:rPr kumimoji="0" lang="en-US" altLang="zh-CN" sz="2000" baseline="-25000" dirty="0" err="1">
                <a:solidFill>
                  <a:srgbClr val="660066"/>
                </a:solidFill>
                <a:latin typeface="+mn-lt"/>
                <a:ea typeface="仿宋" panose="02010609060101010101" pitchFamily="49" charset="-122"/>
              </a:rPr>
              <a:t>c</a:t>
            </a:r>
            <a:r>
              <a:rPr kumimoji="0" lang="zh-CN" altLang="en-US" sz="2000" dirty="0">
                <a:solidFill>
                  <a:srgbClr val="660066"/>
                </a:solidFill>
                <a:latin typeface="+mn-lt"/>
                <a:ea typeface="仿宋" panose="02010609060101010101" pitchFamily="49" charset="-122"/>
              </a:rPr>
              <a:t>相反变化。  可见， </a:t>
            </a:r>
            <a:r>
              <a:rPr kumimoji="0" lang="en-US" altLang="zh-CN" sz="2000" i="1" dirty="0" err="1">
                <a:solidFill>
                  <a:srgbClr val="660066"/>
                </a:solidFill>
                <a:latin typeface="+mn-lt"/>
                <a:ea typeface="仿宋" panose="02010609060101010101" pitchFamily="49" charset="-122"/>
              </a:rPr>
              <a:t>u</a:t>
            </a:r>
            <a:r>
              <a:rPr kumimoji="0" lang="en-US" altLang="zh-CN" sz="2000" baseline="-25000" dirty="0" err="1">
                <a:solidFill>
                  <a:srgbClr val="660066"/>
                </a:solidFill>
                <a:latin typeface="+mn-lt"/>
                <a:ea typeface="仿宋" panose="02010609060101010101" pitchFamily="49" charset="-122"/>
              </a:rPr>
              <a:t>J</a:t>
            </a:r>
            <a:r>
              <a:rPr kumimoji="0" lang="zh-CN" altLang="en-US" sz="2000" dirty="0">
                <a:solidFill>
                  <a:srgbClr val="660066"/>
                </a:solidFill>
                <a:latin typeface="+mn-lt"/>
                <a:ea typeface="仿宋" panose="02010609060101010101" pitchFamily="49" charset="-122"/>
              </a:rPr>
              <a:t>和</a:t>
            </a:r>
            <a:r>
              <a:rPr kumimoji="0" lang="en-US" altLang="zh-CN" sz="2000" i="1" dirty="0" err="1">
                <a:solidFill>
                  <a:srgbClr val="660066"/>
                </a:solidFill>
                <a:latin typeface="+mn-lt"/>
                <a:ea typeface="仿宋" panose="02010609060101010101" pitchFamily="49" charset="-122"/>
              </a:rPr>
              <a:t>u</a:t>
            </a:r>
            <a:r>
              <a:rPr kumimoji="0" lang="en-US" altLang="zh-CN" sz="2000" baseline="-25000" dirty="0" err="1">
                <a:solidFill>
                  <a:srgbClr val="660066"/>
                </a:solidFill>
                <a:latin typeface="+mn-lt"/>
                <a:ea typeface="仿宋" panose="02010609060101010101" pitchFamily="49" charset="-122"/>
              </a:rPr>
              <a:t>c</a:t>
            </a:r>
            <a:r>
              <a:rPr kumimoji="0" lang="zh-CN" altLang="en-US" sz="2000" dirty="0">
                <a:solidFill>
                  <a:srgbClr val="660066"/>
                </a:solidFill>
                <a:latin typeface="+mn-lt"/>
                <a:ea typeface="仿宋" panose="02010609060101010101" pitchFamily="49" charset="-122"/>
              </a:rPr>
              <a:t>不仅是</a:t>
            </a:r>
            <a:r>
              <a:rPr kumimoji="0" lang="zh-CN" altLang="en-US" sz="2000" dirty="0">
                <a:solidFill>
                  <a:srgbClr val="FF0000"/>
                </a:solidFill>
                <a:latin typeface="+mn-lt"/>
                <a:ea typeface="仿宋" panose="02010609060101010101" pitchFamily="49" charset="-122"/>
              </a:rPr>
              <a:t>调频的，振幅也是时变的</a:t>
            </a:r>
            <a:r>
              <a:rPr kumimoji="0" lang="zh-CN" altLang="en-US" sz="2000" dirty="0">
                <a:solidFill>
                  <a:srgbClr val="660066"/>
                </a:solidFill>
                <a:latin typeface="+mn-lt"/>
                <a:ea typeface="仿宋" panose="02010609060101010101" pitchFamily="49" charset="-122"/>
              </a:rPr>
              <a:t>，并且二者的幅度变化方向相反，调频调幅波。</a:t>
            </a:r>
          </a:p>
        </p:txBody>
      </p:sp>
      <p:sp>
        <p:nvSpPr>
          <p:cNvPr id="155657" name="Text Box 7">
            <a:extLst>
              <a:ext uri="{FF2B5EF4-FFF2-40B4-BE49-F238E27FC236}">
                <a16:creationId xmlns:a16="http://schemas.microsoft.com/office/drawing/2014/main" id="{202B9937-9518-4018-97C9-083D61C3F5CE}"/>
              </a:ext>
            </a:extLst>
          </p:cNvPr>
          <p:cNvSpPr txBox="1">
            <a:spLocks noChangeArrowheads="1"/>
          </p:cNvSpPr>
          <p:nvPr/>
        </p:nvSpPr>
        <p:spPr bwMode="auto">
          <a:xfrm>
            <a:off x="2738438" y="5311775"/>
            <a:ext cx="1071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FF0000"/>
                </a:solidFill>
                <a:latin typeface="+mn-lt"/>
                <a:ea typeface="仿宋" panose="02010609060101010101" pitchFamily="49" charset="-122"/>
              </a:rPr>
              <a:t>旧</a:t>
            </a:r>
            <a:r>
              <a:rPr lang="en-US" altLang="zh-CN" sz="2000">
                <a:solidFill>
                  <a:srgbClr val="FF0000"/>
                </a:solidFill>
                <a:latin typeface="+mn-lt"/>
                <a:ea typeface="仿宋" panose="02010609060101010101" pitchFamily="49" charset="-122"/>
              </a:rPr>
              <a:t>P360</a:t>
            </a:r>
            <a:endParaRPr lang="zh-CN" altLang="en-US" sz="2000">
              <a:solidFill>
                <a:srgbClr val="FF0000"/>
              </a:solidFill>
              <a:latin typeface="+mn-lt"/>
              <a:ea typeface="仿宋" panose="02010609060101010101" pitchFamily="49" charset="-122"/>
            </a:endParaRPr>
          </a:p>
        </p:txBody>
      </p:sp>
      <p:pic>
        <p:nvPicPr>
          <p:cNvPr id="155658" name="图片 6" descr="ImagE2.jpg">
            <a:extLst>
              <a:ext uri="{FF2B5EF4-FFF2-40B4-BE49-F238E27FC236}">
                <a16:creationId xmlns:a16="http://schemas.microsoft.com/office/drawing/2014/main" id="{82829EAA-FEF1-44C1-AE36-11060C51009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46588" y="73025"/>
            <a:ext cx="311150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 Box 13">
            <a:extLst>
              <a:ext uri="{FF2B5EF4-FFF2-40B4-BE49-F238E27FC236}">
                <a16:creationId xmlns:a16="http://schemas.microsoft.com/office/drawing/2014/main" id="{FBF27629-8D60-42A0-8997-537E84EDBB90}"/>
              </a:ext>
            </a:extLst>
          </p:cNvPr>
          <p:cNvSpPr txBox="1">
            <a:spLocks noChangeArrowheads="1"/>
          </p:cNvSpPr>
          <p:nvPr/>
        </p:nvSpPr>
        <p:spPr bwMode="auto">
          <a:xfrm>
            <a:off x="4386263" y="2497138"/>
            <a:ext cx="4457700" cy="1016000"/>
          </a:xfrm>
          <a:prstGeom prst="rect">
            <a:avLst/>
          </a:prstGeom>
          <a:noFill/>
          <a:ln w="28575">
            <a:solidFill>
              <a:srgbClr val="6600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当</a:t>
            </a:r>
            <a:r>
              <a:rPr kumimoji="0" lang="en-US" altLang="zh-CN" sz="2400" i="1">
                <a:solidFill>
                  <a:srgbClr val="660066"/>
                </a:solidFill>
                <a:latin typeface="+mn-lt"/>
                <a:ea typeface="仿宋" panose="02010609060101010101" pitchFamily="49" charset="-122"/>
              </a:rPr>
              <a:t>f</a:t>
            </a:r>
            <a:r>
              <a:rPr kumimoji="0" lang="en-US" altLang="zh-CN" sz="2400">
                <a:solidFill>
                  <a:srgbClr val="660066"/>
                </a:solidFill>
                <a:latin typeface="+mn-lt"/>
                <a:ea typeface="仿宋" panose="02010609060101010101" pitchFamily="49" charset="-122"/>
              </a:rPr>
              <a:t>=</a:t>
            </a:r>
            <a:r>
              <a:rPr kumimoji="0" lang="en-US" altLang="zh-CN" sz="2400" i="1">
                <a:solidFill>
                  <a:srgbClr val="660066"/>
                </a:solidFill>
                <a:latin typeface="+mn-lt"/>
                <a:ea typeface="仿宋" panose="02010609060101010101" pitchFamily="49" charset="-122"/>
              </a:rPr>
              <a:t>f</a:t>
            </a:r>
            <a:r>
              <a:rPr kumimoji="0" lang="en-US" altLang="zh-CN" sz="2400" baseline="-25000">
                <a:solidFill>
                  <a:srgbClr val="660066"/>
                </a:solidFill>
                <a:latin typeface="+mn-lt"/>
                <a:ea typeface="仿宋" panose="02010609060101010101" pitchFamily="49" charset="-122"/>
              </a:rPr>
              <a:t>q</a:t>
            </a:r>
            <a:r>
              <a:rPr kumimoji="0" lang="zh-CN" altLang="en-US" sz="2400">
                <a:solidFill>
                  <a:srgbClr val="660066"/>
                </a:solidFill>
                <a:latin typeface="+mn-lt"/>
                <a:ea typeface="仿宋" panose="02010609060101010101" pitchFamily="49" charset="-122"/>
              </a:rPr>
              <a:t>（串联谐振频率）时：</a:t>
            </a:r>
            <a:endParaRPr kumimoji="0" lang="en-US" altLang="zh-CN" sz="2400">
              <a:solidFill>
                <a:srgbClr val="660066"/>
              </a:solidFill>
              <a:latin typeface="+mn-lt"/>
              <a:ea typeface="仿宋" panose="02010609060101010101" pitchFamily="49" charset="-122"/>
            </a:endParaRPr>
          </a:p>
          <a:p>
            <a:pPr eaLnBrk="1" hangingPunct="1">
              <a:spcBef>
                <a:spcPct val="50000"/>
              </a:spcBef>
              <a:buFontTx/>
              <a:buNone/>
            </a:pPr>
            <a:r>
              <a:rPr kumimoji="0" lang="zh-CN" altLang="en-US" sz="2400">
                <a:solidFill>
                  <a:srgbClr val="660066"/>
                </a:solidFill>
                <a:latin typeface="+mn-lt"/>
                <a:ea typeface="仿宋" panose="02010609060101010101" pitchFamily="49" charset="-122"/>
              </a:rPr>
              <a:t>   </a:t>
            </a:r>
            <a:r>
              <a:rPr kumimoji="0" lang="en-US" altLang="zh-CN" sz="2400" i="1">
                <a:solidFill>
                  <a:srgbClr val="660066"/>
                </a:solidFill>
                <a:latin typeface="+mn-lt"/>
                <a:ea typeface="仿宋" panose="02010609060101010101" pitchFamily="49" charset="-122"/>
              </a:rPr>
              <a:t>X</a:t>
            </a:r>
            <a:r>
              <a:rPr kumimoji="0" lang="en-US" altLang="zh-CN" sz="2400" baseline="-25000">
                <a:solidFill>
                  <a:srgbClr val="660066"/>
                </a:solidFill>
                <a:latin typeface="+mn-lt"/>
                <a:ea typeface="仿宋" panose="02010609060101010101" pitchFamily="49" charset="-122"/>
              </a:rPr>
              <a:t>J</a:t>
            </a:r>
            <a:r>
              <a:rPr kumimoji="0" lang="en-US" altLang="zh-CN" sz="2400">
                <a:solidFill>
                  <a:srgbClr val="660066"/>
                </a:solidFill>
                <a:latin typeface="+mn-lt"/>
                <a:ea typeface="仿宋" panose="02010609060101010101" pitchFamily="49" charset="-122"/>
              </a:rPr>
              <a:t>=</a:t>
            </a:r>
            <a:r>
              <a:rPr kumimoji="0" lang="en-US" altLang="zh-CN" sz="2400">
                <a:solidFill>
                  <a:srgbClr val="660066"/>
                </a:solidFill>
                <a:latin typeface="+mn-lt"/>
                <a:ea typeface="仿宋" panose="02010609060101010101" pitchFamily="49" charset="-122"/>
                <a:sym typeface="Symbol" panose="05050102010706020507" pitchFamily="18" charset="2"/>
              </a:rPr>
              <a:t>0</a:t>
            </a:r>
            <a:r>
              <a:rPr kumimoji="0" lang="zh-CN" altLang="en-US" sz="2400">
                <a:solidFill>
                  <a:srgbClr val="660066"/>
                </a:solidFill>
                <a:latin typeface="+mn-lt"/>
                <a:ea typeface="仿宋" panose="02010609060101010101" pitchFamily="49" charset="-122"/>
                <a:sym typeface="Symbol" panose="05050102010706020507" pitchFamily="18" charset="2"/>
              </a:rPr>
              <a:t>，此时</a:t>
            </a:r>
            <a:r>
              <a:rPr kumimoji="0" lang="en-US" altLang="zh-CN" sz="2400" i="1">
                <a:solidFill>
                  <a:srgbClr val="660066"/>
                </a:solidFill>
                <a:latin typeface="+mn-lt"/>
                <a:ea typeface="仿宋" panose="02010609060101010101" pitchFamily="49" charset="-122"/>
              </a:rPr>
              <a:t>u</a:t>
            </a:r>
            <a:r>
              <a:rPr kumimoji="0" lang="en-US" altLang="zh-CN" sz="2400" baseline="-25000">
                <a:solidFill>
                  <a:srgbClr val="660066"/>
                </a:solidFill>
                <a:latin typeface="+mn-lt"/>
                <a:ea typeface="仿宋" panose="02010609060101010101" pitchFamily="49" charset="-122"/>
              </a:rPr>
              <a:t>J</a:t>
            </a:r>
            <a:r>
              <a:rPr kumimoji="0" lang="en-US" altLang="zh-CN" sz="2400">
                <a:solidFill>
                  <a:srgbClr val="660066"/>
                </a:solidFill>
                <a:latin typeface="+mn-lt"/>
                <a:ea typeface="仿宋" panose="02010609060101010101" pitchFamily="49" charset="-122"/>
              </a:rPr>
              <a:t>=0</a:t>
            </a:r>
            <a:r>
              <a:rPr kumimoji="0" lang="zh-CN" altLang="en-US" sz="2400">
                <a:solidFill>
                  <a:srgbClr val="660066"/>
                </a:solidFill>
                <a:latin typeface="+mn-lt"/>
                <a:ea typeface="仿宋" panose="02010609060101010101" pitchFamily="49" charset="-122"/>
              </a:rPr>
              <a:t>时，</a:t>
            </a:r>
            <a:r>
              <a:rPr kumimoji="0" lang="en-US" altLang="zh-CN" sz="2400" i="1">
                <a:solidFill>
                  <a:srgbClr val="660066"/>
                </a:solidFill>
                <a:latin typeface="+mn-lt"/>
                <a:ea typeface="仿宋" panose="02010609060101010101" pitchFamily="49" charset="-122"/>
              </a:rPr>
              <a:t>u</a:t>
            </a:r>
            <a:r>
              <a:rPr kumimoji="0" lang="en-US" altLang="zh-CN" sz="2400" baseline="-25000">
                <a:solidFill>
                  <a:srgbClr val="660066"/>
                </a:solidFill>
                <a:latin typeface="+mn-lt"/>
                <a:ea typeface="仿宋" panose="02010609060101010101" pitchFamily="49" charset="-122"/>
              </a:rPr>
              <a:t>c</a:t>
            </a:r>
            <a:r>
              <a:rPr kumimoji="0" lang="zh-CN" altLang="en-US" sz="2400">
                <a:solidFill>
                  <a:srgbClr val="660066"/>
                </a:solidFill>
                <a:latin typeface="+mn-lt"/>
                <a:ea typeface="仿宋" panose="02010609060101010101" pitchFamily="49" charset="-122"/>
              </a:rPr>
              <a:t>最大</a:t>
            </a:r>
          </a:p>
        </p:txBody>
      </p:sp>
      <p:cxnSp>
        <p:nvCxnSpPr>
          <p:cNvPr id="155660" name="直接箭头连接符 2">
            <a:extLst>
              <a:ext uri="{FF2B5EF4-FFF2-40B4-BE49-F238E27FC236}">
                <a16:creationId xmlns:a16="http://schemas.microsoft.com/office/drawing/2014/main" id="{DAD7512C-E440-4590-899B-C7A159078152}"/>
              </a:ext>
            </a:extLst>
          </p:cNvPr>
          <p:cNvCxnSpPr>
            <a:cxnSpLocks/>
          </p:cNvCxnSpPr>
          <p:nvPr/>
        </p:nvCxnSpPr>
        <p:spPr bwMode="auto">
          <a:xfrm flipH="1" flipV="1">
            <a:off x="1908175" y="2189163"/>
            <a:ext cx="2879725" cy="896937"/>
          </a:xfrm>
          <a:prstGeom prst="straightConnector1">
            <a:avLst/>
          </a:prstGeom>
          <a:noFill/>
          <a:ln w="381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5661" name="直接箭头连接符 20">
            <a:extLst>
              <a:ext uri="{FF2B5EF4-FFF2-40B4-BE49-F238E27FC236}">
                <a16:creationId xmlns:a16="http://schemas.microsoft.com/office/drawing/2014/main" id="{32CE3875-91FF-4477-9FF9-50F49C5199F1}"/>
              </a:ext>
            </a:extLst>
          </p:cNvPr>
          <p:cNvCxnSpPr>
            <a:cxnSpLocks/>
          </p:cNvCxnSpPr>
          <p:nvPr/>
        </p:nvCxnSpPr>
        <p:spPr bwMode="auto">
          <a:xfrm flipH="1" flipV="1">
            <a:off x="3059113" y="2065338"/>
            <a:ext cx="1573212" cy="2230437"/>
          </a:xfrm>
          <a:prstGeom prst="straightConnector1">
            <a:avLst/>
          </a:prstGeom>
          <a:noFill/>
          <a:ln w="38100" algn="ctr">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8509624-AE66-4145-9F63-AEFC434637E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18435" name="Rectangle 4">
            <a:extLst>
              <a:ext uri="{FF2B5EF4-FFF2-40B4-BE49-F238E27FC236}">
                <a16:creationId xmlns:a16="http://schemas.microsoft.com/office/drawing/2014/main" id="{F8F8BA35-DE05-4DEA-B797-EE1C2230D44F}"/>
              </a:ext>
            </a:extLst>
          </p:cNvPr>
          <p:cNvSpPr>
            <a:spLocks noChangeArrowheads="1"/>
          </p:cNvSpPr>
          <p:nvPr/>
        </p:nvSpPr>
        <p:spPr bwMode="auto">
          <a:xfrm>
            <a:off x="142875" y="692150"/>
            <a:ext cx="8839200"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0"/>
              </a:spcBef>
              <a:buFontTx/>
              <a:buNone/>
              <a:defRPr/>
            </a:pPr>
            <a:r>
              <a:rPr lang="en-US" altLang="zh-CN" sz="2400" dirty="0">
                <a:solidFill>
                  <a:srgbClr val="660066"/>
                </a:solidFill>
                <a:latin typeface="+mn-lt"/>
                <a:ea typeface="仿宋" panose="02010609060101010101" pitchFamily="49" charset="-122"/>
              </a:rPr>
              <a:t>2</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SSB</a:t>
            </a:r>
            <a:r>
              <a:rPr lang="en-US" altLang="zh-CN" sz="2400" dirty="0">
                <a:solidFill>
                  <a:srgbClr val="FFFF00"/>
                </a:solidFill>
                <a:latin typeface="+mn-lt"/>
                <a:ea typeface="仿宋" panose="02010609060101010101" pitchFamily="49" charset="-122"/>
              </a:rPr>
              <a:t>     </a:t>
            </a:r>
            <a:r>
              <a:rPr lang="en-US" altLang="zh-CN" sz="2400" dirty="0">
                <a:solidFill>
                  <a:srgbClr val="CC3300"/>
                </a:solidFill>
                <a:latin typeface="+mn-lt"/>
                <a:ea typeface="仿宋" panose="02010609060101010101" pitchFamily="49" charset="-122"/>
              </a:rPr>
              <a:t>Single side band    </a:t>
            </a:r>
            <a:r>
              <a:rPr lang="en-US" altLang="zh-CN" sz="2400" dirty="0">
                <a:solidFill>
                  <a:srgbClr val="FF0000"/>
                </a:solidFill>
                <a:latin typeface="+mn-lt"/>
                <a:ea typeface="仿宋" panose="02010609060101010101" pitchFamily="49" charset="-122"/>
              </a:rPr>
              <a:t>P148  </a:t>
            </a:r>
            <a:r>
              <a:rPr lang="en-US" altLang="zh-CN" sz="2400" dirty="0">
                <a:solidFill>
                  <a:srgbClr val="FFFF00"/>
                </a:solidFill>
                <a:latin typeface="+mn-lt"/>
                <a:ea typeface="仿宋" panose="02010609060101010101" pitchFamily="49" charset="-122"/>
              </a:rPr>
              <a:t>     </a:t>
            </a:r>
            <a:r>
              <a:rPr lang="en-US" altLang="zh-CN" sz="2400" dirty="0">
                <a:latin typeface="+mn-lt"/>
                <a:ea typeface="仿宋" panose="02010609060101010101" pitchFamily="49" charset="-122"/>
              </a:rPr>
              <a:t>P155</a:t>
            </a:r>
            <a:br>
              <a:rPr lang="en-US" altLang="zh-CN" sz="2400" dirty="0">
                <a:solidFill>
                  <a:schemeClr val="bg1"/>
                </a:solidFill>
                <a:latin typeface="+mn-lt"/>
                <a:ea typeface="仿宋" panose="02010609060101010101" pitchFamily="49" charset="-122"/>
              </a:rPr>
            </a:br>
            <a:r>
              <a:rPr lang="en-US" altLang="zh-CN" sz="2400" dirty="0">
                <a:solidFill>
                  <a:schemeClr val="bg1"/>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从信息传递的角度看，发送一个边带信号即可，称单边带调制。</a:t>
            </a:r>
          </a:p>
        </p:txBody>
      </p:sp>
      <p:sp>
        <p:nvSpPr>
          <p:cNvPr id="18436" name="Rectangle 8">
            <a:extLst>
              <a:ext uri="{FF2B5EF4-FFF2-40B4-BE49-F238E27FC236}">
                <a16:creationId xmlns:a16="http://schemas.microsoft.com/office/drawing/2014/main" id="{2896239A-9815-40D6-9099-6F2CD54FF79F}"/>
              </a:ext>
            </a:extLst>
          </p:cNvPr>
          <p:cNvSpPr>
            <a:spLocks noChangeArrowheads="1"/>
          </p:cNvSpPr>
          <p:nvPr/>
        </p:nvSpPr>
        <p:spPr bwMode="auto">
          <a:xfrm>
            <a:off x="128588" y="1835674"/>
            <a:ext cx="8839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    可由</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经窄带滤波器滤去一个边带形成，或在调制过程中，直接将一个边带抵消而得到。</a:t>
            </a:r>
          </a:p>
        </p:txBody>
      </p:sp>
      <p:sp>
        <p:nvSpPr>
          <p:cNvPr id="18437" name="Rectangle 9">
            <a:extLst>
              <a:ext uri="{FF2B5EF4-FFF2-40B4-BE49-F238E27FC236}">
                <a16:creationId xmlns:a16="http://schemas.microsoft.com/office/drawing/2014/main" id="{4BB0D53A-FE66-43E5-8ECE-40B61118EEB2}"/>
              </a:ext>
            </a:extLst>
          </p:cNvPr>
          <p:cNvSpPr>
            <a:spLocks noChangeArrowheads="1"/>
          </p:cNvSpPr>
          <p:nvPr/>
        </p:nvSpPr>
        <p:spPr bwMode="auto">
          <a:xfrm>
            <a:off x="254000" y="4289425"/>
            <a:ext cx="873125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0000FF"/>
                </a:solidFill>
                <a:latin typeface="+mn-lt"/>
                <a:ea typeface="仿宋" panose="02010609060101010101" pitchFamily="49" charset="-122"/>
              </a:rPr>
              <a:t>取上边带：</a:t>
            </a:r>
            <a:endParaRPr lang="en-US" altLang="zh-CN" sz="2400">
              <a:solidFill>
                <a:srgbClr val="0000FF"/>
              </a:solidFill>
              <a:latin typeface="+mn-lt"/>
              <a:ea typeface="仿宋" panose="02010609060101010101" pitchFamily="49" charset="-122"/>
            </a:endParaRPr>
          </a:p>
          <a:p>
            <a:pPr>
              <a:buFontTx/>
              <a:buNone/>
            </a:pPr>
            <a:r>
              <a:rPr lang="en-US" altLang="zh-CN" sz="2800" i="1">
                <a:solidFill>
                  <a:srgbClr val="0000FF"/>
                </a:solidFill>
                <a:latin typeface="+mn-lt"/>
                <a:ea typeface="仿宋" panose="02010609060101010101" pitchFamily="49" charset="-122"/>
              </a:rPr>
              <a:t>v</a:t>
            </a:r>
            <a:r>
              <a:rPr lang="en-US" altLang="zh-CN" sz="2800" baseline="-25000">
                <a:solidFill>
                  <a:srgbClr val="0000FF"/>
                </a:solidFill>
                <a:latin typeface="+mn-lt"/>
                <a:ea typeface="仿宋" panose="02010609060101010101" pitchFamily="49" charset="-122"/>
              </a:rPr>
              <a:t>USB</a:t>
            </a:r>
            <a:r>
              <a:rPr lang="en-US" altLang="zh-CN" sz="2800">
                <a:solidFill>
                  <a:srgbClr val="0000FF"/>
                </a:solidFill>
                <a:latin typeface="+mn-lt"/>
                <a:ea typeface="仿宋" panose="02010609060101010101" pitchFamily="49" charset="-122"/>
              </a:rPr>
              <a:t>(</a:t>
            </a:r>
            <a:r>
              <a:rPr lang="en-US" altLang="zh-CN" sz="2800" i="1">
                <a:solidFill>
                  <a:srgbClr val="0000FF"/>
                </a:solidFill>
                <a:latin typeface="+mn-lt"/>
                <a:ea typeface="仿宋" panose="02010609060101010101" pitchFamily="49" charset="-122"/>
              </a:rPr>
              <a:t>t</a:t>
            </a:r>
            <a:r>
              <a:rPr lang="en-US" altLang="zh-CN" sz="2800">
                <a:solidFill>
                  <a:srgbClr val="0000FF"/>
                </a:solidFill>
                <a:latin typeface="+mn-lt"/>
                <a:ea typeface="仿宋" panose="02010609060101010101" pitchFamily="49" charset="-122"/>
              </a:rPr>
              <a:t>)=</a:t>
            </a:r>
            <a:r>
              <a:rPr lang="en-US" altLang="zh-CN" sz="2800" i="1">
                <a:solidFill>
                  <a:srgbClr val="0000FF"/>
                </a:solidFill>
                <a:latin typeface="+mn-lt"/>
                <a:ea typeface="仿宋" panose="02010609060101010101" pitchFamily="49" charset="-122"/>
              </a:rPr>
              <a:t>k</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rPr>
              <a:t>v</a:t>
            </a:r>
            <a:r>
              <a:rPr lang="en-US" altLang="zh-CN" sz="2800" baseline="-25000">
                <a:solidFill>
                  <a:srgbClr val="0000FF"/>
                </a:solidFill>
                <a:latin typeface="+mn-lt"/>
                <a:ea typeface="仿宋" panose="02010609060101010101" pitchFamily="49" charset="-122"/>
                <a:sym typeface="Symbol" panose="05050102010706020507" pitchFamily="18" charset="2"/>
              </a:rPr>
              <a:t></a:t>
            </a:r>
            <a:r>
              <a:rPr lang="en-US" altLang="zh-CN" sz="2800">
                <a:solidFill>
                  <a:srgbClr val="0000FF"/>
                </a:solidFill>
                <a:latin typeface="+mn-lt"/>
                <a:ea typeface="仿宋" panose="02010609060101010101" pitchFamily="49" charset="-122"/>
              </a:rPr>
              <a:t>(</a:t>
            </a:r>
            <a:r>
              <a:rPr lang="en-US" altLang="zh-CN" sz="2800" i="1">
                <a:solidFill>
                  <a:srgbClr val="0000FF"/>
                </a:solidFill>
                <a:latin typeface="+mn-lt"/>
                <a:ea typeface="仿宋" panose="02010609060101010101" pitchFamily="49" charset="-122"/>
              </a:rPr>
              <a:t>t</a:t>
            </a:r>
            <a:r>
              <a:rPr lang="en-US" altLang="zh-CN" sz="2800">
                <a:solidFill>
                  <a:srgbClr val="0000FF"/>
                </a:solidFill>
                <a:latin typeface="+mn-lt"/>
                <a:ea typeface="仿宋" panose="02010609060101010101" pitchFamily="49" charset="-122"/>
              </a:rPr>
              <a:t>)</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rPr>
              <a:t>v</a:t>
            </a:r>
            <a:r>
              <a:rPr lang="en-US" altLang="zh-CN" sz="2800" baseline="-25000">
                <a:solidFill>
                  <a:srgbClr val="0000FF"/>
                </a:solidFill>
                <a:latin typeface="+mn-lt"/>
                <a:ea typeface="仿宋" panose="02010609060101010101" pitchFamily="49" charset="-122"/>
              </a:rPr>
              <a:t>0 </a:t>
            </a:r>
            <a:r>
              <a:rPr lang="en-US" altLang="zh-CN" sz="2800">
                <a:solidFill>
                  <a:srgbClr val="0000FF"/>
                </a:solidFill>
                <a:latin typeface="+mn-lt"/>
                <a:ea typeface="仿宋" panose="02010609060101010101" pitchFamily="49" charset="-122"/>
              </a:rPr>
              <a:t>(</a:t>
            </a:r>
            <a:r>
              <a:rPr lang="en-US" altLang="zh-CN" sz="2800" i="1">
                <a:solidFill>
                  <a:srgbClr val="0000FF"/>
                </a:solidFill>
                <a:latin typeface="+mn-lt"/>
                <a:ea typeface="仿宋" panose="02010609060101010101" pitchFamily="49" charset="-122"/>
              </a:rPr>
              <a:t>t</a:t>
            </a:r>
            <a:r>
              <a:rPr lang="en-US" altLang="zh-CN" sz="2800">
                <a:solidFill>
                  <a:srgbClr val="0000FF"/>
                </a:solidFill>
                <a:latin typeface="+mn-lt"/>
                <a:ea typeface="仿宋" panose="02010609060101010101" pitchFamily="49" charset="-122"/>
              </a:rPr>
              <a:t>)= 0.5</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rPr>
              <a:t>k</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rPr>
              <a:t>V</a:t>
            </a:r>
            <a:r>
              <a:rPr lang="en-US" altLang="zh-CN" sz="2800" baseline="-25000">
                <a:solidFill>
                  <a:srgbClr val="0000FF"/>
                </a:solidFill>
                <a:latin typeface="+mn-lt"/>
                <a:ea typeface="仿宋" panose="02010609060101010101" pitchFamily="49" charset="-122"/>
                <a:sym typeface="Symbol" panose="05050102010706020507" pitchFamily="18" charset="2"/>
              </a:rPr>
              <a:t></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rPr>
              <a:t>V</a:t>
            </a:r>
            <a:r>
              <a:rPr lang="en-US" altLang="zh-CN" sz="2800" baseline="-25000">
                <a:solidFill>
                  <a:srgbClr val="0000FF"/>
                </a:solidFill>
                <a:latin typeface="+mn-lt"/>
                <a:ea typeface="仿宋" panose="02010609060101010101" pitchFamily="49" charset="-122"/>
              </a:rPr>
              <a:t>0</a:t>
            </a:r>
            <a:r>
              <a:rPr lang="en-US" altLang="zh-CN" sz="2800">
                <a:solidFill>
                  <a:srgbClr val="0000FF"/>
                </a:solidFill>
                <a:latin typeface="+mn-lt"/>
                <a:ea typeface="仿宋" panose="02010609060101010101" pitchFamily="49" charset="-122"/>
              </a:rPr>
              <a:t>cos[(</a:t>
            </a:r>
            <a:r>
              <a:rPr lang="en-US" altLang="zh-CN" sz="2800" i="1">
                <a:solidFill>
                  <a:srgbClr val="0000FF"/>
                </a:solidFill>
                <a:latin typeface="+mn-lt"/>
                <a:ea typeface="仿宋" panose="02010609060101010101" pitchFamily="49" charset="-122"/>
                <a:sym typeface="Symbol" panose="05050102010706020507" pitchFamily="18" charset="2"/>
              </a:rPr>
              <a:t></a:t>
            </a:r>
            <a:r>
              <a:rPr lang="en-US" altLang="zh-CN" sz="2800" baseline="-25000">
                <a:solidFill>
                  <a:srgbClr val="0000FF"/>
                </a:solidFill>
                <a:latin typeface="+mn-lt"/>
                <a:ea typeface="仿宋" panose="02010609060101010101" pitchFamily="49" charset="-122"/>
              </a:rPr>
              <a:t>0</a:t>
            </a:r>
            <a:r>
              <a:rPr lang="en-US" altLang="zh-CN" sz="2800">
                <a:solidFill>
                  <a:srgbClr val="0000FF"/>
                </a:solidFill>
                <a:latin typeface="+mn-lt"/>
                <a:ea typeface="仿宋" panose="02010609060101010101" pitchFamily="49" charset="-122"/>
              </a:rPr>
              <a:t>+</a:t>
            </a:r>
            <a:r>
              <a:rPr lang="en-US" altLang="zh-CN" sz="2800" i="1">
                <a:solidFill>
                  <a:srgbClr val="0000FF"/>
                </a:solidFill>
                <a:latin typeface="+mn-lt"/>
                <a:ea typeface="仿宋" panose="02010609060101010101" pitchFamily="49" charset="-122"/>
                <a:sym typeface="Symbol" panose="05050102010706020507" pitchFamily="18" charset="2"/>
              </a:rPr>
              <a:t></a:t>
            </a:r>
            <a:r>
              <a:rPr lang="en-US" altLang="zh-CN" sz="2800">
                <a:solidFill>
                  <a:srgbClr val="0000FF"/>
                </a:solidFill>
                <a:latin typeface="+mn-lt"/>
                <a:ea typeface="仿宋" panose="02010609060101010101" pitchFamily="49" charset="-122"/>
              </a:rPr>
              <a:t>)</a:t>
            </a:r>
            <a:r>
              <a:rPr lang="en-US" altLang="zh-CN" sz="2800" i="1">
                <a:solidFill>
                  <a:srgbClr val="0000FF"/>
                </a:solidFill>
                <a:latin typeface="+mn-lt"/>
                <a:ea typeface="仿宋" panose="02010609060101010101" pitchFamily="49" charset="-122"/>
              </a:rPr>
              <a:t>t</a:t>
            </a:r>
            <a:r>
              <a:rPr lang="en-US" altLang="zh-CN" sz="2800">
                <a:solidFill>
                  <a:srgbClr val="0000FF"/>
                </a:solidFill>
                <a:latin typeface="+mn-lt"/>
                <a:ea typeface="仿宋" panose="02010609060101010101" pitchFamily="49" charset="-122"/>
              </a:rPr>
              <a:t>]</a:t>
            </a:r>
            <a:endParaRPr lang="zh-CN" altLang="en-US" sz="2400">
              <a:solidFill>
                <a:srgbClr val="0000FF"/>
              </a:solidFill>
              <a:latin typeface="+mn-lt"/>
              <a:ea typeface="仿宋" panose="02010609060101010101" pitchFamily="49" charset="-122"/>
            </a:endParaRPr>
          </a:p>
        </p:txBody>
      </p:sp>
      <p:sp>
        <p:nvSpPr>
          <p:cNvPr id="18440" name="Rectangle 10">
            <a:extLst>
              <a:ext uri="{FF2B5EF4-FFF2-40B4-BE49-F238E27FC236}">
                <a16:creationId xmlns:a16="http://schemas.microsoft.com/office/drawing/2014/main" id="{5494204E-8805-43C4-B634-7419C8C66B97}"/>
              </a:ext>
            </a:extLst>
          </p:cNvPr>
          <p:cNvSpPr>
            <a:spLocks noChangeArrowheads="1"/>
          </p:cNvSpPr>
          <p:nvPr/>
        </p:nvSpPr>
        <p:spPr bwMode="auto">
          <a:xfrm>
            <a:off x="271463" y="2730500"/>
            <a:ext cx="78120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a:buFontTx/>
              <a:buNone/>
              <a:defRPr/>
            </a:pPr>
            <a:r>
              <a:rPr lang="zh-CN" altLang="en-US" sz="2400" dirty="0">
                <a:solidFill>
                  <a:srgbClr val="0000FF"/>
                </a:solidFill>
                <a:latin typeface="+mn-lt"/>
                <a:ea typeface="仿宋" panose="02010609060101010101" pitchFamily="49" charset="-122"/>
              </a:rPr>
              <a:t>单音调制：</a:t>
            </a:r>
            <a:endParaRPr lang="en-US" altLang="zh-CN" sz="2400" dirty="0">
              <a:solidFill>
                <a:srgbClr val="0000FF"/>
              </a:solidFill>
              <a:latin typeface="+mn-lt"/>
              <a:ea typeface="仿宋" panose="02010609060101010101" pitchFamily="49" charset="-122"/>
            </a:endParaRPr>
          </a:p>
          <a:p>
            <a:pPr marL="0" indent="0">
              <a:buFontTx/>
              <a:buNone/>
              <a:defRPr/>
            </a:pP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DSB</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k</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0 </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a:t>
            </a:r>
          </a:p>
          <a:p>
            <a:pPr marL="0" indent="0">
              <a:buFontTx/>
              <a:buNone/>
              <a:defRPr/>
            </a:pPr>
            <a:r>
              <a:rPr lang="en-US" altLang="zh-CN" sz="2800" dirty="0">
                <a:solidFill>
                  <a:srgbClr val="0000FF"/>
                </a:solidFill>
                <a:latin typeface="+mn-lt"/>
                <a:ea typeface="仿宋" panose="02010609060101010101" pitchFamily="49" charset="-122"/>
              </a:rPr>
              <a:t>           = 0.5</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rPr>
              <a:t>k</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0</a:t>
            </a:r>
            <a:r>
              <a:rPr lang="en-US" altLang="zh-CN" sz="2800" dirty="0">
                <a:solidFill>
                  <a:srgbClr val="0000FF"/>
                </a:solidFill>
                <a:latin typeface="+mn-lt"/>
                <a:ea typeface="仿宋" panose="02010609060101010101" pitchFamily="49" charset="-122"/>
              </a:rPr>
              <a:t>{cos[(</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rPr>
              <a:t>0</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]+cos[(</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rPr>
              <a:t>0</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a:t>
            </a:r>
          </a:p>
          <a:p>
            <a:pPr>
              <a:buFontTx/>
              <a:buNone/>
              <a:defRPr/>
            </a:pPr>
            <a:endParaRPr lang="zh-CN" altLang="en-US" sz="2400" dirty="0">
              <a:solidFill>
                <a:srgbClr val="0000FF"/>
              </a:solidFill>
              <a:latin typeface="+mn-lt"/>
              <a:ea typeface="仿宋" panose="02010609060101010101" pitchFamily="49" charset="-122"/>
            </a:endParaRPr>
          </a:p>
        </p:txBody>
      </p:sp>
      <p:sp>
        <p:nvSpPr>
          <p:cNvPr id="18439" name="Rectangle 11">
            <a:extLst>
              <a:ext uri="{FF2B5EF4-FFF2-40B4-BE49-F238E27FC236}">
                <a16:creationId xmlns:a16="http://schemas.microsoft.com/office/drawing/2014/main" id="{644C207D-6C03-42E7-8150-B0488E264AA5}"/>
              </a:ext>
            </a:extLst>
          </p:cNvPr>
          <p:cNvSpPr>
            <a:spLocks noChangeArrowheads="1"/>
          </p:cNvSpPr>
          <p:nvPr/>
        </p:nvSpPr>
        <p:spPr bwMode="auto">
          <a:xfrm>
            <a:off x="128588" y="5499100"/>
            <a:ext cx="8177212"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0000FF"/>
                </a:solidFill>
                <a:latin typeface="+mn-lt"/>
                <a:ea typeface="仿宋" panose="02010609060101010101" pitchFamily="49" charset="-122"/>
              </a:rPr>
              <a:t>取下边带：</a:t>
            </a:r>
            <a:endParaRPr lang="en-US" altLang="zh-CN" sz="2400">
              <a:solidFill>
                <a:srgbClr val="0000FF"/>
              </a:solidFill>
              <a:latin typeface="+mn-lt"/>
              <a:ea typeface="仿宋" panose="02010609060101010101" pitchFamily="49" charset="-122"/>
            </a:endParaRPr>
          </a:p>
          <a:p>
            <a:pPr>
              <a:buFontTx/>
              <a:buNone/>
            </a:pPr>
            <a:r>
              <a:rPr lang="en-US" altLang="zh-CN" sz="2800" i="1">
                <a:solidFill>
                  <a:srgbClr val="0000FF"/>
                </a:solidFill>
                <a:latin typeface="+mn-lt"/>
                <a:ea typeface="仿宋" panose="02010609060101010101" pitchFamily="49" charset="-122"/>
              </a:rPr>
              <a:t>  v</a:t>
            </a:r>
            <a:r>
              <a:rPr lang="en-US" altLang="zh-CN" sz="2800" baseline="-25000">
                <a:solidFill>
                  <a:srgbClr val="0000FF"/>
                </a:solidFill>
                <a:latin typeface="+mn-lt"/>
                <a:ea typeface="仿宋" panose="02010609060101010101" pitchFamily="49" charset="-122"/>
              </a:rPr>
              <a:t>LSB</a:t>
            </a:r>
            <a:r>
              <a:rPr lang="en-US" altLang="zh-CN" sz="2800">
                <a:solidFill>
                  <a:srgbClr val="0000FF"/>
                </a:solidFill>
                <a:latin typeface="+mn-lt"/>
                <a:ea typeface="仿宋" panose="02010609060101010101" pitchFamily="49" charset="-122"/>
              </a:rPr>
              <a:t>(</a:t>
            </a:r>
            <a:r>
              <a:rPr lang="en-US" altLang="zh-CN" sz="2800" i="1">
                <a:solidFill>
                  <a:srgbClr val="0000FF"/>
                </a:solidFill>
                <a:latin typeface="+mn-lt"/>
                <a:ea typeface="仿宋" panose="02010609060101010101" pitchFamily="49" charset="-122"/>
              </a:rPr>
              <a:t>t</a:t>
            </a:r>
            <a:r>
              <a:rPr lang="en-US" altLang="zh-CN" sz="2800">
                <a:solidFill>
                  <a:srgbClr val="0000FF"/>
                </a:solidFill>
                <a:latin typeface="+mn-lt"/>
                <a:ea typeface="仿宋" panose="02010609060101010101" pitchFamily="49" charset="-122"/>
              </a:rPr>
              <a:t>)=</a:t>
            </a:r>
            <a:r>
              <a:rPr lang="en-US" altLang="zh-CN" sz="2800" i="1">
                <a:solidFill>
                  <a:srgbClr val="0000FF"/>
                </a:solidFill>
                <a:latin typeface="+mn-lt"/>
                <a:ea typeface="仿宋" panose="02010609060101010101" pitchFamily="49" charset="-122"/>
              </a:rPr>
              <a:t>k</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rPr>
              <a:t>v</a:t>
            </a:r>
            <a:r>
              <a:rPr lang="en-US" altLang="zh-CN" sz="2800" baseline="-25000">
                <a:solidFill>
                  <a:srgbClr val="0000FF"/>
                </a:solidFill>
                <a:latin typeface="+mn-lt"/>
                <a:ea typeface="仿宋" panose="02010609060101010101" pitchFamily="49" charset="-122"/>
                <a:sym typeface="Symbol" panose="05050102010706020507" pitchFamily="18" charset="2"/>
              </a:rPr>
              <a:t></a:t>
            </a:r>
            <a:r>
              <a:rPr lang="en-US" altLang="zh-CN" sz="2800">
                <a:solidFill>
                  <a:srgbClr val="0000FF"/>
                </a:solidFill>
                <a:latin typeface="+mn-lt"/>
                <a:ea typeface="仿宋" panose="02010609060101010101" pitchFamily="49" charset="-122"/>
              </a:rPr>
              <a:t>(</a:t>
            </a:r>
            <a:r>
              <a:rPr lang="en-US" altLang="zh-CN" sz="2800" i="1">
                <a:solidFill>
                  <a:srgbClr val="0000FF"/>
                </a:solidFill>
                <a:latin typeface="+mn-lt"/>
                <a:ea typeface="仿宋" panose="02010609060101010101" pitchFamily="49" charset="-122"/>
              </a:rPr>
              <a:t>t</a:t>
            </a:r>
            <a:r>
              <a:rPr lang="en-US" altLang="zh-CN" sz="2800">
                <a:solidFill>
                  <a:srgbClr val="0000FF"/>
                </a:solidFill>
                <a:latin typeface="+mn-lt"/>
                <a:ea typeface="仿宋" panose="02010609060101010101" pitchFamily="49" charset="-122"/>
              </a:rPr>
              <a:t>)</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rPr>
              <a:t>v</a:t>
            </a:r>
            <a:r>
              <a:rPr lang="en-US" altLang="zh-CN" sz="2800" baseline="-25000">
                <a:solidFill>
                  <a:srgbClr val="0000FF"/>
                </a:solidFill>
                <a:latin typeface="+mn-lt"/>
                <a:ea typeface="仿宋" panose="02010609060101010101" pitchFamily="49" charset="-122"/>
              </a:rPr>
              <a:t>0 </a:t>
            </a:r>
            <a:r>
              <a:rPr lang="en-US" altLang="zh-CN" sz="2800">
                <a:solidFill>
                  <a:srgbClr val="0000FF"/>
                </a:solidFill>
                <a:latin typeface="+mn-lt"/>
                <a:ea typeface="仿宋" panose="02010609060101010101" pitchFamily="49" charset="-122"/>
              </a:rPr>
              <a:t>(</a:t>
            </a:r>
            <a:r>
              <a:rPr lang="en-US" altLang="zh-CN" sz="2800" i="1">
                <a:solidFill>
                  <a:srgbClr val="0000FF"/>
                </a:solidFill>
                <a:latin typeface="+mn-lt"/>
                <a:ea typeface="仿宋" panose="02010609060101010101" pitchFamily="49" charset="-122"/>
              </a:rPr>
              <a:t>t</a:t>
            </a:r>
            <a:r>
              <a:rPr lang="en-US" altLang="zh-CN" sz="2800">
                <a:solidFill>
                  <a:srgbClr val="0000FF"/>
                </a:solidFill>
                <a:latin typeface="+mn-lt"/>
                <a:ea typeface="仿宋" panose="02010609060101010101" pitchFamily="49" charset="-122"/>
              </a:rPr>
              <a:t>)= 0.5</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rPr>
              <a:t>k</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rPr>
              <a:t>V</a:t>
            </a:r>
            <a:r>
              <a:rPr lang="en-US" altLang="zh-CN" sz="2800" baseline="-25000">
                <a:solidFill>
                  <a:srgbClr val="0000FF"/>
                </a:solidFill>
                <a:latin typeface="+mn-lt"/>
                <a:ea typeface="仿宋" panose="02010609060101010101" pitchFamily="49" charset="-122"/>
                <a:sym typeface="Symbol" panose="05050102010706020507" pitchFamily="18" charset="2"/>
              </a:rPr>
              <a:t></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rPr>
              <a:t>V</a:t>
            </a:r>
            <a:r>
              <a:rPr lang="en-US" altLang="zh-CN" sz="2800" baseline="-25000">
                <a:solidFill>
                  <a:srgbClr val="0000FF"/>
                </a:solidFill>
                <a:latin typeface="+mn-lt"/>
                <a:ea typeface="仿宋" panose="02010609060101010101" pitchFamily="49" charset="-122"/>
              </a:rPr>
              <a:t>0</a:t>
            </a:r>
            <a:r>
              <a:rPr lang="en-US" altLang="zh-CN" sz="2800">
                <a:solidFill>
                  <a:srgbClr val="0000FF"/>
                </a:solidFill>
                <a:latin typeface="+mn-lt"/>
                <a:ea typeface="仿宋" panose="02010609060101010101" pitchFamily="49" charset="-122"/>
              </a:rPr>
              <a:t>cos[(</a:t>
            </a:r>
            <a:r>
              <a:rPr lang="en-US" altLang="zh-CN" sz="2800" i="1">
                <a:solidFill>
                  <a:srgbClr val="0000FF"/>
                </a:solidFill>
                <a:latin typeface="+mn-lt"/>
                <a:ea typeface="仿宋" panose="02010609060101010101" pitchFamily="49" charset="-122"/>
                <a:sym typeface="Symbol" panose="05050102010706020507" pitchFamily="18" charset="2"/>
              </a:rPr>
              <a:t></a:t>
            </a:r>
            <a:r>
              <a:rPr lang="en-US" altLang="zh-CN" sz="2800" baseline="-25000">
                <a:solidFill>
                  <a:srgbClr val="0000FF"/>
                </a:solidFill>
                <a:latin typeface="+mn-lt"/>
                <a:ea typeface="仿宋" panose="02010609060101010101" pitchFamily="49" charset="-122"/>
              </a:rPr>
              <a:t>0</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sym typeface="Symbol" panose="05050102010706020507" pitchFamily="18" charset="2"/>
              </a:rPr>
              <a:t></a:t>
            </a:r>
            <a:r>
              <a:rPr lang="en-US" altLang="zh-CN" sz="2800">
                <a:solidFill>
                  <a:srgbClr val="0000FF"/>
                </a:solidFill>
                <a:latin typeface="+mn-lt"/>
                <a:ea typeface="仿宋" panose="02010609060101010101" pitchFamily="49" charset="-122"/>
              </a:rPr>
              <a:t>)</a:t>
            </a:r>
            <a:r>
              <a:rPr lang="en-US" altLang="zh-CN" sz="2800" i="1">
                <a:solidFill>
                  <a:srgbClr val="0000FF"/>
                </a:solidFill>
                <a:latin typeface="+mn-lt"/>
                <a:ea typeface="仿宋" panose="02010609060101010101" pitchFamily="49" charset="-122"/>
              </a:rPr>
              <a:t>t</a:t>
            </a:r>
            <a:r>
              <a:rPr lang="en-US" altLang="zh-CN" sz="2800">
                <a:solidFill>
                  <a:srgbClr val="0000FF"/>
                </a:solidFill>
                <a:latin typeface="+mn-lt"/>
                <a:ea typeface="仿宋" panose="02010609060101010101" pitchFamily="49" charset="-122"/>
              </a:rPr>
              <a:t>]</a:t>
            </a:r>
          </a:p>
          <a:p>
            <a:pPr>
              <a:buFontTx/>
              <a:buNone/>
            </a:pPr>
            <a:endParaRPr lang="zh-CN" altLang="en-US" sz="2400">
              <a:solidFill>
                <a:srgbClr val="0000FF"/>
              </a:solidFill>
              <a:latin typeface="+mn-lt"/>
              <a:ea typeface="仿宋" panose="02010609060101010101" pitchFamily="49"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59501C30-A93F-41C1-A351-24DC87E04376}"/>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5.5.3  </a:t>
            </a:r>
            <a:r>
              <a:rPr lang="zh-CN" altLang="en-US" sz="2800" b="1" dirty="0">
                <a:solidFill>
                  <a:srgbClr val="0000FF"/>
                </a:solidFill>
                <a:latin typeface="+mn-lt"/>
                <a:ea typeface="仿宋" panose="02010609060101010101" pitchFamily="49" charset="-122"/>
              </a:rPr>
              <a:t>相位鉴频器</a:t>
            </a:r>
          </a:p>
        </p:txBody>
      </p:sp>
      <p:sp>
        <p:nvSpPr>
          <p:cNvPr id="156675" name="Text Box 5">
            <a:extLst>
              <a:ext uri="{FF2B5EF4-FFF2-40B4-BE49-F238E27FC236}">
                <a16:creationId xmlns:a16="http://schemas.microsoft.com/office/drawing/2014/main" id="{0BFE3D76-C004-41BB-AA1A-4C74BD91A64E}"/>
              </a:ext>
            </a:extLst>
          </p:cNvPr>
          <p:cNvSpPr txBox="1">
            <a:spLocks noChangeArrowheads="1"/>
          </p:cNvSpPr>
          <p:nvPr/>
        </p:nvSpPr>
        <p:spPr bwMode="auto">
          <a:xfrm>
            <a:off x="107950" y="549275"/>
            <a:ext cx="89281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 </a:t>
            </a:r>
            <a:r>
              <a:rPr kumimoji="0" lang="en-US" altLang="zh-CN" sz="2800" i="1" dirty="0" err="1">
                <a:solidFill>
                  <a:srgbClr val="660066"/>
                </a:solidFill>
                <a:latin typeface="+mn-lt"/>
                <a:ea typeface="仿宋" panose="02010609060101010101" pitchFamily="49" charset="-122"/>
              </a:rPr>
              <a:t>u</a:t>
            </a:r>
            <a:r>
              <a:rPr kumimoji="0" lang="en-US" altLang="zh-CN" sz="2800" baseline="-25000" dirty="0" err="1">
                <a:solidFill>
                  <a:srgbClr val="660066"/>
                </a:solidFill>
                <a:latin typeface="+mn-lt"/>
                <a:ea typeface="仿宋" panose="02010609060101010101" pitchFamily="49" charset="-122"/>
              </a:rPr>
              <a:t>j</a:t>
            </a:r>
            <a:r>
              <a:rPr kumimoji="0" lang="zh-CN" altLang="en-US" sz="2800" dirty="0">
                <a:solidFill>
                  <a:srgbClr val="660066"/>
                </a:solidFill>
                <a:latin typeface="+mn-lt"/>
                <a:ea typeface="仿宋" panose="02010609060101010101" pitchFamily="49" charset="-122"/>
              </a:rPr>
              <a:t>和</a:t>
            </a:r>
            <a:r>
              <a:rPr kumimoji="0" lang="en-US" altLang="zh-CN" sz="2800" i="1" dirty="0" err="1">
                <a:solidFill>
                  <a:srgbClr val="660066"/>
                </a:solidFill>
                <a:latin typeface="+mn-lt"/>
                <a:ea typeface="仿宋" panose="02010609060101010101" pitchFamily="49" charset="-122"/>
              </a:rPr>
              <a:t>u</a:t>
            </a:r>
            <a:r>
              <a:rPr kumimoji="0" lang="en-US" altLang="zh-CN" sz="2800" baseline="-25000" dirty="0" err="1">
                <a:solidFill>
                  <a:srgbClr val="660066"/>
                </a:solidFill>
                <a:latin typeface="+mn-lt"/>
                <a:ea typeface="仿宋" panose="02010609060101010101" pitchFamily="49" charset="-122"/>
              </a:rPr>
              <a:t>c</a:t>
            </a:r>
            <a:r>
              <a:rPr kumimoji="0" lang="zh-CN" altLang="en-US" sz="2400" dirty="0">
                <a:solidFill>
                  <a:srgbClr val="660066"/>
                </a:solidFill>
                <a:latin typeface="+mn-lt"/>
                <a:ea typeface="仿宋" panose="02010609060101010101" pitchFamily="49" charset="-122"/>
              </a:rPr>
              <a:t>经检波器后，得低频</a:t>
            </a:r>
            <a:r>
              <a:rPr kumimoji="0" lang="en-US" altLang="zh-CN" sz="2800" i="1" dirty="0" err="1">
                <a:solidFill>
                  <a:srgbClr val="660066"/>
                </a:solidFill>
                <a:latin typeface="+mn-lt"/>
                <a:ea typeface="仿宋" panose="02010609060101010101" pitchFamily="49" charset="-122"/>
              </a:rPr>
              <a:t>u</a:t>
            </a:r>
            <a:r>
              <a:rPr kumimoji="0" lang="en-US" altLang="zh-CN" sz="2800" baseline="-25000" dirty="0" err="1">
                <a:solidFill>
                  <a:srgbClr val="660066"/>
                </a:solidFill>
                <a:latin typeface="+mn-lt"/>
                <a:ea typeface="仿宋" panose="02010609060101010101" pitchFamily="49" charset="-122"/>
              </a:rPr>
              <a:t>o</a:t>
            </a:r>
            <a:r>
              <a:rPr kumimoji="0" lang="en-US" altLang="zh-CN" sz="2800" dirty="0">
                <a:solidFill>
                  <a:srgbClr val="660066"/>
                </a:solidFill>
                <a:latin typeface="+mn-lt"/>
                <a:ea typeface="仿宋" panose="02010609060101010101" pitchFamily="49" charset="-122"/>
              </a:rPr>
              <a:t>‘</a:t>
            </a:r>
            <a:r>
              <a:rPr kumimoji="0" lang="zh-CN" altLang="en-US" sz="2800" dirty="0">
                <a:solidFill>
                  <a:srgbClr val="660066"/>
                </a:solidFill>
                <a:latin typeface="+mn-lt"/>
                <a:ea typeface="仿宋" panose="02010609060101010101" pitchFamily="49" charset="-122"/>
              </a:rPr>
              <a:t>和</a:t>
            </a:r>
            <a:r>
              <a:rPr kumimoji="0" lang="en-US" altLang="zh-CN" sz="2800" i="1" dirty="0" err="1">
                <a:solidFill>
                  <a:srgbClr val="660066"/>
                </a:solidFill>
                <a:latin typeface="+mn-lt"/>
                <a:ea typeface="仿宋" panose="02010609060101010101" pitchFamily="49" charset="-122"/>
              </a:rPr>
              <a:t>u</a:t>
            </a:r>
            <a:r>
              <a:rPr kumimoji="0" lang="en-US" altLang="zh-CN" sz="2800" baseline="-25000" dirty="0" err="1">
                <a:solidFill>
                  <a:srgbClr val="660066"/>
                </a:solidFill>
                <a:latin typeface="+mn-lt"/>
                <a:ea typeface="仿宋" panose="02010609060101010101" pitchFamily="49" charset="-122"/>
              </a:rPr>
              <a:t>o</a:t>
            </a:r>
            <a:r>
              <a:rPr kumimoji="0" lang="en-US" altLang="zh-CN" sz="28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 ，而</a:t>
            </a:r>
            <a:r>
              <a:rPr kumimoji="0" lang="en-US" altLang="zh-CN" sz="2400" i="1" dirty="0" err="1">
                <a:solidFill>
                  <a:srgbClr val="660066"/>
                </a:solidFill>
                <a:latin typeface="+mn-lt"/>
                <a:ea typeface="仿宋" panose="02010609060101010101" pitchFamily="49" charset="-122"/>
              </a:rPr>
              <a:t>u</a:t>
            </a:r>
            <a:r>
              <a:rPr kumimoji="0" lang="en-US" altLang="zh-CN" sz="2800" baseline="-25000" dirty="0" err="1">
                <a:solidFill>
                  <a:srgbClr val="660066"/>
                </a:solidFill>
                <a:latin typeface="+mn-lt"/>
                <a:ea typeface="仿宋" panose="02010609060101010101" pitchFamily="49" charset="-122"/>
              </a:rPr>
              <a:t>o</a:t>
            </a:r>
            <a:r>
              <a:rPr kumimoji="0" lang="en-US" altLang="zh-CN" sz="2400" dirty="0">
                <a:solidFill>
                  <a:srgbClr val="660066"/>
                </a:solidFill>
                <a:latin typeface="+mn-lt"/>
                <a:ea typeface="仿宋" panose="02010609060101010101" pitchFamily="49" charset="-122"/>
              </a:rPr>
              <a:t>=</a:t>
            </a:r>
            <a:r>
              <a:rPr kumimoji="0" lang="en-US" altLang="zh-CN" sz="2800" i="1" dirty="0" err="1">
                <a:solidFill>
                  <a:srgbClr val="660066"/>
                </a:solidFill>
                <a:latin typeface="+mn-lt"/>
                <a:ea typeface="仿宋" panose="02010609060101010101" pitchFamily="49" charset="-122"/>
              </a:rPr>
              <a:t>u</a:t>
            </a:r>
            <a:r>
              <a:rPr kumimoji="0" lang="en-US" altLang="zh-CN" sz="2800" baseline="-25000" dirty="0" err="1">
                <a:solidFill>
                  <a:srgbClr val="660066"/>
                </a:solidFill>
                <a:latin typeface="+mn-lt"/>
                <a:ea typeface="仿宋" panose="02010609060101010101" pitchFamily="49" charset="-122"/>
              </a:rPr>
              <a:t>o</a:t>
            </a:r>
            <a:r>
              <a:rPr kumimoji="0" lang="en-US" altLang="zh-CN" sz="2800" dirty="0">
                <a:solidFill>
                  <a:srgbClr val="660066"/>
                </a:solidFill>
                <a:latin typeface="+mn-lt"/>
                <a:ea typeface="仿宋" panose="02010609060101010101" pitchFamily="49" charset="-122"/>
              </a:rPr>
              <a:t>‘</a:t>
            </a:r>
            <a:r>
              <a:rPr kumimoji="0" lang="zh-CN" altLang="en-US" sz="2800" dirty="0">
                <a:solidFill>
                  <a:srgbClr val="660066"/>
                </a:solidFill>
                <a:latin typeface="+mn-lt"/>
                <a:ea typeface="仿宋" panose="02010609060101010101" pitchFamily="49" charset="-122"/>
                <a:sym typeface="Symbol" panose="05050102010706020507" pitchFamily="18" charset="2"/>
              </a:rPr>
              <a:t></a:t>
            </a:r>
            <a:r>
              <a:rPr kumimoji="0" lang="en-US" altLang="zh-CN" sz="2800" i="1" dirty="0" err="1">
                <a:solidFill>
                  <a:srgbClr val="660066"/>
                </a:solidFill>
                <a:latin typeface="+mn-lt"/>
                <a:ea typeface="仿宋" panose="02010609060101010101" pitchFamily="49" charset="-122"/>
              </a:rPr>
              <a:t>u</a:t>
            </a:r>
            <a:r>
              <a:rPr kumimoji="0" lang="en-US" altLang="zh-CN" sz="2800" baseline="-25000" dirty="0" err="1">
                <a:solidFill>
                  <a:srgbClr val="660066"/>
                </a:solidFill>
                <a:latin typeface="+mn-lt"/>
                <a:ea typeface="仿宋" panose="02010609060101010101" pitchFamily="49" charset="-122"/>
              </a:rPr>
              <a:t>o</a:t>
            </a:r>
            <a:r>
              <a:rPr kumimoji="0" lang="en-US" altLang="zh-CN" sz="28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 和</a:t>
            </a:r>
            <a:r>
              <a:rPr kumimoji="0" lang="zh-CN" altLang="en-US"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f</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成线性关系，而</a:t>
            </a:r>
            <a:r>
              <a:rPr kumimoji="0" lang="zh-CN" altLang="en-US" sz="2800" dirty="0">
                <a:solidFill>
                  <a:srgbClr val="660066"/>
                </a:solidFill>
                <a:latin typeface="+mn-lt"/>
                <a:ea typeface="仿宋" panose="02010609060101010101" pitchFamily="49" charset="-122"/>
                <a:sym typeface="Symbol" panose="05050102010706020507" pitchFamily="18" charset="2"/>
              </a:rPr>
              <a:t></a:t>
            </a:r>
            <a:r>
              <a:rPr kumimoji="0" lang="en-US" altLang="zh-CN" sz="2800" i="1" dirty="0">
                <a:solidFill>
                  <a:srgbClr val="660066"/>
                </a:solidFill>
                <a:latin typeface="+mn-lt"/>
                <a:ea typeface="仿宋" panose="02010609060101010101" pitchFamily="49" charset="-122"/>
                <a:sym typeface="Symbol" panose="05050102010706020507" pitchFamily="18" charset="2"/>
              </a:rPr>
              <a:t>f</a:t>
            </a:r>
            <a:r>
              <a:rPr kumimoji="0" lang="en-US" altLang="zh-CN" sz="2800" dirty="0">
                <a:solidFill>
                  <a:srgbClr val="660066"/>
                </a:solidFill>
                <a:latin typeface="+mn-lt"/>
                <a:ea typeface="仿宋" panose="02010609060101010101" pitchFamily="49" charset="-122"/>
                <a:sym typeface="Symbol" panose="05050102010706020507" pitchFamily="18" charset="2"/>
              </a:rPr>
              <a:t>(</a:t>
            </a:r>
            <a:r>
              <a:rPr kumimoji="0" lang="en-US" altLang="zh-CN" sz="2800" i="1" dirty="0">
                <a:solidFill>
                  <a:srgbClr val="660066"/>
                </a:solidFill>
                <a:latin typeface="+mn-lt"/>
                <a:ea typeface="仿宋" panose="02010609060101010101" pitchFamily="49" charset="-122"/>
                <a:sym typeface="Symbol" panose="05050102010706020507" pitchFamily="18" charset="2"/>
              </a:rPr>
              <a:t>t</a:t>
            </a:r>
            <a:r>
              <a:rPr kumimoji="0" lang="en-US" altLang="zh-CN" sz="28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和</a:t>
            </a:r>
            <a:r>
              <a:rPr kumimoji="0" lang="en-US" altLang="zh-CN" sz="2800" i="1" dirty="0">
                <a:solidFill>
                  <a:srgbClr val="660066"/>
                </a:solidFill>
                <a:latin typeface="+mn-lt"/>
                <a:ea typeface="仿宋" panose="02010609060101010101" pitchFamily="49" charset="-122"/>
              </a:rPr>
              <a:t>u</a:t>
            </a:r>
            <a:r>
              <a:rPr kumimoji="0" lang="en-US" altLang="zh-CN" sz="2800" baseline="-25000" dirty="0">
                <a:solidFill>
                  <a:srgbClr val="660066"/>
                </a:solidFill>
                <a:latin typeface="+mn-lt"/>
                <a:ea typeface="仿宋" panose="02010609060101010101" pitchFamily="49" charset="-122"/>
                <a:sym typeface="Symbol" panose="05050102010706020507" pitchFamily="18" charset="2"/>
              </a:rPr>
              <a:t></a:t>
            </a:r>
            <a:r>
              <a:rPr kumimoji="0" lang="en-US" altLang="zh-CN" sz="2800" dirty="0">
                <a:solidFill>
                  <a:srgbClr val="660066"/>
                </a:solidFill>
                <a:latin typeface="+mn-lt"/>
                <a:ea typeface="仿宋" panose="02010609060101010101" pitchFamily="49" charset="-122"/>
              </a:rPr>
              <a:t>(</a:t>
            </a:r>
            <a:r>
              <a:rPr kumimoji="0" lang="en-US" altLang="zh-CN" sz="2800" i="1" dirty="0">
                <a:solidFill>
                  <a:srgbClr val="660066"/>
                </a:solidFill>
                <a:latin typeface="+mn-lt"/>
                <a:ea typeface="仿宋" panose="02010609060101010101" pitchFamily="49" charset="-122"/>
              </a:rPr>
              <a:t>t</a:t>
            </a:r>
            <a:r>
              <a:rPr kumimoji="0" lang="en-US" altLang="zh-CN" sz="28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成线性关系，</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 </a:t>
            </a:r>
            <a:r>
              <a:rPr kumimoji="0" lang="en-US" altLang="zh-CN" sz="2800" i="1" dirty="0" err="1">
                <a:solidFill>
                  <a:srgbClr val="660066"/>
                </a:solidFill>
                <a:latin typeface="+mn-lt"/>
                <a:ea typeface="仿宋" panose="02010609060101010101" pitchFamily="49" charset="-122"/>
              </a:rPr>
              <a:t>u</a:t>
            </a:r>
            <a:r>
              <a:rPr kumimoji="0" lang="en-US" altLang="zh-CN" sz="2800" baseline="-25000" dirty="0" err="1">
                <a:solidFill>
                  <a:srgbClr val="660066"/>
                </a:solidFill>
                <a:latin typeface="+mn-lt"/>
                <a:ea typeface="仿宋" panose="02010609060101010101" pitchFamily="49" charset="-122"/>
              </a:rPr>
              <a:t>o</a:t>
            </a:r>
            <a:r>
              <a:rPr kumimoji="0" lang="zh-CN" altLang="en-US" sz="2400" dirty="0">
                <a:solidFill>
                  <a:srgbClr val="660066"/>
                </a:solidFill>
                <a:latin typeface="+mn-lt"/>
                <a:ea typeface="仿宋" panose="02010609060101010101" pitchFamily="49" charset="-122"/>
              </a:rPr>
              <a:t>和</a:t>
            </a:r>
            <a:r>
              <a:rPr kumimoji="0" lang="en-US" altLang="zh-CN" sz="2800" i="1" dirty="0">
                <a:solidFill>
                  <a:srgbClr val="660066"/>
                </a:solidFill>
                <a:latin typeface="+mn-lt"/>
                <a:ea typeface="仿宋" panose="02010609060101010101" pitchFamily="49" charset="-122"/>
              </a:rPr>
              <a:t>u</a:t>
            </a:r>
            <a:r>
              <a:rPr kumimoji="0" lang="en-US" altLang="zh-CN" sz="2800" baseline="-250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成线性关系。</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实际的电路中</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由于</a:t>
            </a:r>
            <a:r>
              <a:rPr kumimoji="0" lang="en-US" altLang="zh-CN" sz="2400" i="1" dirty="0" err="1">
                <a:solidFill>
                  <a:srgbClr val="660066"/>
                </a:solidFill>
                <a:latin typeface="+mn-lt"/>
                <a:ea typeface="仿宋" panose="02010609060101010101" pitchFamily="49" charset="-122"/>
              </a:rPr>
              <a:t>f</a:t>
            </a:r>
            <a:r>
              <a:rPr kumimoji="0" lang="en-US" altLang="zh-CN" sz="2400" baseline="-25000" dirty="0" err="1">
                <a:solidFill>
                  <a:srgbClr val="660066"/>
                </a:solidFill>
                <a:latin typeface="+mn-lt"/>
                <a:ea typeface="仿宋" panose="02010609060101010101" pitchFamily="49" charset="-122"/>
              </a:rPr>
              <a:t>q</a:t>
            </a:r>
            <a:r>
              <a:rPr kumimoji="0" lang="en-US" altLang="zh-CN" sz="2400" baseline="-250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sym typeface="Symbol" panose="05050102010706020507" pitchFamily="18" charset="2"/>
              </a:rPr>
              <a:t> </a:t>
            </a:r>
            <a:r>
              <a:rPr kumimoji="0" lang="en-US" altLang="zh-CN" sz="2400" i="1" dirty="0" err="1">
                <a:solidFill>
                  <a:srgbClr val="660066"/>
                </a:solidFill>
                <a:latin typeface="+mn-lt"/>
                <a:ea typeface="仿宋" panose="02010609060101010101" pitchFamily="49" charset="-122"/>
              </a:rPr>
              <a:t>f</a:t>
            </a:r>
            <a:r>
              <a:rPr kumimoji="0" lang="en-US" altLang="zh-CN" sz="2400" baseline="-25000" dirty="0" err="1">
                <a:solidFill>
                  <a:srgbClr val="660066"/>
                </a:solidFill>
                <a:latin typeface="+mn-lt"/>
                <a:ea typeface="仿宋" panose="02010609060101010101" pitchFamily="49" charset="-122"/>
              </a:rPr>
              <a:t>p</a:t>
            </a:r>
            <a:r>
              <a:rPr kumimoji="0" lang="zh-CN" altLang="en-US" sz="2400" baseline="-250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a:t>
            </a:r>
            <a:r>
              <a:rPr kumimoji="0" lang="zh-CN" altLang="en-US" sz="2800" dirty="0">
                <a:solidFill>
                  <a:srgbClr val="0000FF"/>
                </a:solidFill>
                <a:latin typeface="+mn-lt"/>
                <a:ea typeface="仿宋" panose="02010609060101010101" pitchFamily="49" charset="-122"/>
              </a:rPr>
              <a:t>频偏太小</a:t>
            </a:r>
            <a:r>
              <a:rPr kumimoji="0" lang="zh-CN" altLang="en-US" sz="2400" dirty="0">
                <a:solidFill>
                  <a:srgbClr val="660066"/>
                </a:solidFill>
                <a:latin typeface="+mn-lt"/>
                <a:ea typeface="仿宋" panose="02010609060101010101" pitchFamily="49" charset="-122"/>
              </a:rPr>
              <a:t>，所以不实用，需展宽频偏。</a:t>
            </a:r>
          </a:p>
        </p:txBody>
      </p:sp>
      <p:sp>
        <p:nvSpPr>
          <p:cNvPr id="156676" name="Text Box 5">
            <a:extLst>
              <a:ext uri="{FF2B5EF4-FFF2-40B4-BE49-F238E27FC236}">
                <a16:creationId xmlns:a16="http://schemas.microsoft.com/office/drawing/2014/main" id="{92DF0064-1936-4500-A1E3-85B2C019E194}"/>
              </a:ext>
            </a:extLst>
          </p:cNvPr>
          <p:cNvSpPr txBox="1">
            <a:spLocks noChangeArrowheads="1"/>
          </p:cNvSpPr>
          <p:nvPr/>
        </p:nvSpPr>
        <p:spPr bwMode="auto">
          <a:xfrm>
            <a:off x="214313" y="5813425"/>
            <a:ext cx="86439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实际的电路中，由于</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3</a:t>
            </a:r>
            <a:r>
              <a:rPr kumimoji="0" lang="zh-CN" altLang="en-US" sz="2400" dirty="0">
                <a:solidFill>
                  <a:srgbClr val="660066"/>
                </a:solidFill>
                <a:latin typeface="+mn-lt"/>
                <a:ea typeface="仿宋" panose="02010609060101010101" pitchFamily="49" charset="-122"/>
                <a:sym typeface="Symbol" panose="05050102010706020507" pitchFamily="18" charset="2"/>
              </a:rPr>
              <a:t>与</a:t>
            </a:r>
            <a:r>
              <a:rPr kumimoji="0" lang="en-US" altLang="zh-CN" sz="2400" i="1" dirty="0">
                <a:solidFill>
                  <a:srgbClr val="660066"/>
                </a:solidFill>
                <a:latin typeface="+mn-lt"/>
                <a:ea typeface="仿宋" panose="02010609060101010101" pitchFamily="49" charset="-122"/>
                <a:sym typeface="Symbol" panose="05050102010706020507" pitchFamily="18" charset="2"/>
              </a:rPr>
              <a:t>L</a:t>
            </a:r>
            <a:r>
              <a:rPr kumimoji="0" lang="en-US" altLang="zh-CN" sz="2400" baseline="-250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，并联，相当于</a:t>
            </a:r>
            <a:r>
              <a:rPr kumimoji="0" lang="zh-CN" altLang="en-US" sz="2400" dirty="0">
                <a:solidFill>
                  <a:srgbClr val="FF0000"/>
                </a:solidFill>
                <a:latin typeface="+mn-lt"/>
                <a:ea typeface="仿宋" panose="02010609060101010101" pitchFamily="49" charset="-122"/>
              </a:rPr>
              <a:t>电感</a:t>
            </a:r>
            <a:r>
              <a:rPr kumimoji="0" lang="zh-CN" altLang="en-US" sz="2400" dirty="0">
                <a:solidFill>
                  <a:srgbClr val="660066"/>
                </a:solidFill>
                <a:latin typeface="+mn-lt"/>
                <a:ea typeface="仿宋" panose="02010609060101010101" pitchFamily="49" charset="-122"/>
              </a:rPr>
              <a:t>，以展宽频偏。检波器是并联检波器。</a:t>
            </a:r>
            <a:r>
              <a:rPr kumimoji="0" lang="en-US" altLang="zh-CN" sz="2400" i="1" dirty="0">
                <a:solidFill>
                  <a:srgbClr val="660066"/>
                </a:solidFill>
                <a:latin typeface="+mn-lt"/>
                <a:ea typeface="仿宋" panose="02010609060101010101" pitchFamily="49" charset="-122"/>
              </a:rPr>
              <a:t> C</a:t>
            </a:r>
            <a:r>
              <a:rPr kumimoji="0" lang="en-US" altLang="zh-CN" sz="2400" baseline="-25000" dirty="0">
                <a:solidFill>
                  <a:srgbClr val="660066"/>
                </a:solidFill>
                <a:latin typeface="+mn-lt"/>
                <a:ea typeface="仿宋" panose="02010609060101010101" pitchFamily="49" charset="-122"/>
              </a:rPr>
              <a:t>4</a:t>
            </a:r>
            <a:r>
              <a:rPr kumimoji="0" lang="zh-CN" altLang="en-US" sz="2400" dirty="0">
                <a:solidFill>
                  <a:srgbClr val="660066"/>
                </a:solidFill>
                <a:latin typeface="+mn-lt"/>
                <a:ea typeface="仿宋" panose="02010609060101010101" pitchFamily="49" charset="-122"/>
                <a:sym typeface="Symbol" panose="05050102010706020507" pitchFamily="18" charset="2"/>
              </a:rPr>
              <a:t>与</a:t>
            </a:r>
            <a:r>
              <a:rPr kumimoji="0" lang="en-US" altLang="zh-CN" sz="2400" i="1" dirty="0">
                <a:solidFill>
                  <a:srgbClr val="660066"/>
                </a:solidFill>
                <a:latin typeface="+mn-lt"/>
                <a:ea typeface="仿宋" panose="02010609060101010101" pitchFamily="49" charset="-122"/>
                <a:sym typeface="Symbol" panose="05050102010706020507" pitchFamily="18" charset="2"/>
              </a:rPr>
              <a:t>L</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是低通滤波器，去掉高频分量。</a:t>
            </a:r>
          </a:p>
        </p:txBody>
      </p:sp>
      <p:pic>
        <p:nvPicPr>
          <p:cNvPr id="156677" name="图片 5" descr="Image1.jpg">
            <a:extLst>
              <a:ext uri="{FF2B5EF4-FFF2-40B4-BE49-F238E27FC236}">
                <a16:creationId xmlns:a16="http://schemas.microsoft.com/office/drawing/2014/main" id="{11B43F42-623D-41CD-A3AF-6D60169A87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32830"/>
            <a:ext cx="5735637"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8" name="Text Box 7">
            <a:extLst>
              <a:ext uri="{FF2B5EF4-FFF2-40B4-BE49-F238E27FC236}">
                <a16:creationId xmlns:a16="http://schemas.microsoft.com/office/drawing/2014/main" id="{BCB1E321-88D7-4F56-ACAF-F50FFFA321CF}"/>
              </a:ext>
            </a:extLst>
          </p:cNvPr>
          <p:cNvSpPr txBox="1">
            <a:spLocks noChangeArrowheads="1"/>
          </p:cNvSpPr>
          <p:nvPr/>
        </p:nvSpPr>
        <p:spPr bwMode="auto">
          <a:xfrm>
            <a:off x="5076056" y="5157192"/>
            <a:ext cx="1071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FF0000"/>
                </a:solidFill>
                <a:latin typeface="+mn-lt"/>
                <a:ea typeface="仿宋" panose="02010609060101010101" pitchFamily="49" charset="-122"/>
              </a:rPr>
              <a:t>旧</a:t>
            </a:r>
            <a:r>
              <a:rPr lang="en-US" altLang="zh-CN" sz="2000" dirty="0">
                <a:solidFill>
                  <a:srgbClr val="FF0000"/>
                </a:solidFill>
                <a:latin typeface="+mn-lt"/>
                <a:ea typeface="仿宋" panose="02010609060101010101" pitchFamily="49" charset="-122"/>
              </a:rPr>
              <a:t>P362</a:t>
            </a:r>
            <a:endParaRPr lang="zh-CN" altLang="en-US" sz="2000" dirty="0">
              <a:solidFill>
                <a:srgbClr val="FF0000"/>
              </a:solidFill>
              <a:latin typeface="+mn-lt"/>
              <a:ea typeface="仿宋" panose="02010609060101010101" pitchFamily="49"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B5A84138-E2CD-4DC6-862F-A644BC0F7AC8}"/>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5.5.4  </a:t>
            </a:r>
            <a:r>
              <a:rPr lang="zh-CN" altLang="en-US" sz="2800" b="1" dirty="0">
                <a:solidFill>
                  <a:srgbClr val="0000FF"/>
                </a:solidFill>
                <a:latin typeface="+mn-lt"/>
                <a:ea typeface="仿宋" panose="02010609060101010101" pitchFamily="49" charset="-122"/>
              </a:rPr>
              <a:t>限幅器（旧</a:t>
            </a:r>
            <a:r>
              <a:rPr lang="en-US" altLang="zh-CN" sz="2800" b="1" dirty="0">
                <a:solidFill>
                  <a:srgbClr val="0000FF"/>
                </a:solidFill>
                <a:latin typeface="+mn-lt"/>
                <a:ea typeface="仿宋" panose="02010609060101010101" pitchFamily="49" charset="-122"/>
              </a:rPr>
              <a:t>P362</a:t>
            </a:r>
            <a:r>
              <a:rPr lang="zh-CN" altLang="en-US" sz="2800" b="1" dirty="0">
                <a:solidFill>
                  <a:srgbClr val="0000FF"/>
                </a:solidFill>
                <a:latin typeface="+mn-lt"/>
                <a:ea typeface="仿宋" panose="02010609060101010101" pitchFamily="49" charset="-122"/>
              </a:rPr>
              <a:t>）</a:t>
            </a:r>
          </a:p>
        </p:txBody>
      </p:sp>
      <p:sp>
        <p:nvSpPr>
          <p:cNvPr id="157699" name="Rectangle 5">
            <a:extLst>
              <a:ext uri="{FF2B5EF4-FFF2-40B4-BE49-F238E27FC236}">
                <a16:creationId xmlns:a16="http://schemas.microsoft.com/office/drawing/2014/main" id="{87F92B85-1D24-4188-9475-84F3F5D920ED}"/>
              </a:ext>
            </a:extLst>
          </p:cNvPr>
          <p:cNvSpPr>
            <a:spLocks noChangeArrowheads="1"/>
          </p:cNvSpPr>
          <p:nvPr/>
        </p:nvSpPr>
        <p:spPr bwMode="auto">
          <a:xfrm>
            <a:off x="250825" y="765175"/>
            <a:ext cx="856932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 鉴频器的输入应该是等幅波。实际上是有寄生调幅的（我们把所有的幅度变化通称寄生调幅）。在鉴频之前，我们加一个限幅器。限幅器由非线性器件和滤波器组成：</a:t>
            </a:r>
          </a:p>
        </p:txBody>
      </p:sp>
      <p:sp>
        <p:nvSpPr>
          <p:cNvPr id="157700" name="Rectangle 9">
            <a:extLst>
              <a:ext uri="{FF2B5EF4-FFF2-40B4-BE49-F238E27FC236}">
                <a16:creationId xmlns:a16="http://schemas.microsoft.com/office/drawing/2014/main" id="{0006462C-F8D9-4955-B84D-5FA9FDC4DA9B}"/>
              </a:ext>
            </a:extLst>
          </p:cNvPr>
          <p:cNvSpPr>
            <a:spLocks noChangeArrowheads="1"/>
          </p:cNvSpPr>
          <p:nvPr/>
        </p:nvSpPr>
        <p:spPr bwMode="auto">
          <a:xfrm>
            <a:off x="107950" y="3986213"/>
            <a:ext cx="88201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u</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附加寄生调幅的输入波形；</a:t>
            </a:r>
          </a:p>
          <a:p>
            <a:pPr>
              <a:buFontTx/>
              <a:buNone/>
            </a:pPr>
            <a:r>
              <a:rPr lang="zh-CN" altLang="en-US" sz="2400" dirty="0">
                <a:solidFill>
                  <a:srgbClr val="660066"/>
                </a:solidFill>
                <a:latin typeface="+mn-lt"/>
                <a:ea typeface="仿宋" panose="02010609060101010101" pitchFamily="49" charset="-122"/>
              </a:rPr>
              <a:t>  </a:t>
            </a:r>
            <a:r>
              <a:rPr lang="en-US" altLang="zh-CN" sz="2400" i="1" dirty="0" err="1">
                <a:solidFill>
                  <a:srgbClr val="660066"/>
                </a:solidFill>
                <a:latin typeface="+mn-lt"/>
                <a:ea typeface="仿宋" panose="02010609060101010101" pitchFamily="49" charset="-122"/>
              </a:rPr>
              <a:t>u</a:t>
            </a:r>
            <a:r>
              <a:rPr lang="en-US" altLang="zh-CN" sz="2400" baseline="-25000" dirty="0" err="1">
                <a:solidFill>
                  <a:srgbClr val="660066"/>
                </a:solidFill>
                <a:latin typeface="+mn-lt"/>
                <a:ea typeface="仿宋" panose="02010609060101010101" pitchFamily="49" charset="-122"/>
              </a:rPr>
              <a:t>c</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去掉寄生调幅的等幅方波，瞬时频率和</a:t>
            </a:r>
            <a:r>
              <a:rPr lang="en-US" altLang="zh-CN" sz="2400" i="1" dirty="0">
                <a:solidFill>
                  <a:srgbClr val="660066"/>
                </a:solidFill>
                <a:latin typeface="+mn-lt"/>
                <a:ea typeface="仿宋" panose="02010609060101010101" pitchFamily="49" charset="-122"/>
              </a:rPr>
              <a:t>u</a:t>
            </a:r>
            <a:r>
              <a:rPr lang="en-US" altLang="zh-CN" sz="2400" baseline="-25000" dirty="0">
                <a:solidFill>
                  <a:srgbClr val="660066"/>
                </a:solidFill>
                <a:latin typeface="+mn-lt"/>
                <a:ea typeface="仿宋" panose="02010609060101010101" pitchFamily="49" charset="-122"/>
              </a:rPr>
              <a:t>i</a:t>
            </a:r>
            <a:r>
              <a:rPr lang="zh-CN" altLang="en-US" sz="2400" dirty="0">
                <a:solidFill>
                  <a:srgbClr val="660066"/>
                </a:solidFill>
                <a:latin typeface="+mn-lt"/>
                <a:ea typeface="仿宋" panose="02010609060101010101" pitchFamily="49" charset="-122"/>
              </a:rPr>
              <a:t> 相同；</a:t>
            </a:r>
          </a:p>
          <a:p>
            <a:pPr>
              <a:buFontTx/>
              <a:buNone/>
            </a:pPr>
            <a:r>
              <a:rPr lang="zh-CN" altLang="en-US" sz="2400" dirty="0">
                <a:solidFill>
                  <a:srgbClr val="660066"/>
                </a:solidFill>
                <a:latin typeface="+mn-lt"/>
                <a:ea typeface="仿宋" panose="02010609060101010101" pitchFamily="49" charset="-122"/>
              </a:rPr>
              <a:t>  </a:t>
            </a:r>
            <a:r>
              <a:rPr lang="en-US" altLang="zh-CN" sz="2400" i="1" dirty="0" err="1">
                <a:solidFill>
                  <a:srgbClr val="660066"/>
                </a:solidFill>
                <a:latin typeface="+mn-lt"/>
                <a:ea typeface="仿宋" panose="02010609060101010101" pitchFamily="49" charset="-122"/>
              </a:rPr>
              <a:t>u</a:t>
            </a:r>
            <a:r>
              <a:rPr lang="en-US" altLang="zh-CN" sz="2400" baseline="-25000" dirty="0" err="1">
                <a:solidFill>
                  <a:srgbClr val="660066"/>
                </a:solidFill>
                <a:latin typeface="+mn-lt"/>
                <a:ea typeface="仿宋" panose="02010609060101010101" pitchFamily="49" charset="-122"/>
              </a:rPr>
              <a:t>o</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限幅器输出波形，</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和 </a:t>
            </a:r>
            <a:r>
              <a:rPr lang="en-US" altLang="zh-CN" sz="2400" i="1" dirty="0">
                <a:solidFill>
                  <a:srgbClr val="660066"/>
                </a:solidFill>
                <a:latin typeface="+mn-lt"/>
                <a:ea typeface="仿宋" panose="02010609060101010101" pitchFamily="49" charset="-122"/>
              </a:rPr>
              <a:t>u</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相同的等幅余弦或正弦波，是由方波取出基波得到的。 </a:t>
            </a:r>
          </a:p>
        </p:txBody>
      </p:sp>
      <p:pic>
        <p:nvPicPr>
          <p:cNvPr id="157701" name="图片 6" descr="Image1.jpg">
            <a:extLst>
              <a:ext uri="{FF2B5EF4-FFF2-40B4-BE49-F238E27FC236}">
                <a16:creationId xmlns:a16="http://schemas.microsoft.com/office/drawing/2014/main" id="{160DE7EC-423F-420C-9B9D-BB571D9142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2000250"/>
            <a:ext cx="521493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2" name="Text Box 7">
            <a:extLst>
              <a:ext uri="{FF2B5EF4-FFF2-40B4-BE49-F238E27FC236}">
                <a16:creationId xmlns:a16="http://schemas.microsoft.com/office/drawing/2014/main" id="{6015A21D-01BB-4D35-9B89-7C91CA93F657}"/>
              </a:ext>
            </a:extLst>
          </p:cNvPr>
          <p:cNvSpPr txBox="1">
            <a:spLocks noChangeArrowheads="1"/>
          </p:cNvSpPr>
          <p:nvPr/>
        </p:nvSpPr>
        <p:spPr bwMode="auto">
          <a:xfrm>
            <a:off x="5214938" y="3286125"/>
            <a:ext cx="185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FF0000"/>
                </a:solidFill>
                <a:latin typeface="+mn-lt"/>
                <a:ea typeface="仿宋" panose="02010609060101010101" pitchFamily="49" charset="-122"/>
              </a:rPr>
              <a:t>旧教材</a:t>
            </a:r>
            <a:r>
              <a:rPr lang="en-US" altLang="zh-CN" sz="2000">
                <a:solidFill>
                  <a:srgbClr val="FF0000"/>
                </a:solidFill>
                <a:latin typeface="+mn-lt"/>
                <a:ea typeface="仿宋" panose="02010609060101010101" pitchFamily="49" charset="-122"/>
              </a:rPr>
              <a:t>P363</a:t>
            </a:r>
            <a:endParaRPr lang="zh-CN" altLang="en-US" sz="2000">
              <a:solidFill>
                <a:srgbClr val="FF0000"/>
              </a:solidFill>
              <a:latin typeface="+mn-lt"/>
              <a:ea typeface="仿宋" panose="02010609060101010101" pitchFamily="49"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B5E5C542-C45A-4B99-90CC-7F83929A22C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5.5.4  </a:t>
            </a:r>
            <a:r>
              <a:rPr lang="zh-CN" altLang="en-US" sz="2800" b="1" dirty="0">
                <a:solidFill>
                  <a:srgbClr val="0000FF"/>
                </a:solidFill>
                <a:latin typeface="+mn-lt"/>
                <a:ea typeface="仿宋" panose="02010609060101010101" pitchFamily="49" charset="-122"/>
              </a:rPr>
              <a:t>限幅器</a:t>
            </a:r>
          </a:p>
        </p:txBody>
      </p:sp>
      <p:sp>
        <p:nvSpPr>
          <p:cNvPr id="158723" name="Rectangle 3">
            <a:extLst>
              <a:ext uri="{FF2B5EF4-FFF2-40B4-BE49-F238E27FC236}">
                <a16:creationId xmlns:a16="http://schemas.microsoft.com/office/drawing/2014/main" id="{726298FE-A7BA-45B5-A22C-B4E7013C5502}"/>
              </a:ext>
            </a:extLst>
          </p:cNvPr>
          <p:cNvSpPr>
            <a:spLocks noChangeArrowheads="1"/>
          </p:cNvSpPr>
          <p:nvPr/>
        </p:nvSpPr>
        <p:spPr bwMode="auto">
          <a:xfrm>
            <a:off x="468313" y="15573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latin typeface="+mn-lt"/>
                <a:ea typeface="仿宋" panose="02010609060101010101" pitchFamily="49" charset="-122"/>
              </a:rPr>
              <a:t>    </a:t>
            </a:r>
          </a:p>
        </p:txBody>
      </p:sp>
      <p:graphicFrame>
        <p:nvGraphicFramePr>
          <p:cNvPr id="158724" name="Object 5">
            <a:extLst>
              <a:ext uri="{FF2B5EF4-FFF2-40B4-BE49-F238E27FC236}">
                <a16:creationId xmlns:a16="http://schemas.microsoft.com/office/drawing/2014/main" id="{91E799B9-4160-4317-A385-9C73D8649013}"/>
              </a:ext>
            </a:extLst>
          </p:cNvPr>
          <p:cNvGraphicFramePr>
            <a:graphicFrameLocks noChangeAspect="1"/>
          </p:cNvGraphicFramePr>
          <p:nvPr>
            <p:extLst>
              <p:ext uri="{D42A27DB-BD31-4B8C-83A1-F6EECF244321}">
                <p14:modId xmlns:p14="http://schemas.microsoft.com/office/powerpoint/2010/main" val="824317173"/>
              </p:ext>
            </p:extLst>
          </p:nvPr>
        </p:nvGraphicFramePr>
        <p:xfrm>
          <a:off x="755650" y="630238"/>
          <a:ext cx="4724400" cy="3521075"/>
        </p:xfrm>
        <a:graphic>
          <a:graphicData uri="http://schemas.openxmlformats.org/presentationml/2006/ole">
            <mc:AlternateContent xmlns:mc="http://schemas.openxmlformats.org/markup-compatibility/2006">
              <mc:Choice xmlns:v="urn:schemas-microsoft-com:vml" Requires="v">
                <p:oleObj spid="_x0000_s159516" name="SmartDraw" r:id="rId3" imgW="4706112" imgH="3197352" progId="">
                  <p:embed/>
                </p:oleObj>
              </mc:Choice>
              <mc:Fallback>
                <p:oleObj name="SmartDraw" r:id="rId3" imgW="4706112" imgH="319735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630238"/>
                        <a:ext cx="4724400" cy="352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25" name="Object 6">
            <a:extLst>
              <a:ext uri="{FF2B5EF4-FFF2-40B4-BE49-F238E27FC236}">
                <a16:creationId xmlns:a16="http://schemas.microsoft.com/office/drawing/2014/main" id="{9FCEEAAC-1E93-4216-964F-CD72CD4073C8}"/>
              </a:ext>
            </a:extLst>
          </p:cNvPr>
          <p:cNvGraphicFramePr>
            <a:graphicFrameLocks noChangeAspect="1"/>
          </p:cNvGraphicFramePr>
          <p:nvPr>
            <p:extLst>
              <p:ext uri="{D42A27DB-BD31-4B8C-83A1-F6EECF244321}">
                <p14:modId xmlns:p14="http://schemas.microsoft.com/office/powerpoint/2010/main" val="3786674689"/>
              </p:ext>
            </p:extLst>
          </p:nvPr>
        </p:nvGraphicFramePr>
        <p:xfrm>
          <a:off x="5580063" y="703263"/>
          <a:ext cx="3011487" cy="1765300"/>
        </p:xfrm>
        <a:graphic>
          <a:graphicData uri="http://schemas.openxmlformats.org/presentationml/2006/ole">
            <mc:AlternateContent xmlns:mc="http://schemas.openxmlformats.org/markup-compatibility/2006">
              <mc:Choice xmlns:v="urn:schemas-microsoft-com:vml" Requires="v">
                <p:oleObj spid="_x0000_s159517" name="SmartDraw" r:id="rId5" imgW="2249424" imgH="1319784" progId="">
                  <p:embed/>
                </p:oleObj>
              </mc:Choice>
              <mc:Fallback>
                <p:oleObj name="SmartDraw" r:id="rId5" imgW="2249424" imgH="1319784"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703263"/>
                        <a:ext cx="3011487" cy="1765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726" name="Text Box 8">
            <a:extLst>
              <a:ext uri="{FF2B5EF4-FFF2-40B4-BE49-F238E27FC236}">
                <a16:creationId xmlns:a16="http://schemas.microsoft.com/office/drawing/2014/main" id="{C812DDB5-F188-4309-A6D1-D2F1F52DAFB3}"/>
              </a:ext>
            </a:extLst>
          </p:cNvPr>
          <p:cNvSpPr txBox="1">
            <a:spLocks noChangeArrowheads="1"/>
          </p:cNvSpPr>
          <p:nvPr/>
        </p:nvSpPr>
        <p:spPr bwMode="auto">
          <a:xfrm>
            <a:off x="179388" y="4611688"/>
            <a:ext cx="54006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限幅器的特性（输入</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输出的关系）：</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理想曲线：</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无论 </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i </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是何种波形，振幅多大，</a:t>
            </a:r>
            <a:r>
              <a:rPr kumimoji="0" lang="en-US" altLang="zh-CN" sz="2400" i="1" dirty="0" err="1">
                <a:solidFill>
                  <a:srgbClr val="660066"/>
                </a:solidFill>
                <a:latin typeface="+mn-lt"/>
                <a:ea typeface="仿宋" panose="02010609060101010101" pitchFamily="49" charset="-122"/>
              </a:rPr>
              <a:t>u</a:t>
            </a:r>
            <a:r>
              <a:rPr kumimoji="0" lang="en-US" altLang="zh-CN" sz="2400" baseline="-25000" dirty="0" err="1">
                <a:solidFill>
                  <a:srgbClr val="660066"/>
                </a:solidFill>
                <a:latin typeface="+mn-lt"/>
                <a:ea typeface="仿宋" panose="02010609060101010101" pitchFamily="49" charset="-122"/>
              </a:rPr>
              <a:t>o</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输出是峰峰值 </a:t>
            </a:r>
            <a:r>
              <a:rPr kumimoji="0" lang="en-US" altLang="zh-CN" sz="2400" dirty="0">
                <a:solidFill>
                  <a:srgbClr val="660066"/>
                </a:solidFill>
                <a:latin typeface="+mn-lt"/>
                <a:ea typeface="仿宋" panose="02010609060101010101" pitchFamily="49" charset="-122"/>
              </a:rPr>
              <a:t>2</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O</a:t>
            </a:r>
            <a:r>
              <a:rPr kumimoji="0" lang="zh-CN" altLang="en-US" sz="2400" dirty="0">
                <a:solidFill>
                  <a:srgbClr val="660066"/>
                </a:solidFill>
                <a:latin typeface="+mn-lt"/>
                <a:ea typeface="仿宋" panose="02010609060101010101" pitchFamily="49" charset="-122"/>
              </a:rPr>
              <a:t>的等幅波。</a:t>
            </a:r>
            <a:endParaRPr kumimoji="0" lang="zh-CN" altLang="en-US" sz="2400" b="0" dirty="0">
              <a:solidFill>
                <a:srgbClr val="660066"/>
              </a:solidFill>
              <a:latin typeface="+mn-lt"/>
              <a:ea typeface="仿宋" panose="02010609060101010101" pitchFamily="49" charset="-122"/>
            </a:endParaRPr>
          </a:p>
        </p:txBody>
      </p:sp>
      <p:pic>
        <p:nvPicPr>
          <p:cNvPr id="158727" name="图片 8" descr="Image1.jpg">
            <a:extLst>
              <a:ext uri="{FF2B5EF4-FFF2-40B4-BE49-F238E27FC236}">
                <a16:creationId xmlns:a16="http://schemas.microsoft.com/office/drawing/2014/main" id="{5BA70777-BBD6-41F3-805B-579C0AD73AA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86438" y="3357563"/>
            <a:ext cx="2500312"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E8C8BE12-5116-4A89-8650-AEAB43D2B97B}"/>
              </a:ext>
            </a:extLst>
          </p:cNvPr>
          <p:cNvSpPr>
            <a:spLocks noGrp="1" noChangeArrowheads="1"/>
          </p:cNvSpPr>
          <p:nvPr>
            <p:ph type="title" idx="4294967295"/>
          </p:nvPr>
        </p:nvSpPr>
        <p:spPr>
          <a:xfrm>
            <a:off x="228601" y="228600"/>
            <a:ext cx="4559424" cy="381000"/>
          </a:xfrm>
        </p:spPr>
        <p:txBody>
          <a:bodyPr/>
          <a:lstStyle/>
          <a:p>
            <a:pPr algn="l" eaLnBrk="1" hangingPunct="1"/>
            <a:r>
              <a:rPr lang="en-US" altLang="zh-CN" sz="2800" b="1" dirty="0">
                <a:solidFill>
                  <a:srgbClr val="0000FF"/>
                </a:solidFill>
                <a:latin typeface="+mn-lt"/>
                <a:ea typeface="仿宋" panose="02010609060101010101" pitchFamily="49" charset="-122"/>
              </a:rPr>
              <a:t>5.5.4  </a:t>
            </a:r>
            <a:r>
              <a:rPr lang="zh-CN" altLang="en-US" sz="2800" b="1" dirty="0">
                <a:solidFill>
                  <a:srgbClr val="0000FF"/>
                </a:solidFill>
                <a:latin typeface="+mn-lt"/>
                <a:ea typeface="仿宋" panose="02010609060101010101" pitchFamily="49" charset="-122"/>
              </a:rPr>
              <a:t>限幅器</a:t>
            </a:r>
          </a:p>
        </p:txBody>
      </p:sp>
      <p:sp>
        <p:nvSpPr>
          <p:cNvPr id="159747" name="Text Box 5">
            <a:extLst>
              <a:ext uri="{FF2B5EF4-FFF2-40B4-BE49-F238E27FC236}">
                <a16:creationId xmlns:a16="http://schemas.microsoft.com/office/drawing/2014/main" id="{01A9910F-3B58-4117-8710-907560977F11}"/>
              </a:ext>
            </a:extLst>
          </p:cNvPr>
          <p:cNvSpPr txBox="1">
            <a:spLocks noChangeArrowheads="1"/>
          </p:cNvSpPr>
          <p:nvPr/>
        </p:nvSpPr>
        <p:spPr bwMode="auto">
          <a:xfrm>
            <a:off x="182563" y="1000125"/>
            <a:ext cx="5532437" cy="158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kumimoji="0" lang="zh-CN" altLang="en-US" sz="2400" dirty="0">
                <a:solidFill>
                  <a:srgbClr val="660066"/>
                </a:solidFill>
                <a:latin typeface="+mn-lt"/>
                <a:ea typeface="仿宋" panose="02010609060101010101" pitchFamily="49" charset="-122"/>
              </a:rPr>
              <a:t>实际限幅特性：</a:t>
            </a:r>
          </a:p>
          <a:p>
            <a:pPr eaLnBrk="1" hangingPunct="1">
              <a:lnSpc>
                <a:spcPct val="140000"/>
              </a:lnSpc>
              <a:spcBef>
                <a:spcPct val="0"/>
              </a:spcBef>
              <a:buFontTx/>
              <a:buNone/>
            </a:pPr>
            <a:r>
              <a:rPr kumimoji="0" lang="en-US" altLang="zh-CN" sz="24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i</a:t>
            </a:r>
            <a:r>
              <a:rPr kumimoji="0" lang="zh-CN" altLang="en-US" sz="2400" dirty="0">
                <a:solidFill>
                  <a:srgbClr val="660066"/>
                </a:solidFill>
                <a:latin typeface="+mn-lt"/>
                <a:ea typeface="仿宋" panose="02010609060101010101" pitchFamily="49" charset="-122"/>
              </a:rPr>
              <a:t>较小时：</a:t>
            </a:r>
            <a:r>
              <a:rPr kumimoji="0" lang="en-US" altLang="zh-CN" sz="2400" dirty="0">
                <a:solidFill>
                  <a:srgbClr val="660066"/>
                </a:solidFill>
                <a:latin typeface="+mn-lt"/>
                <a:ea typeface="仿宋" panose="02010609060101010101" pitchFamily="49" charset="-122"/>
                <a:sym typeface="Symbol" panose="05050102010706020507" pitchFamily="18" charset="2"/>
              </a:rPr>
              <a:t> </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p</a:t>
            </a:r>
            <a:r>
              <a:rPr kumimoji="0" lang="en-US" altLang="zh-CN" sz="2400" i="1"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 </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i</a:t>
            </a:r>
            <a:r>
              <a:rPr kumimoji="0" lang="en-US" altLang="zh-CN"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sym typeface="Symbol" panose="05050102010706020507" pitchFamily="18" charset="2"/>
              </a:rPr>
              <a:t>  </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p</a:t>
            </a:r>
            <a:r>
              <a:rPr kumimoji="0" lang="zh-CN" altLang="en-US" sz="2400" dirty="0">
                <a:solidFill>
                  <a:srgbClr val="660066"/>
                </a:solidFill>
                <a:latin typeface="+mn-lt"/>
                <a:ea typeface="仿宋" panose="02010609060101010101" pitchFamily="49" charset="-122"/>
              </a:rPr>
              <a:t>为线性放大状态，放大倍数为右图曲线斜率。</a:t>
            </a:r>
            <a:endParaRPr kumimoji="0" lang="zh-CN" altLang="en-US" sz="2400" b="0" dirty="0">
              <a:solidFill>
                <a:srgbClr val="660066"/>
              </a:solidFill>
              <a:latin typeface="+mn-lt"/>
              <a:ea typeface="仿宋" panose="02010609060101010101" pitchFamily="49" charset="-122"/>
            </a:endParaRPr>
          </a:p>
        </p:txBody>
      </p:sp>
      <p:sp>
        <p:nvSpPr>
          <p:cNvPr id="159748" name="Text Box 9">
            <a:extLst>
              <a:ext uri="{FF2B5EF4-FFF2-40B4-BE49-F238E27FC236}">
                <a16:creationId xmlns:a16="http://schemas.microsoft.com/office/drawing/2014/main" id="{70FF4290-2C40-4506-BAA7-0166A41A90F0}"/>
              </a:ext>
            </a:extLst>
          </p:cNvPr>
          <p:cNvSpPr txBox="1">
            <a:spLocks noChangeArrowheads="1"/>
          </p:cNvSpPr>
          <p:nvPr/>
        </p:nvSpPr>
        <p:spPr bwMode="auto">
          <a:xfrm>
            <a:off x="71438" y="3071813"/>
            <a:ext cx="8929687"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kumimoji="0" lang="en-US" altLang="zh-CN" sz="2400" dirty="0">
                <a:solidFill>
                  <a:srgbClr val="660066"/>
                </a:solidFill>
                <a:latin typeface="+mn-lt"/>
                <a:ea typeface="仿宋" panose="02010609060101010101" pitchFamily="49" charset="-122"/>
              </a:rPr>
              <a:t>(2) </a:t>
            </a:r>
            <a:r>
              <a:rPr kumimoji="0" lang="zh-CN" altLang="en-US" sz="2400" dirty="0">
                <a:solidFill>
                  <a:srgbClr val="660066"/>
                </a:solidFill>
                <a:latin typeface="+mn-lt"/>
                <a:ea typeface="仿宋" panose="02010609060101010101" pitchFamily="49" charset="-122"/>
              </a:rPr>
              <a:t>在 </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i</a:t>
            </a:r>
            <a:r>
              <a:rPr kumimoji="0" lang="en-US" altLang="zh-CN" sz="2400" dirty="0">
                <a:solidFill>
                  <a:srgbClr val="660066"/>
                </a:solidFill>
                <a:latin typeface="+mn-lt"/>
                <a:ea typeface="仿宋" panose="02010609060101010101" pitchFamily="49" charset="-122"/>
              </a:rPr>
              <a:t>&lt;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p</a:t>
            </a:r>
            <a:r>
              <a:rPr kumimoji="0" lang="zh-CN" altLang="en-US" sz="2400" dirty="0">
                <a:solidFill>
                  <a:srgbClr val="660066"/>
                </a:solidFill>
                <a:latin typeface="+mn-lt"/>
                <a:ea typeface="仿宋" panose="02010609060101010101" pitchFamily="49" charset="-122"/>
              </a:rPr>
              <a:t>  和 </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i</a:t>
            </a:r>
            <a:r>
              <a:rPr kumimoji="0" lang="en-US" altLang="zh-CN" sz="2400" dirty="0">
                <a:solidFill>
                  <a:srgbClr val="660066"/>
                </a:solidFill>
                <a:latin typeface="+mn-lt"/>
                <a:ea typeface="仿宋" panose="02010609060101010101" pitchFamily="49" charset="-122"/>
              </a:rPr>
              <a:t>&gt;</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p </a:t>
            </a:r>
            <a:r>
              <a:rPr kumimoji="0" lang="zh-CN" altLang="en-US" sz="2400" dirty="0">
                <a:solidFill>
                  <a:srgbClr val="660066"/>
                </a:solidFill>
                <a:latin typeface="+mn-lt"/>
                <a:ea typeface="仿宋" panose="02010609060101010101" pitchFamily="49" charset="-122"/>
              </a:rPr>
              <a:t>时，起限幅作用。</a:t>
            </a:r>
            <a:endParaRPr kumimoji="0" lang="en-US" altLang="zh-CN" sz="2400" dirty="0">
              <a:solidFill>
                <a:srgbClr val="660066"/>
              </a:solidFill>
              <a:latin typeface="+mn-lt"/>
              <a:ea typeface="仿宋" panose="02010609060101010101" pitchFamily="49" charset="-122"/>
            </a:endParaRPr>
          </a:p>
          <a:p>
            <a:pPr eaLnBrk="1" hangingPunct="1">
              <a:lnSpc>
                <a:spcPct val="140000"/>
              </a:lnSpc>
              <a:spcBef>
                <a:spcPct val="0"/>
              </a:spcBef>
              <a:buFontTx/>
              <a:buNone/>
            </a:pP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这时的放大倍数很小，但仍有残余调幅。</a:t>
            </a:r>
          </a:p>
          <a:p>
            <a:pPr eaLnBrk="1" hangingPunct="1">
              <a:lnSpc>
                <a:spcPct val="140000"/>
              </a:lnSpc>
              <a:spcBef>
                <a:spcPct val="0"/>
              </a:spcBef>
              <a:buFontTx/>
              <a:buNone/>
            </a:pPr>
            <a:r>
              <a:rPr kumimoji="0" lang="zh-CN" altLang="en-US" sz="2400" dirty="0">
                <a:solidFill>
                  <a:srgbClr val="660066"/>
                </a:solidFill>
                <a:latin typeface="+mn-lt"/>
                <a:ea typeface="仿宋" panose="02010609060101010101" pitchFamily="49" charset="-122"/>
              </a:rPr>
              <a:t>故要求： </a:t>
            </a:r>
            <a:endParaRPr kumimoji="0" lang="en-US" altLang="zh-CN" sz="2400" dirty="0">
              <a:solidFill>
                <a:srgbClr val="660066"/>
              </a:solidFill>
              <a:latin typeface="+mn-lt"/>
              <a:ea typeface="仿宋" panose="02010609060101010101" pitchFamily="49" charset="-122"/>
            </a:endParaRPr>
          </a:p>
          <a:p>
            <a:pPr eaLnBrk="1" hangingPunct="1">
              <a:lnSpc>
                <a:spcPct val="140000"/>
              </a:lnSpc>
              <a:spcBef>
                <a:spcPct val="0"/>
              </a:spcBef>
              <a:buFontTx/>
              <a:buNone/>
            </a:pP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① 残余调幅要小； </a:t>
            </a:r>
            <a:endParaRPr kumimoji="0" lang="en-US" altLang="zh-CN" sz="2400" dirty="0">
              <a:solidFill>
                <a:srgbClr val="660066"/>
              </a:solidFill>
              <a:latin typeface="+mn-lt"/>
              <a:ea typeface="仿宋" panose="02010609060101010101" pitchFamily="49" charset="-122"/>
            </a:endParaRPr>
          </a:p>
          <a:p>
            <a:pPr eaLnBrk="1" hangingPunct="1">
              <a:lnSpc>
                <a:spcPct val="140000"/>
              </a:lnSpc>
              <a:spcBef>
                <a:spcPct val="0"/>
              </a:spcBef>
              <a:buFontTx/>
              <a:buNone/>
            </a:pP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② 限幅门限电压应尽量低，可以使前级的放大量少一些。</a:t>
            </a:r>
          </a:p>
          <a:p>
            <a:pPr eaLnBrk="1" hangingPunct="1">
              <a:lnSpc>
                <a:spcPct val="140000"/>
              </a:lnSpc>
              <a:spcBef>
                <a:spcPct val="0"/>
              </a:spcBef>
              <a:buFontTx/>
              <a:buNone/>
            </a:pPr>
            <a:r>
              <a:rPr kumimoji="0" lang="zh-CN" altLang="en-US" sz="2400" dirty="0">
                <a:solidFill>
                  <a:srgbClr val="660066"/>
                </a:solidFill>
                <a:latin typeface="+mn-lt"/>
                <a:ea typeface="仿宋" panose="02010609060101010101" pitchFamily="49" charset="-122"/>
              </a:rPr>
              <a:t>       由于限幅是非线性过程，在输出信号中必然会产生许多频率分量，需要滤除。</a:t>
            </a:r>
            <a:endParaRPr kumimoji="0" lang="zh-CN" altLang="en-US" sz="2400" b="0" dirty="0">
              <a:solidFill>
                <a:srgbClr val="660066"/>
              </a:solidFill>
              <a:latin typeface="+mn-lt"/>
              <a:ea typeface="仿宋" panose="02010609060101010101" pitchFamily="49" charset="-122"/>
            </a:endParaRPr>
          </a:p>
        </p:txBody>
      </p:sp>
      <p:pic>
        <p:nvPicPr>
          <p:cNvPr id="159749" name="图片 8" descr="Image1.jpg">
            <a:extLst>
              <a:ext uri="{FF2B5EF4-FFF2-40B4-BE49-F238E27FC236}">
                <a16:creationId xmlns:a16="http://schemas.microsoft.com/office/drawing/2014/main" id="{FBF9F112-7C69-42B1-A6F9-81CE0C1A1A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1675" y="214313"/>
            <a:ext cx="3290888"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28FFA96B-E1FB-4438-848B-61121C0E58B8}"/>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5.5.4  </a:t>
            </a:r>
            <a:r>
              <a:rPr lang="zh-CN" altLang="en-US" sz="2800" b="1" dirty="0">
                <a:solidFill>
                  <a:srgbClr val="0000FF"/>
                </a:solidFill>
                <a:latin typeface="+mn-lt"/>
                <a:ea typeface="仿宋" panose="02010609060101010101" pitchFamily="49" charset="-122"/>
              </a:rPr>
              <a:t>限幅器</a:t>
            </a:r>
          </a:p>
        </p:txBody>
      </p:sp>
      <p:sp>
        <p:nvSpPr>
          <p:cNvPr id="160771" name="Text Box 5">
            <a:extLst>
              <a:ext uri="{FF2B5EF4-FFF2-40B4-BE49-F238E27FC236}">
                <a16:creationId xmlns:a16="http://schemas.microsoft.com/office/drawing/2014/main" id="{78F32009-D2EC-4E9B-A71A-63C0EA7BD4D8}"/>
              </a:ext>
            </a:extLst>
          </p:cNvPr>
          <p:cNvSpPr txBox="1">
            <a:spLocks noChangeArrowheads="1"/>
          </p:cNvSpPr>
          <p:nvPr/>
        </p:nvSpPr>
        <p:spPr bwMode="auto">
          <a:xfrm>
            <a:off x="827088" y="549275"/>
            <a:ext cx="2736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3300"/>
                </a:solidFill>
                <a:latin typeface="+mn-lt"/>
                <a:ea typeface="仿宋" panose="02010609060101010101" pitchFamily="49" charset="-122"/>
              </a:rPr>
              <a:t>二极管限幅电路：</a:t>
            </a:r>
          </a:p>
        </p:txBody>
      </p:sp>
      <p:sp>
        <p:nvSpPr>
          <p:cNvPr id="160772" name="Text Box 6">
            <a:extLst>
              <a:ext uri="{FF2B5EF4-FFF2-40B4-BE49-F238E27FC236}">
                <a16:creationId xmlns:a16="http://schemas.microsoft.com/office/drawing/2014/main" id="{CF2F40A5-9797-4EAA-BF47-C214B4A767D7}"/>
              </a:ext>
            </a:extLst>
          </p:cNvPr>
          <p:cNvSpPr txBox="1">
            <a:spLocks noChangeArrowheads="1"/>
          </p:cNvSpPr>
          <p:nvPr/>
        </p:nvSpPr>
        <p:spPr bwMode="auto">
          <a:xfrm>
            <a:off x="4643438" y="620713"/>
            <a:ext cx="3960812" cy="209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0"/>
              </a:spcBef>
              <a:buFontTx/>
              <a:buNone/>
            </a:pPr>
            <a:r>
              <a:rPr kumimoji="0" lang="zh-CN" altLang="en-US" sz="2400" dirty="0">
                <a:solidFill>
                  <a:srgbClr val="003300"/>
                </a:solidFill>
                <a:latin typeface="+mn-lt"/>
                <a:ea typeface="仿宋" panose="02010609060101010101" pitchFamily="49" charset="-122"/>
              </a:rPr>
              <a:t>原理：</a:t>
            </a:r>
          </a:p>
          <a:p>
            <a:pPr eaLnBrk="1" hangingPunct="1">
              <a:lnSpc>
                <a:spcPct val="140000"/>
              </a:lnSpc>
              <a:spcBef>
                <a:spcPct val="0"/>
              </a:spcBef>
              <a:buFontTx/>
              <a:buNone/>
            </a:pPr>
            <a:r>
              <a:rPr kumimoji="0" lang="zh-CN" altLang="en-US" sz="2400" dirty="0">
                <a:solidFill>
                  <a:srgbClr val="003300"/>
                </a:solidFill>
                <a:latin typeface="+mn-lt"/>
                <a:ea typeface="仿宋" panose="02010609060101010101" pitchFamily="49" charset="-122"/>
              </a:rPr>
              <a:t>①                        时，</a:t>
            </a:r>
            <a:r>
              <a:rPr kumimoji="0" lang="en-US" altLang="zh-CN" sz="2400" i="1" dirty="0">
                <a:solidFill>
                  <a:srgbClr val="003300"/>
                </a:solidFill>
                <a:latin typeface="+mn-lt"/>
                <a:ea typeface="仿宋" panose="02010609060101010101" pitchFamily="49" charset="-122"/>
              </a:rPr>
              <a:t>D</a:t>
            </a:r>
            <a:r>
              <a:rPr kumimoji="0" lang="en-US" altLang="zh-CN" sz="2400" baseline="-25000" dirty="0">
                <a:solidFill>
                  <a:srgbClr val="003300"/>
                </a:solidFill>
                <a:latin typeface="+mn-lt"/>
                <a:ea typeface="仿宋" panose="02010609060101010101" pitchFamily="49" charset="-122"/>
              </a:rPr>
              <a:t>1</a:t>
            </a:r>
            <a:r>
              <a:rPr kumimoji="0" lang="zh-CN" altLang="en-US" sz="2400" dirty="0">
                <a:solidFill>
                  <a:srgbClr val="003300"/>
                </a:solidFill>
                <a:latin typeface="+mn-lt"/>
                <a:ea typeface="仿宋" panose="02010609060101010101" pitchFamily="49" charset="-122"/>
              </a:rPr>
              <a:t>和</a:t>
            </a:r>
            <a:r>
              <a:rPr kumimoji="0" lang="en-US" altLang="zh-CN" sz="2400" i="1" dirty="0">
                <a:solidFill>
                  <a:srgbClr val="003300"/>
                </a:solidFill>
                <a:latin typeface="+mn-lt"/>
                <a:ea typeface="仿宋" panose="02010609060101010101" pitchFamily="49" charset="-122"/>
              </a:rPr>
              <a:t>D</a:t>
            </a:r>
            <a:r>
              <a:rPr kumimoji="0" lang="en-US" altLang="zh-CN" sz="2400" baseline="-25000" dirty="0">
                <a:solidFill>
                  <a:srgbClr val="003300"/>
                </a:solidFill>
                <a:latin typeface="+mn-lt"/>
                <a:ea typeface="仿宋" panose="02010609060101010101" pitchFamily="49" charset="-122"/>
              </a:rPr>
              <a:t>2</a:t>
            </a:r>
            <a:r>
              <a:rPr kumimoji="0" lang="en-US" altLang="zh-CN" sz="2400" dirty="0">
                <a:solidFill>
                  <a:srgbClr val="003300"/>
                </a:solidFill>
                <a:latin typeface="+mn-lt"/>
                <a:ea typeface="仿宋" panose="02010609060101010101" pitchFamily="49" charset="-122"/>
              </a:rPr>
              <a:t>                          </a:t>
            </a:r>
            <a:r>
              <a:rPr kumimoji="0" lang="zh-CN" altLang="en-US" sz="2400" dirty="0">
                <a:solidFill>
                  <a:srgbClr val="003300"/>
                </a:solidFill>
                <a:latin typeface="+mn-lt"/>
                <a:ea typeface="仿宋" panose="02010609060101010101" pitchFamily="49" charset="-122"/>
              </a:rPr>
              <a:t>截止，电路不起限幅作用 </a:t>
            </a:r>
            <a:r>
              <a:rPr kumimoji="0" lang="en-US" altLang="zh-CN" sz="2400" dirty="0">
                <a:solidFill>
                  <a:srgbClr val="003300"/>
                </a:solidFill>
                <a:latin typeface="+mn-lt"/>
                <a:ea typeface="仿宋" panose="02010609060101010101" pitchFamily="49" charset="-122"/>
              </a:rPr>
              <a:t>;                 ∴</a:t>
            </a:r>
            <a:endParaRPr kumimoji="0" lang="en-US" altLang="zh-CN" sz="2400" b="0" dirty="0">
              <a:solidFill>
                <a:srgbClr val="003300"/>
              </a:solidFill>
              <a:latin typeface="+mn-lt"/>
              <a:ea typeface="仿宋" panose="02010609060101010101" pitchFamily="49" charset="-122"/>
            </a:endParaRPr>
          </a:p>
        </p:txBody>
      </p:sp>
      <p:graphicFrame>
        <p:nvGraphicFramePr>
          <p:cNvPr id="160773" name="Object 7">
            <a:extLst>
              <a:ext uri="{FF2B5EF4-FFF2-40B4-BE49-F238E27FC236}">
                <a16:creationId xmlns:a16="http://schemas.microsoft.com/office/drawing/2014/main" id="{5CBC515B-1A6E-425B-90C1-C16C63DCF0A8}"/>
              </a:ext>
            </a:extLst>
          </p:cNvPr>
          <p:cNvGraphicFramePr>
            <a:graphicFrameLocks noChangeAspect="1"/>
          </p:cNvGraphicFramePr>
          <p:nvPr>
            <p:extLst>
              <p:ext uri="{D42A27DB-BD31-4B8C-83A1-F6EECF244321}">
                <p14:modId xmlns:p14="http://schemas.microsoft.com/office/powerpoint/2010/main" val="1245826827"/>
              </p:ext>
            </p:extLst>
          </p:nvPr>
        </p:nvGraphicFramePr>
        <p:xfrm>
          <a:off x="5122863" y="1249363"/>
          <a:ext cx="1720850" cy="468312"/>
        </p:xfrm>
        <a:graphic>
          <a:graphicData uri="http://schemas.openxmlformats.org/presentationml/2006/ole">
            <mc:AlternateContent xmlns:mc="http://schemas.openxmlformats.org/markup-compatibility/2006">
              <mc:Choice xmlns:v="urn:schemas-microsoft-com:vml" Requires="v">
                <p:oleObj spid="_x0000_s201901" name="公式" r:id="rId3" imgW="990600" imgH="228600" progId="Equation.3">
                  <p:embed/>
                </p:oleObj>
              </mc:Choice>
              <mc:Fallback>
                <p:oleObj name="公式" r:id="rId3" imgW="990600" imgH="2286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2863" y="1249363"/>
                        <a:ext cx="1720850" cy="4683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74" name="Object 8">
            <a:extLst>
              <a:ext uri="{FF2B5EF4-FFF2-40B4-BE49-F238E27FC236}">
                <a16:creationId xmlns:a16="http://schemas.microsoft.com/office/drawing/2014/main" id="{C3BF1682-C78C-4937-B099-CF6F24E4C584}"/>
              </a:ext>
            </a:extLst>
          </p:cNvPr>
          <p:cNvGraphicFramePr>
            <a:graphicFrameLocks noChangeAspect="1"/>
          </p:cNvGraphicFramePr>
          <p:nvPr>
            <p:extLst>
              <p:ext uri="{D42A27DB-BD31-4B8C-83A1-F6EECF244321}">
                <p14:modId xmlns:p14="http://schemas.microsoft.com/office/powerpoint/2010/main" val="483778425"/>
              </p:ext>
            </p:extLst>
          </p:nvPr>
        </p:nvGraphicFramePr>
        <p:xfrm>
          <a:off x="5157788" y="2244725"/>
          <a:ext cx="2078037" cy="860425"/>
        </p:xfrm>
        <a:graphic>
          <a:graphicData uri="http://schemas.openxmlformats.org/presentationml/2006/ole">
            <mc:AlternateContent xmlns:mc="http://schemas.openxmlformats.org/markup-compatibility/2006">
              <mc:Choice xmlns:v="urn:schemas-microsoft-com:vml" Requires="v">
                <p:oleObj spid="_x0000_s201902" name="公式" r:id="rId5" imgW="1104900" imgH="444500" progId="Equation.3">
                  <p:embed/>
                </p:oleObj>
              </mc:Choice>
              <mc:Fallback>
                <p:oleObj name="公式" r:id="rId5" imgW="1104900" imgH="4445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7788" y="2244725"/>
                        <a:ext cx="2078037" cy="860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0775" name="Text Box 9">
            <a:extLst>
              <a:ext uri="{FF2B5EF4-FFF2-40B4-BE49-F238E27FC236}">
                <a16:creationId xmlns:a16="http://schemas.microsoft.com/office/drawing/2014/main" id="{F733B727-3039-4459-8635-5CC545030F4C}"/>
              </a:ext>
            </a:extLst>
          </p:cNvPr>
          <p:cNvSpPr txBox="1">
            <a:spLocks noChangeArrowheads="1"/>
          </p:cNvSpPr>
          <p:nvPr/>
        </p:nvSpPr>
        <p:spPr bwMode="auto">
          <a:xfrm>
            <a:off x="4678363" y="3246438"/>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dirty="0">
                <a:solidFill>
                  <a:srgbClr val="003300"/>
                </a:solidFill>
                <a:latin typeface="+mn-lt"/>
                <a:ea typeface="仿宋" panose="02010609060101010101" pitchFamily="49" charset="-122"/>
              </a:rPr>
              <a:t>设</a:t>
            </a:r>
            <a:r>
              <a:rPr kumimoji="0" lang="en-US" altLang="zh-CN" sz="2400" i="1" dirty="0">
                <a:solidFill>
                  <a:srgbClr val="003300"/>
                </a:solidFill>
                <a:latin typeface="+mn-lt"/>
                <a:ea typeface="仿宋" panose="02010609060101010101" pitchFamily="49" charset="-122"/>
              </a:rPr>
              <a:t>R</a:t>
            </a:r>
            <a:r>
              <a:rPr kumimoji="0" lang="en-US" altLang="zh-CN" sz="2400" baseline="-25000" dirty="0">
                <a:solidFill>
                  <a:srgbClr val="003300"/>
                </a:solidFill>
                <a:latin typeface="+mn-lt"/>
                <a:ea typeface="仿宋" panose="02010609060101010101" pitchFamily="49" charset="-122"/>
              </a:rPr>
              <a:t>L</a:t>
            </a:r>
            <a:r>
              <a:rPr kumimoji="0" lang="en-US" altLang="zh-CN" sz="2400" dirty="0">
                <a:solidFill>
                  <a:srgbClr val="003300"/>
                </a:solidFill>
                <a:latin typeface="+mn-lt"/>
                <a:ea typeface="仿宋" panose="02010609060101010101" pitchFamily="49" charset="-122"/>
              </a:rPr>
              <a:t>&gt;&gt;</a:t>
            </a:r>
            <a:r>
              <a:rPr kumimoji="0" lang="en-US" altLang="zh-CN" sz="2400" i="1" dirty="0">
                <a:solidFill>
                  <a:srgbClr val="003300"/>
                </a:solidFill>
                <a:latin typeface="+mn-lt"/>
                <a:ea typeface="仿宋" panose="02010609060101010101" pitchFamily="49" charset="-122"/>
              </a:rPr>
              <a:t>R</a:t>
            </a:r>
            <a:r>
              <a:rPr kumimoji="0" lang="en-US" altLang="zh-CN" sz="2400" baseline="-25000" dirty="0">
                <a:solidFill>
                  <a:srgbClr val="003300"/>
                </a:solidFill>
                <a:latin typeface="+mn-lt"/>
                <a:ea typeface="仿宋" panose="02010609060101010101" pitchFamily="49" charset="-122"/>
              </a:rPr>
              <a:t>i</a:t>
            </a:r>
            <a:r>
              <a:rPr kumimoji="0" lang="en-US" altLang="zh-CN" sz="2400" dirty="0">
                <a:solidFill>
                  <a:srgbClr val="003300"/>
                </a:solidFill>
                <a:latin typeface="+mn-lt"/>
                <a:ea typeface="仿宋" panose="02010609060101010101" pitchFamily="49" charset="-122"/>
              </a:rPr>
              <a:t> </a:t>
            </a:r>
            <a:r>
              <a:rPr kumimoji="0" lang="zh-CN" altLang="en-US" sz="2400" dirty="0">
                <a:solidFill>
                  <a:srgbClr val="003300"/>
                </a:solidFill>
                <a:latin typeface="+mn-lt"/>
                <a:ea typeface="仿宋" panose="02010609060101010101" pitchFamily="49" charset="-122"/>
              </a:rPr>
              <a:t>，则</a:t>
            </a:r>
            <a:r>
              <a:rPr kumimoji="0" lang="en-US" altLang="zh-CN" sz="2400" dirty="0">
                <a:solidFill>
                  <a:srgbClr val="003300"/>
                </a:solidFill>
                <a:latin typeface="+mn-lt"/>
                <a:ea typeface="仿宋" panose="02010609060101010101" pitchFamily="49" charset="-122"/>
              </a:rPr>
              <a:t>:</a:t>
            </a:r>
            <a:r>
              <a:rPr kumimoji="0" lang="en-US" altLang="zh-CN" sz="2400" i="1" dirty="0" err="1">
                <a:solidFill>
                  <a:srgbClr val="003300"/>
                </a:solidFill>
                <a:latin typeface="+mn-lt"/>
                <a:ea typeface="仿宋" panose="02010609060101010101" pitchFamily="49" charset="-122"/>
              </a:rPr>
              <a:t>u</a:t>
            </a:r>
            <a:r>
              <a:rPr kumimoji="0" lang="en-US" altLang="zh-CN" sz="2400" baseline="-25000" dirty="0" err="1">
                <a:solidFill>
                  <a:srgbClr val="003300"/>
                </a:solidFill>
                <a:latin typeface="+mn-lt"/>
                <a:ea typeface="仿宋" panose="02010609060101010101" pitchFamily="49" charset="-122"/>
              </a:rPr>
              <a:t>o</a:t>
            </a:r>
            <a:r>
              <a:rPr kumimoji="0" lang="en-US" altLang="zh-CN" sz="2400" dirty="0" err="1">
                <a:solidFill>
                  <a:srgbClr val="003300"/>
                </a:solidFill>
                <a:latin typeface="+mn-lt"/>
                <a:ea typeface="仿宋" panose="02010609060101010101" pitchFamily="49" charset="-122"/>
                <a:sym typeface="Symbol" panose="05050102010706020507" pitchFamily="18" charset="2"/>
              </a:rPr>
              <a:t></a:t>
            </a:r>
            <a:r>
              <a:rPr kumimoji="0" lang="en-US" altLang="zh-CN" sz="2400" i="1" dirty="0" err="1">
                <a:solidFill>
                  <a:srgbClr val="003300"/>
                </a:solidFill>
                <a:latin typeface="+mn-lt"/>
                <a:ea typeface="仿宋" panose="02010609060101010101" pitchFamily="49" charset="-122"/>
                <a:sym typeface="Symbol" panose="05050102010706020507" pitchFamily="18" charset="2"/>
              </a:rPr>
              <a:t>u</a:t>
            </a:r>
            <a:r>
              <a:rPr kumimoji="0" lang="en-US" altLang="zh-CN" sz="2400" baseline="-25000" dirty="0" err="1">
                <a:solidFill>
                  <a:srgbClr val="003300"/>
                </a:solidFill>
                <a:latin typeface="+mn-lt"/>
                <a:ea typeface="仿宋" panose="02010609060101010101" pitchFamily="49" charset="-122"/>
                <a:sym typeface="Symbol" panose="05050102010706020507" pitchFamily="18" charset="2"/>
              </a:rPr>
              <a:t>i</a:t>
            </a:r>
            <a:endParaRPr kumimoji="0" lang="en-US" altLang="zh-CN" sz="2400" baseline="-25000" dirty="0">
              <a:solidFill>
                <a:srgbClr val="003300"/>
              </a:solidFill>
              <a:latin typeface="+mn-lt"/>
              <a:ea typeface="仿宋" panose="02010609060101010101" pitchFamily="49" charset="-122"/>
              <a:sym typeface="Symbol" panose="05050102010706020507" pitchFamily="18" charset="2"/>
            </a:endParaRPr>
          </a:p>
        </p:txBody>
      </p:sp>
      <p:sp>
        <p:nvSpPr>
          <p:cNvPr id="160776" name="Text Box 12">
            <a:extLst>
              <a:ext uri="{FF2B5EF4-FFF2-40B4-BE49-F238E27FC236}">
                <a16:creationId xmlns:a16="http://schemas.microsoft.com/office/drawing/2014/main" id="{660B5ED6-77E5-4192-A74F-3B2009E0F535}"/>
              </a:ext>
            </a:extLst>
          </p:cNvPr>
          <p:cNvSpPr txBox="1">
            <a:spLocks noChangeArrowheads="1"/>
          </p:cNvSpPr>
          <p:nvPr/>
        </p:nvSpPr>
        <p:spPr bwMode="auto">
          <a:xfrm>
            <a:off x="214313" y="3643313"/>
            <a:ext cx="7237412"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400" dirty="0">
                <a:solidFill>
                  <a:srgbClr val="003300"/>
                </a:solidFill>
                <a:latin typeface="+mn-lt"/>
                <a:ea typeface="仿宋" panose="02010609060101010101" pitchFamily="49" charset="-122"/>
              </a:rPr>
              <a:t>②</a:t>
            </a:r>
            <a:r>
              <a:rPr kumimoji="0" lang="en-US" altLang="zh-CN" sz="2400" i="1" dirty="0">
                <a:solidFill>
                  <a:srgbClr val="003300"/>
                </a:solidFill>
                <a:latin typeface="+mn-lt"/>
                <a:ea typeface="仿宋" panose="02010609060101010101" pitchFamily="49" charset="-122"/>
              </a:rPr>
              <a:t>u</a:t>
            </a:r>
            <a:r>
              <a:rPr kumimoji="0" lang="en-US" altLang="zh-CN" sz="2400" baseline="-25000" dirty="0">
                <a:solidFill>
                  <a:srgbClr val="003300"/>
                </a:solidFill>
                <a:latin typeface="+mn-lt"/>
                <a:ea typeface="仿宋" panose="02010609060101010101" pitchFamily="49" charset="-122"/>
              </a:rPr>
              <a:t>i</a:t>
            </a:r>
            <a:r>
              <a:rPr kumimoji="0" lang="en-US" altLang="zh-CN" sz="2400" dirty="0">
                <a:solidFill>
                  <a:srgbClr val="003300"/>
                </a:solidFill>
                <a:latin typeface="+mn-lt"/>
                <a:ea typeface="仿宋" panose="02010609060101010101" pitchFamily="49" charset="-122"/>
              </a:rPr>
              <a:t> </a:t>
            </a:r>
            <a:r>
              <a:rPr kumimoji="0" lang="zh-CN" altLang="en-US" sz="2400" dirty="0">
                <a:solidFill>
                  <a:srgbClr val="003300"/>
                </a:solidFill>
                <a:latin typeface="+mn-lt"/>
                <a:ea typeface="仿宋" panose="02010609060101010101" pitchFamily="49" charset="-122"/>
              </a:rPr>
              <a:t>正半周时，</a:t>
            </a:r>
            <a:r>
              <a:rPr kumimoji="0" lang="en-US" altLang="zh-CN" sz="2400" i="1" dirty="0">
                <a:solidFill>
                  <a:srgbClr val="003300"/>
                </a:solidFill>
                <a:latin typeface="+mn-lt"/>
                <a:ea typeface="仿宋" panose="02010609060101010101" pitchFamily="49" charset="-122"/>
              </a:rPr>
              <a:t>u</a:t>
            </a:r>
            <a:r>
              <a:rPr kumimoji="0" lang="en-US" altLang="zh-CN" sz="2400" baseline="-25000" dirty="0">
                <a:solidFill>
                  <a:srgbClr val="003300"/>
                </a:solidFill>
                <a:latin typeface="+mn-lt"/>
                <a:ea typeface="仿宋" panose="02010609060101010101" pitchFamily="49" charset="-122"/>
              </a:rPr>
              <a:t>i </a:t>
            </a:r>
            <a:r>
              <a:rPr kumimoji="0" lang="en-US" altLang="zh-CN" sz="2400" dirty="0">
                <a:solidFill>
                  <a:srgbClr val="003300"/>
                </a:solidFill>
                <a:latin typeface="+mn-lt"/>
                <a:ea typeface="仿宋" panose="02010609060101010101" pitchFamily="49" charset="-122"/>
              </a:rPr>
              <a:t>&gt; </a:t>
            </a:r>
            <a:r>
              <a:rPr kumimoji="0" lang="en-US" altLang="zh-CN" sz="2400" i="1" dirty="0">
                <a:solidFill>
                  <a:srgbClr val="003300"/>
                </a:solidFill>
                <a:latin typeface="+mn-lt"/>
                <a:ea typeface="仿宋" panose="02010609060101010101" pitchFamily="49" charset="-122"/>
              </a:rPr>
              <a:t>E</a:t>
            </a:r>
            <a:r>
              <a:rPr kumimoji="0" lang="zh-CN" altLang="en-US" sz="2400" dirty="0">
                <a:solidFill>
                  <a:srgbClr val="003300"/>
                </a:solidFill>
                <a:latin typeface="+mn-lt"/>
                <a:ea typeface="仿宋" panose="02010609060101010101" pitchFamily="49" charset="-122"/>
              </a:rPr>
              <a:t> ，则</a:t>
            </a:r>
            <a:r>
              <a:rPr kumimoji="0" lang="en-US" altLang="zh-CN" sz="2400" i="1" dirty="0">
                <a:solidFill>
                  <a:srgbClr val="003300"/>
                </a:solidFill>
                <a:latin typeface="+mn-lt"/>
                <a:ea typeface="仿宋" panose="02010609060101010101" pitchFamily="49" charset="-122"/>
              </a:rPr>
              <a:t>D</a:t>
            </a:r>
            <a:r>
              <a:rPr kumimoji="0" lang="en-US" altLang="zh-CN" sz="2400" baseline="-25000" dirty="0">
                <a:solidFill>
                  <a:srgbClr val="003300"/>
                </a:solidFill>
                <a:latin typeface="+mn-lt"/>
                <a:ea typeface="仿宋" panose="02010609060101010101" pitchFamily="49" charset="-122"/>
              </a:rPr>
              <a:t>1</a:t>
            </a:r>
            <a:r>
              <a:rPr kumimoji="0" lang="zh-CN" altLang="en-US" sz="2400" dirty="0">
                <a:solidFill>
                  <a:srgbClr val="003300"/>
                </a:solidFill>
                <a:latin typeface="+mn-lt"/>
                <a:ea typeface="仿宋" panose="02010609060101010101" pitchFamily="49" charset="-122"/>
              </a:rPr>
              <a:t>导通，</a:t>
            </a:r>
            <a:r>
              <a:rPr kumimoji="0" lang="en-US" altLang="zh-CN" sz="2400" i="1" dirty="0">
                <a:solidFill>
                  <a:srgbClr val="003300"/>
                </a:solidFill>
                <a:latin typeface="+mn-lt"/>
                <a:ea typeface="仿宋" panose="02010609060101010101" pitchFamily="49" charset="-122"/>
              </a:rPr>
              <a:t>D</a:t>
            </a:r>
            <a:r>
              <a:rPr kumimoji="0" lang="en-US" altLang="zh-CN" sz="2400" baseline="-25000" dirty="0">
                <a:solidFill>
                  <a:srgbClr val="003300"/>
                </a:solidFill>
                <a:latin typeface="+mn-lt"/>
                <a:ea typeface="仿宋" panose="02010609060101010101" pitchFamily="49" charset="-122"/>
              </a:rPr>
              <a:t>2</a:t>
            </a:r>
            <a:r>
              <a:rPr kumimoji="0" lang="en-US" altLang="zh-CN" sz="2400" dirty="0">
                <a:solidFill>
                  <a:srgbClr val="003300"/>
                </a:solidFill>
                <a:latin typeface="+mn-lt"/>
                <a:ea typeface="仿宋" panose="02010609060101010101" pitchFamily="49" charset="-122"/>
              </a:rPr>
              <a:t> </a:t>
            </a:r>
            <a:r>
              <a:rPr kumimoji="0" lang="zh-CN" altLang="en-US" sz="2400" dirty="0">
                <a:solidFill>
                  <a:srgbClr val="003300"/>
                </a:solidFill>
                <a:latin typeface="+mn-lt"/>
                <a:ea typeface="仿宋" panose="02010609060101010101" pitchFamily="49" charset="-122"/>
              </a:rPr>
              <a:t>截止。</a:t>
            </a:r>
          </a:p>
          <a:p>
            <a:pPr eaLnBrk="1" hangingPunct="1">
              <a:lnSpc>
                <a:spcPct val="130000"/>
              </a:lnSpc>
              <a:spcBef>
                <a:spcPct val="0"/>
              </a:spcBef>
              <a:buFontTx/>
              <a:buNone/>
            </a:pPr>
            <a:r>
              <a:rPr kumimoji="0" lang="zh-CN" altLang="en-US" sz="2400" dirty="0">
                <a:solidFill>
                  <a:srgbClr val="003300"/>
                </a:solidFill>
                <a:latin typeface="+mn-lt"/>
                <a:ea typeface="仿宋" panose="02010609060101010101" pitchFamily="49" charset="-122"/>
              </a:rPr>
              <a:t>  等效电路为：</a:t>
            </a:r>
          </a:p>
        </p:txBody>
      </p:sp>
      <p:graphicFrame>
        <p:nvGraphicFramePr>
          <p:cNvPr id="160777" name="Object 16">
            <a:extLst>
              <a:ext uri="{FF2B5EF4-FFF2-40B4-BE49-F238E27FC236}">
                <a16:creationId xmlns:a16="http://schemas.microsoft.com/office/drawing/2014/main" id="{04F2D78F-D65D-4FF1-BBD1-85B6DDF864B7}"/>
              </a:ext>
            </a:extLst>
          </p:cNvPr>
          <p:cNvGraphicFramePr>
            <a:graphicFrameLocks noChangeAspect="1"/>
          </p:cNvGraphicFramePr>
          <p:nvPr>
            <p:extLst>
              <p:ext uri="{D42A27DB-BD31-4B8C-83A1-F6EECF244321}">
                <p14:modId xmlns:p14="http://schemas.microsoft.com/office/powerpoint/2010/main" val="3663629144"/>
              </p:ext>
            </p:extLst>
          </p:nvPr>
        </p:nvGraphicFramePr>
        <p:xfrm>
          <a:off x="6237288" y="4603750"/>
          <a:ext cx="1838325" cy="796925"/>
        </p:xfrm>
        <a:graphic>
          <a:graphicData uri="http://schemas.openxmlformats.org/presentationml/2006/ole">
            <mc:AlternateContent xmlns:mc="http://schemas.openxmlformats.org/markup-compatibility/2006">
              <mc:Choice xmlns:v="urn:schemas-microsoft-com:vml" Requires="v">
                <p:oleObj spid="_x0000_s201903" name="公式" r:id="rId7" imgW="1320227" imgH="533169" progId="Equation.3">
                  <p:embed/>
                </p:oleObj>
              </mc:Choice>
              <mc:Fallback>
                <p:oleObj name="公式" r:id="rId7" imgW="1320227" imgH="533169"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7288" y="4603750"/>
                        <a:ext cx="1838325" cy="796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0778" name="图片 15" descr="Image2.jpg">
            <a:extLst>
              <a:ext uri="{FF2B5EF4-FFF2-40B4-BE49-F238E27FC236}">
                <a16:creationId xmlns:a16="http://schemas.microsoft.com/office/drawing/2014/main" id="{9E719FAB-20F0-41AE-B53B-896484D50F9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4313" y="1000125"/>
            <a:ext cx="4389437"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9" name="图片 16" descr="Image2.jpg">
            <a:extLst>
              <a:ext uri="{FF2B5EF4-FFF2-40B4-BE49-F238E27FC236}">
                <a16:creationId xmlns:a16="http://schemas.microsoft.com/office/drawing/2014/main" id="{8430FB01-C06E-40B4-BF88-A3453B9CFCA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9213" y="4614863"/>
            <a:ext cx="58658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80" name="Text Box 7">
            <a:extLst>
              <a:ext uri="{FF2B5EF4-FFF2-40B4-BE49-F238E27FC236}">
                <a16:creationId xmlns:a16="http://schemas.microsoft.com/office/drawing/2014/main" id="{639DA131-B02D-4976-8903-0E174A367208}"/>
              </a:ext>
            </a:extLst>
          </p:cNvPr>
          <p:cNvSpPr txBox="1">
            <a:spLocks noChangeArrowheads="1"/>
          </p:cNvSpPr>
          <p:nvPr/>
        </p:nvSpPr>
        <p:spPr bwMode="auto">
          <a:xfrm>
            <a:off x="3143250" y="3143250"/>
            <a:ext cx="1071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FF0000"/>
                </a:solidFill>
                <a:latin typeface="+mn-lt"/>
                <a:ea typeface="仿宋" panose="02010609060101010101" pitchFamily="49" charset="-122"/>
              </a:rPr>
              <a:t>旧</a:t>
            </a:r>
            <a:r>
              <a:rPr lang="en-US" altLang="zh-CN" sz="2000">
                <a:solidFill>
                  <a:srgbClr val="FF0000"/>
                </a:solidFill>
                <a:latin typeface="+mn-lt"/>
                <a:ea typeface="仿宋" panose="02010609060101010101" pitchFamily="49" charset="-122"/>
              </a:rPr>
              <a:t>P365</a:t>
            </a:r>
            <a:endParaRPr lang="zh-CN" altLang="en-US" sz="2000">
              <a:solidFill>
                <a:srgbClr val="FF0000"/>
              </a:solidFill>
              <a:latin typeface="+mn-lt"/>
              <a:ea typeface="仿宋" panose="02010609060101010101" pitchFamily="49" charset="-122"/>
            </a:endParaRPr>
          </a:p>
        </p:txBody>
      </p:sp>
      <p:sp>
        <p:nvSpPr>
          <p:cNvPr id="160781" name="Text Box 7">
            <a:extLst>
              <a:ext uri="{FF2B5EF4-FFF2-40B4-BE49-F238E27FC236}">
                <a16:creationId xmlns:a16="http://schemas.microsoft.com/office/drawing/2014/main" id="{735BC7CB-EA30-4DB7-97B4-434E4A8AEA93}"/>
              </a:ext>
            </a:extLst>
          </p:cNvPr>
          <p:cNvSpPr txBox="1">
            <a:spLocks noChangeArrowheads="1"/>
          </p:cNvSpPr>
          <p:nvPr/>
        </p:nvSpPr>
        <p:spPr bwMode="auto">
          <a:xfrm>
            <a:off x="4500563" y="6072188"/>
            <a:ext cx="1071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FF0000"/>
                </a:solidFill>
                <a:latin typeface="+mn-lt"/>
                <a:ea typeface="仿宋" panose="02010609060101010101" pitchFamily="49" charset="-122"/>
              </a:rPr>
              <a:t>旧</a:t>
            </a:r>
            <a:r>
              <a:rPr lang="en-US" altLang="zh-CN" sz="2000">
                <a:solidFill>
                  <a:srgbClr val="FF0000"/>
                </a:solidFill>
                <a:latin typeface="+mn-lt"/>
                <a:ea typeface="仿宋" panose="02010609060101010101" pitchFamily="49" charset="-122"/>
              </a:rPr>
              <a:t>P366</a:t>
            </a:r>
            <a:endParaRPr lang="zh-CN" altLang="en-US" sz="2000">
              <a:solidFill>
                <a:srgbClr val="FF0000"/>
              </a:solidFill>
              <a:latin typeface="+mn-lt"/>
              <a:ea typeface="仿宋" panose="02010609060101010101" pitchFamily="49" charset="-122"/>
            </a:endParaRPr>
          </a:p>
        </p:txBody>
      </p:sp>
      <p:sp>
        <p:nvSpPr>
          <p:cNvPr id="160782" name="矩形 2">
            <a:extLst>
              <a:ext uri="{FF2B5EF4-FFF2-40B4-BE49-F238E27FC236}">
                <a16:creationId xmlns:a16="http://schemas.microsoft.com/office/drawing/2014/main" id="{6F813E09-7D8A-4526-8071-EE180692D7DD}"/>
              </a:ext>
            </a:extLst>
          </p:cNvPr>
          <p:cNvSpPr>
            <a:spLocks noChangeArrowheads="1"/>
          </p:cNvSpPr>
          <p:nvPr/>
        </p:nvSpPr>
        <p:spPr bwMode="auto">
          <a:xfrm>
            <a:off x="5961063" y="5738813"/>
            <a:ext cx="27029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i="1">
                <a:solidFill>
                  <a:srgbClr val="0000FF"/>
                </a:solidFill>
                <a:latin typeface="+mn-lt"/>
                <a:ea typeface="仿宋" panose="02010609060101010101" pitchFamily="49" charset="-122"/>
              </a:rPr>
              <a:t>R</a:t>
            </a:r>
            <a:r>
              <a:rPr lang="zh-CN" altLang="en-US" sz="2400" baseline="-25000">
                <a:solidFill>
                  <a:srgbClr val="0000FF"/>
                </a:solidFill>
                <a:latin typeface="+mn-lt"/>
                <a:ea typeface="仿宋" panose="02010609060101010101" pitchFamily="49" charset="-122"/>
              </a:rPr>
              <a:t>D</a:t>
            </a:r>
            <a:r>
              <a:rPr lang="zh-CN" altLang="en-US" sz="2400">
                <a:solidFill>
                  <a:srgbClr val="0000FF"/>
                </a:solidFill>
                <a:latin typeface="+mn-lt"/>
                <a:ea typeface="仿宋" panose="02010609060101010101" pitchFamily="49" charset="-122"/>
              </a:rPr>
              <a:t>为正向导通电阻</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88C4A5E4-47EE-4B95-A778-52C0F4B58CB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5.5.4  </a:t>
            </a:r>
            <a:r>
              <a:rPr lang="zh-CN" altLang="en-US" sz="2800" b="1" dirty="0">
                <a:solidFill>
                  <a:srgbClr val="0000FF"/>
                </a:solidFill>
                <a:latin typeface="+mn-lt"/>
                <a:ea typeface="仿宋" panose="02010609060101010101" pitchFamily="49" charset="-122"/>
              </a:rPr>
              <a:t>限幅器</a:t>
            </a:r>
          </a:p>
        </p:txBody>
      </p:sp>
      <p:graphicFrame>
        <p:nvGraphicFramePr>
          <p:cNvPr id="161796" name="Object 4">
            <a:extLst>
              <a:ext uri="{FF2B5EF4-FFF2-40B4-BE49-F238E27FC236}">
                <a16:creationId xmlns:a16="http://schemas.microsoft.com/office/drawing/2014/main" id="{CD5393EC-CCA6-494E-91E8-6568FD66E47C}"/>
              </a:ext>
            </a:extLst>
          </p:cNvPr>
          <p:cNvGraphicFramePr>
            <a:graphicFrameLocks noChangeAspect="1"/>
          </p:cNvGraphicFramePr>
          <p:nvPr>
            <p:extLst>
              <p:ext uri="{D42A27DB-BD31-4B8C-83A1-F6EECF244321}">
                <p14:modId xmlns:p14="http://schemas.microsoft.com/office/powerpoint/2010/main" val="3934365994"/>
              </p:ext>
            </p:extLst>
          </p:nvPr>
        </p:nvGraphicFramePr>
        <p:xfrm>
          <a:off x="3871913" y="476250"/>
          <a:ext cx="3416300" cy="1141413"/>
        </p:xfrm>
        <a:graphic>
          <a:graphicData uri="http://schemas.openxmlformats.org/presentationml/2006/ole">
            <mc:AlternateContent xmlns:mc="http://schemas.openxmlformats.org/markup-compatibility/2006">
              <mc:Choice xmlns:v="urn:schemas-microsoft-com:vml" Requires="v">
                <p:oleObj spid="_x0000_s202924" name="公式" r:id="rId3" imgW="1447172" imgH="533169" progId="Equation.3">
                  <p:embed/>
                </p:oleObj>
              </mc:Choice>
              <mc:Fallback>
                <p:oleObj name="公式" r:id="rId3" imgW="1447172" imgH="53316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913" y="476250"/>
                        <a:ext cx="3416300" cy="1141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797" name="Text Box 5">
            <a:extLst>
              <a:ext uri="{FF2B5EF4-FFF2-40B4-BE49-F238E27FC236}">
                <a16:creationId xmlns:a16="http://schemas.microsoft.com/office/drawing/2014/main" id="{A8E6E42B-0C1A-4E78-B14B-0B464905F04E}"/>
              </a:ext>
            </a:extLst>
          </p:cNvPr>
          <p:cNvSpPr txBox="1">
            <a:spLocks noChangeArrowheads="1"/>
          </p:cNvSpPr>
          <p:nvPr/>
        </p:nvSpPr>
        <p:spPr bwMode="auto">
          <a:xfrm>
            <a:off x="468313" y="692150"/>
            <a:ext cx="3744912"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同理：   </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负半周</a:t>
            </a:r>
            <a:r>
              <a:rPr kumimoji="0" lang="en-US" altLang="zh-CN" sz="2400" dirty="0">
                <a:solidFill>
                  <a:srgbClr val="660066"/>
                </a:solidFill>
                <a:latin typeface="+mn-lt"/>
                <a:ea typeface="仿宋" panose="02010609060101010101" pitchFamily="49" charset="-122"/>
              </a:rPr>
              <a:t>&lt; </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rPr>
              <a:t>E</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时，</a:t>
            </a:r>
          </a:p>
          <a:p>
            <a:pPr eaLnBrk="1" hangingPunct="1">
              <a:lnSpc>
                <a:spcPct val="130000"/>
              </a:lnSpc>
              <a:spcBef>
                <a:spcPct val="0"/>
              </a:spcBef>
              <a:buFontTx/>
              <a:buNone/>
            </a:pPr>
            <a:r>
              <a:rPr kumimoji="0" lang="en-US" altLang="zh-CN" sz="2400" i="1" dirty="0">
                <a:solidFill>
                  <a:srgbClr val="660066"/>
                </a:solidFill>
                <a:latin typeface="+mn-lt"/>
                <a:ea typeface="仿宋" panose="02010609060101010101" pitchFamily="49" charset="-122"/>
              </a:rPr>
              <a:t>D</a:t>
            </a:r>
            <a:r>
              <a:rPr kumimoji="0" lang="en-US" altLang="zh-CN" sz="2400" baseline="-25000" dirty="0">
                <a:solidFill>
                  <a:srgbClr val="660066"/>
                </a:solidFill>
                <a:latin typeface="+mn-lt"/>
                <a:ea typeface="仿宋" panose="02010609060101010101" pitchFamily="49" charset="-122"/>
              </a:rPr>
              <a:t>1</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截止，</a:t>
            </a:r>
            <a:r>
              <a:rPr kumimoji="0" lang="en-US" altLang="zh-CN" sz="2400" i="1" dirty="0">
                <a:solidFill>
                  <a:srgbClr val="660066"/>
                </a:solidFill>
                <a:latin typeface="+mn-lt"/>
                <a:ea typeface="仿宋" panose="02010609060101010101" pitchFamily="49" charset="-122"/>
              </a:rPr>
              <a:t>D</a:t>
            </a:r>
            <a:r>
              <a:rPr kumimoji="0" lang="en-US" altLang="zh-CN" sz="2400" baseline="-250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导通   </a:t>
            </a:r>
            <a:endParaRPr kumimoji="0" lang="zh-CN" altLang="en-US" sz="2400" b="0" dirty="0">
              <a:solidFill>
                <a:srgbClr val="660066"/>
              </a:solidFill>
              <a:latin typeface="+mn-lt"/>
              <a:ea typeface="仿宋" panose="02010609060101010101" pitchFamily="49" charset="-122"/>
            </a:endParaRPr>
          </a:p>
        </p:txBody>
      </p:sp>
      <p:graphicFrame>
        <p:nvGraphicFramePr>
          <p:cNvPr id="161798" name="Object 9">
            <a:extLst>
              <a:ext uri="{FF2B5EF4-FFF2-40B4-BE49-F238E27FC236}">
                <a16:creationId xmlns:a16="http://schemas.microsoft.com/office/drawing/2014/main" id="{AC508319-67F6-4900-B51C-B499E011A424}"/>
              </a:ext>
            </a:extLst>
          </p:cNvPr>
          <p:cNvGraphicFramePr>
            <a:graphicFrameLocks noChangeAspect="1"/>
          </p:cNvGraphicFramePr>
          <p:nvPr>
            <p:extLst>
              <p:ext uri="{D42A27DB-BD31-4B8C-83A1-F6EECF244321}">
                <p14:modId xmlns:p14="http://schemas.microsoft.com/office/powerpoint/2010/main" val="876487901"/>
              </p:ext>
            </p:extLst>
          </p:nvPr>
        </p:nvGraphicFramePr>
        <p:xfrm>
          <a:off x="3087688" y="1985963"/>
          <a:ext cx="2871787" cy="931862"/>
        </p:xfrm>
        <a:graphic>
          <a:graphicData uri="http://schemas.openxmlformats.org/presentationml/2006/ole">
            <mc:AlternateContent xmlns:mc="http://schemas.openxmlformats.org/markup-compatibility/2006">
              <mc:Choice xmlns:v="urn:schemas-microsoft-com:vml" Requires="v">
                <p:oleObj spid="_x0000_s202925" name="公式" r:id="rId5" imgW="1409088" imgH="444307" progId="Equation.3">
                  <p:embed/>
                </p:oleObj>
              </mc:Choice>
              <mc:Fallback>
                <p:oleObj name="公式" r:id="rId5" imgW="1409088" imgH="444307"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7688" y="1985963"/>
                        <a:ext cx="2871787" cy="9318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799" name="Text Box 11">
            <a:extLst>
              <a:ext uri="{FF2B5EF4-FFF2-40B4-BE49-F238E27FC236}">
                <a16:creationId xmlns:a16="http://schemas.microsoft.com/office/drawing/2014/main" id="{AE9FA1C6-A56F-4574-99D6-2DD3785CDC01}"/>
              </a:ext>
            </a:extLst>
          </p:cNvPr>
          <p:cNvSpPr txBox="1">
            <a:spLocks noChangeArrowheads="1"/>
          </p:cNvSpPr>
          <p:nvPr/>
        </p:nvSpPr>
        <p:spPr bwMode="auto">
          <a:xfrm>
            <a:off x="1116013" y="3198813"/>
            <a:ext cx="6480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a:t>
            </a:r>
            <a:r>
              <a:rPr kumimoji="0" lang="en-US" altLang="zh-CN" sz="2400" i="1">
                <a:solidFill>
                  <a:srgbClr val="660066"/>
                </a:solidFill>
                <a:latin typeface="+mn-lt"/>
                <a:ea typeface="仿宋" panose="02010609060101010101" pitchFamily="49" charset="-122"/>
              </a:rPr>
              <a:t>R</a:t>
            </a:r>
            <a:r>
              <a:rPr kumimoji="0" lang="en-US" altLang="zh-CN" sz="2400" baseline="-25000">
                <a:solidFill>
                  <a:srgbClr val="660066"/>
                </a:solidFill>
                <a:latin typeface="+mn-lt"/>
                <a:ea typeface="仿宋" panose="02010609060101010101" pitchFamily="49" charset="-122"/>
              </a:rPr>
              <a:t>D</a:t>
            </a:r>
            <a:r>
              <a:rPr kumimoji="0" lang="zh-CN" altLang="en-US" sz="2400">
                <a:solidFill>
                  <a:srgbClr val="660066"/>
                </a:solidFill>
                <a:latin typeface="+mn-lt"/>
                <a:ea typeface="仿宋" panose="02010609060101010101" pitchFamily="49" charset="-122"/>
              </a:rPr>
              <a:t>越小，斜率              越小，残余调幅越小。</a:t>
            </a:r>
          </a:p>
        </p:txBody>
      </p:sp>
      <p:graphicFrame>
        <p:nvGraphicFramePr>
          <p:cNvPr id="161800" name="Object 13">
            <a:extLst>
              <a:ext uri="{FF2B5EF4-FFF2-40B4-BE49-F238E27FC236}">
                <a16:creationId xmlns:a16="http://schemas.microsoft.com/office/drawing/2014/main" id="{B464FE50-AE73-4C4B-AD4B-3E786F43CDEE}"/>
              </a:ext>
            </a:extLst>
          </p:cNvPr>
          <p:cNvGraphicFramePr>
            <a:graphicFrameLocks noChangeAspect="1"/>
          </p:cNvGraphicFramePr>
          <p:nvPr>
            <p:extLst>
              <p:ext uri="{D42A27DB-BD31-4B8C-83A1-F6EECF244321}">
                <p14:modId xmlns:p14="http://schemas.microsoft.com/office/powerpoint/2010/main" val="3074702564"/>
              </p:ext>
            </p:extLst>
          </p:nvPr>
        </p:nvGraphicFramePr>
        <p:xfrm>
          <a:off x="3387725" y="3135313"/>
          <a:ext cx="989013" cy="658812"/>
        </p:xfrm>
        <a:graphic>
          <a:graphicData uri="http://schemas.openxmlformats.org/presentationml/2006/ole">
            <mc:AlternateContent xmlns:mc="http://schemas.openxmlformats.org/markup-compatibility/2006">
              <mc:Choice xmlns:v="urn:schemas-microsoft-com:vml" Requires="v">
                <p:oleObj spid="_x0000_s202926" name="公式" r:id="rId7" imgW="596641" imgH="444307" progId="Equation.3">
                  <p:embed/>
                </p:oleObj>
              </mc:Choice>
              <mc:Fallback>
                <p:oleObj name="公式" r:id="rId7" imgW="596641" imgH="444307"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7725" y="3135313"/>
                        <a:ext cx="989013" cy="658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801" name="Text Box 14">
            <a:extLst>
              <a:ext uri="{FF2B5EF4-FFF2-40B4-BE49-F238E27FC236}">
                <a16:creationId xmlns:a16="http://schemas.microsoft.com/office/drawing/2014/main" id="{539922E5-350C-4A12-A4AD-18F366387178}"/>
              </a:ext>
            </a:extLst>
          </p:cNvPr>
          <p:cNvSpPr txBox="1">
            <a:spLocks noChangeArrowheads="1"/>
          </p:cNvSpPr>
          <p:nvPr/>
        </p:nvSpPr>
        <p:spPr bwMode="auto">
          <a:xfrm>
            <a:off x="539750" y="4206875"/>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特性：</a:t>
            </a:r>
          </a:p>
        </p:txBody>
      </p:sp>
      <p:sp>
        <p:nvSpPr>
          <p:cNvPr id="161802" name="Text Box 15">
            <a:extLst>
              <a:ext uri="{FF2B5EF4-FFF2-40B4-BE49-F238E27FC236}">
                <a16:creationId xmlns:a16="http://schemas.microsoft.com/office/drawing/2014/main" id="{0DC0105F-1212-4E2B-AC48-91E5578AB1E4}"/>
              </a:ext>
            </a:extLst>
          </p:cNvPr>
          <p:cNvSpPr txBox="1">
            <a:spLocks noChangeArrowheads="1"/>
          </p:cNvSpPr>
          <p:nvPr/>
        </p:nvSpPr>
        <p:spPr bwMode="auto">
          <a:xfrm>
            <a:off x="5580063" y="4221163"/>
            <a:ext cx="2519362"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调节直流电压</a:t>
            </a:r>
            <a:r>
              <a:rPr kumimoji="0" lang="en-US" altLang="zh-CN" sz="2400" dirty="0">
                <a:solidFill>
                  <a:srgbClr val="660066"/>
                </a:solidFill>
                <a:latin typeface="+mn-lt"/>
                <a:ea typeface="仿宋" panose="02010609060101010101" pitchFamily="49" charset="-122"/>
              </a:rPr>
              <a:t>E,   </a:t>
            </a:r>
            <a:r>
              <a:rPr kumimoji="0" lang="zh-CN" altLang="en-US" sz="2400" dirty="0">
                <a:solidFill>
                  <a:srgbClr val="660066"/>
                </a:solidFill>
                <a:latin typeface="+mn-lt"/>
                <a:ea typeface="仿宋" panose="02010609060101010101" pitchFamily="49" charset="-122"/>
              </a:rPr>
              <a:t>调节门限。</a:t>
            </a:r>
            <a:endParaRPr kumimoji="0" lang="zh-CN" altLang="en-US" sz="2400" b="0" dirty="0">
              <a:solidFill>
                <a:srgbClr val="660066"/>
              </a:solidFill>
              <a:latin typeface="+mn-lt"/>
              <a:ea typeface="仿宋" panose="02010609060101010101" pitchFamily="49" charset="-122"/>
            </a:endParaRPr>
          </a:p>
        </p:txBody>
      </p:sp>
      <p:pic>
        <p:nvPicPr>
          <p:cNvPr id="161803" name="图片 12" descr="Image1.jpg">
            <a:extLst>
              <a:ext uri="{FF2B5EF4-FFF2-40B4-BE49-F238E27FC236}">
                <a16:creationId xmlns:a16="http://schemas.microsoft.com/office/drawing/2014/main" id="{91B1FF9D-1C0B-4B92-B783-6F330D30C2D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71625" y="4000500"/>
            <a:ext cx="3143250"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04" name="Text Box 7">
            <a:extLst>
              <a:ext uri="{FF2B5EF4-FFF2-40B4-BE49-F238E27FC236}">
                <a16:creationId xmlns:a16="http://schemas.microsoft.com/office/drawing/2014/main" id="{28EFAD90-979F-44DA-90BB-A9812C7134F8}"/>
              </a:ext>
            </a:extLst>
          </p:cNvPr>
          <p:cNvSpPr txBox="1">
            <a:spLocks noChangeArrowheads="1"/>
          </p:cNvSpPr>
          <p:nvPr/>
        </p:nvSpPr>
        <p:spPr bwMode="auto">
          <a:xfrm>
            <a:off x="3571875" y="6215063"/>
            <a:ext cx="1071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FF0000"/>
                </a:solidFill>
                <a:latin typeface="+mn-lt"/>
                <a:ea typeface="仿宋" panose="02010609060101010101" pitchFamily="49" charset="-122"/>
              </a:rPr>
              <a:t>旧</a:t>
            </a:r>
            <a:r>
              <a:rPr lang="en-US" altLang="zh-CN" sz="2000">
                <a:solidFill>
                  <a:srgbClr val="FF0000"/>
                </a:solidFill>
                <a:latin typeface="+mn-lt"/>
                <a:ea typeface="仿宋" panose="02010609060101010101" pitchFamily="49" charset="-122"/>
              </a:rPr>
              <a:t>P366</a:t>
            </a:r>
            <a:endParaRPr lang="zh-CN" altLang="en-US" sz="2000">
              <a:solidFill>
                <a:srgbClr val="FF0000"/>
              </a:solidFill>
              <a:latin typeface="+mn-lt"/>
              <a:ea typeface="仿宋" panose="02010609060101010101" pitchFamily="49" charset="-122"/>
            </a:endParaRPr>
          </a:p>
        </p:txBody>
      </p:sp>
      <p:sp>
        <p:nvSpPr>
          <p:cNvPr id="161805" name="矩形 1">
            <a:extLst>
              <a:ext uri="{FF2B5EF4-FFF2-40B4-BE49-F238E27FC236}">
                <a16:creationId xmlns:a16="http://schemas.microsoft.com/office/drawing/2014/main" id="{CFA5CD26-D200-4FD8-A30B-479A81C163BE}"/>
              </a:ext>
            </a:extLst>
          </p:cNvPr>
          <p:cNvSpPr>
            <a:spLocks noChangeArrowheads="1"/>
          </p:cNvSpPr>
          <p:nvPr/>
        </p:nvSpPr>
        <p:spPr bwMode="auto">
          <a:xfrm>
            <a:off x="800100" y="2235200"/>
            <a:ext cx="22172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dirty="0">
                <a:solidFill>
                  <a:srgbClr val="0000FF"/>
                </a:solidFill>
                <a:latin typeface="+mn-lt"/>
                <a:ea typeface="仿宋" panose="02010609060101010101" pitchFamily="49" charset="-122"/>
              </a:rPr>
              <a:t>因为</a:t>
            </a:r>
            <a:r>
              <a:rPr lang="zh-CN" altLang="en-US" sz="2800" i="1" dirty="0">
                <a:solidFill>
                  <a:srgbClr val="0000FF"/>
                </a:solidFill>
                <a:latin typeface="+mn-lt"/>
                <a:ea typeface="仿宋" panose="02010609060101010101" pitchFamily="49" charset="-122"/>
              </a:rPr>
              <a:t>R</a:t>
            </a:r>
            <a:r>
              <a:rPr lang="zh-CN" altLang="en-US" sz="2800" baseline="-25000" dirty="0">
                <a:solidFill>
                  <a:srgbClr val="0000FF"/>
                </a:solidFill>
                <a:latin typeface="+mn-lt"/>
                <a:ea typeface="仿宋" panose="02010609060101010101" pitchFamily="49" charset="-122"/>
              </a:rPr>
              <a:t>L</a:t>
            </a:r>
            <a:r>
              <a:rPr lang="zh-CN" altLang="en-US" sz="2800" dirty="0">
                <a:solidFill>
                  <a:srgbClr val="0000FF"/>
                </a:solidFill>
                <a:latin typeface="+mn-lt"/>
                <a:ea typeface="仿宋" panose="02010609060101010101" pitchFamily="49" charset="-122"/>
              </a:rPr>
              <a:t>&gt;&gt; </a:t>
            </a:r>
            <a:r>
              <a:rPr lang="zh-CN" altLang="en-US" sz="2800" i="1" dirty="0">
                <a:solidFill>
                  <a:srgbClr val="0000FF"/>
                </a:solidFill>
                <a:latin typeface="+mn-lt"/>
                <a:ea typeface="仿宋" panose="02010609060101010101" pitchFamily="49" charset="-122"/>
              </a:rPr>
              <a:t>R</a:t>
            </a:r>
            <a:r>
              <a:rPr lang="zh-CN" altLang="en-US" sz="2800" baseline="-25000" dirty="0">
                <a:solidFill>
                  <a:srgbClr val="0000FF"/>
                </a:solidFill>
                <a:latin typeface="+mn-lt"/>
                <a:ea typeface="仿宋" panose="02010609060101010101" pitchFamily="49" charset="-122"/>
              </a:rPr>
              <a:t>D</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EB92534C-458A-4763-8731-50F87F2E70E0}"/>
              </a:ext>
            </a:extLst>
          </p:cNvPr>
          <p:cNvSpPr>
            <a:spLocks noGrp="1" noChangeArrowheads="1"/>
          </p:cNvSpPr>
          <p:nvPr>
            <p:ph type="title" idx="4294967295"/>
          </p:nvPr>
        </p:nvSpPr>
        <p:spPr>
          <a:xfrm>
            <a:off x="228601" y="228600"/>
            <a:ext cx="2700338" cy="381000"/>
          </a:xfrm>
        </p:spPr>
        <p:txBody>
          <a:bodyPr/>
          <a:lstStyle/>
          <a:p>
            <a:pPr algn="l" eaLnBrk="1" hangingPunct="1"/>
            <a:r>
              <a:rPr lang="en-US" altLang="zh-CN" sz="2800" b="1" dirty="0">
                <a:solidFill>
                  <a:srgbClr val="0000FF"/>
                </a:solidFill>
                <a:latin typeface="+mn-lt"/>
                <a:ea typeface="仿宋" panose="02010609060101010101" pitchFamily="49" charset="-122"/>
              </a:rPr>
              <a:t>5.5.5  </a:t>
            </a:r>
            <a:r>
              <a:rPr lang="zh-CN" altLang="en-US" sz="2800" b="1" dirty="0">
                <a:solidFill>
                  <a:srgbClr val="0000FF"/>
                </a:solidFill>
                <a:latin typeface="+mn-lt"/>
                <a:ea typeface="仿宋" panose="02010609060101010101" pitchFamily="49" charset="-122"/>
              </a:rPr>
              <a:t>鉴相器</a:t>
            </a:r>
          </a:p>
        </p:txBody>
      </p:sp>
      <p:sp>
        <p:nvSpPr>
          <p:cNvPr id="162820" name="Text Box 4">
            <a:extLst>
              <a:ext uri="{FF2B5EF4-FFF2-40B4-BE49-F238E27FC236}">
                <a16:creationId xmlns:a16="http://schemas.microsoft.com/office/drawing/2014/main" id="{758881D5-C011-4D98-88C0-64366BC0B140}"/>
              </a:ext>
            </a:extLst>
          </p:cNvPr>
          <p:cNvSpPr txBox="1">
            <a:spLocks noChangeArrowheads="1"/>
          </p:cNvSpPr>
          <p:nvPr/>
        </p:nvSpPr>
        <p:spPr bwMode="auto">
          <a:xfrm>
            <a:off x="142875" y="581025"/>
            <a:ext cx="8501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鉴相器：完成相位差到电压的转换作用，又称相位检波电路。</a:t>
            </a:r>
            <a:endParaRPr kumimoji="0" lang="zh-CN" altLang="en-US" sz="2400" b="0" dirty="0">
              <a:solidFill>
                <a:srgbClr val="660066"/>
              </a:solidFill>
              <a:latin typeface="+mn-lt"/>
              <a:ea typeface="仿宋" panose="02010609060101010101" pitchFamily="49" charset="-122"/>
            </a:endParaRPr>
          </a:p>
        </p:txBody>
      </p:sp>
      <p:sp>
        <p:nvSpPr>
          <p:cNvPr id="162821" name="Text Box 7">
            <a:extLst>
              <a:ext uri="{FF2B5EF4-FFF2-40B4-BE49-F238E27FC236}">
                <a16:creationId xmlns:a16="http://schemas.microsoft.com/office/drawing/2014/main" id="{FB6AB3FF-8CD8-44AB-A820-0B5AC0B9178D}"/>
              </a:ext>
            </a:extLst>
          </p:cNvPr>
          <p:cNvSpPr txBox="1">
            <a:spLocks noChangeArrowheads="1"/>
          </p:cNvSpPr>
          <p:nvPr/>
        </p:nvSpPr>
        <p:spPr bwMode="auto">
          <a:xfrm>
            <a:off x="4572000" y="1116013"/>
            <a:ext cx="2376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设调相信号为：</a:t>
            </a:r>
          </a:p>
        </p:txBody>
      </p:sp>
      <p:sp>
        <p:nvSpPr>
          <p:cNvPr id="162822" name="Text Box 8">
            <a:extLst>
              <a:ext uri="{FF2B5EF4-FFF2-40B4-BE49-F238E27FC236}">
                <a16:creationId xmlns:a16="http://schemas.microsoft.com/office/drawing/2014/main" id="{AAC3A512-344B-4077-A689-C2540275EE02}"/>
              </a:ext>
            </a:extLst>
          </p:cNvPr>
          <p:cNvSpPr txBox="1">
            <a:spLocks noChangeArrowheads="1"/>
          </p:cNvSpPr>
          <p:nvPr/>
        </p:nvSpPr>
        <p:spPr bwMode="auto">
          <a:xfrm>
            <a:off x="4500563" y="2133600"/>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参考信号为：</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0</a:t>
            </a:r>
            <a:r>
              <a:rPr kumimoji="0" lang="en-US" altLang="zh-CN"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0</a:t>
            </a:r>
            <a:r>
              <a:rPr kumimoji="0" lang="en-US" altLang="zh-CN" sz="2400" dirty="0">
                <a:solidFill>
                  <a:srgbClr val="660066"/>
                </a:solidFill>
                <a:latin typeface="+mn-lt"/>
                <a:ea typeface="仿宋" panose="02010609060101010101" pitchFamily="49" charset="-122"/>
              </a:rPr>
              <a:t>sin(</a:t>
            </a:r>
            <a:r>
              <a:rPr kumimoji="0" lang="en-US" altLang="zh-CN" sz="2400" i="1" dirty="0">
                <a:solidFill>
                  <a:srgbClr val="660066"/>
                </a:solidFill>
                <a:latin typeface="+mn-lt"/>
                <a:ea typeface="仿宋" panose="02010609060101010101" pitchFamily="49" charset="-122"/>
                <a:sym typeface="Symbol" panose="05050102010706020507" pitchFamily="18" charset="2"/>
              </a:rPr>
              <a:t></a:t>
            </a:r>
            <a:r>
              <a:rPr kumimoji="0" lang="en-US" altLang="zh-CN" sz="2400" baseline="-25000" dirty="0">
                <a:solidFill>
                  <a:srgbClr val="660066"/>
                </a:solidFill>
                <a:latin typeface="+mn-lt"/>
                <a:ea typeface="仿宋" panose="02010609060101010101" pitchFamily="49" charset="-122"/>
              </a:rPr>
              <a:t>0</a:t>
            </a:r>
            <a:r>
              <a:rPr kumimoji="0" lang="en-US" altLang="zh-CN" sz="2400" i="1" dirty="0">
                <a:solidFill>
                  <a:srgbClr val="660066"/>
                </a:solidFill>
                <a:latin typeface="+mn-lt"/>
                <a:ea typeface="仿宋" panose="02010609060101010101" pitchFamily="49" charset="-122"/>
              </a:rPr>
              <a:t>t</a:t>
            </a:r>
            <a:r>
              <a:rPr kumimoji="0" lang="en-US" altLang="zh-CN" sz="2400" dirty="0">
                <a:solidFill>
                  <a:srgbClr val="660066"/>
                </a:solidFill>
                <a:latin typeface="+mn-lt"/>
                <a:ea typeface="仿宋" panose="02010609060101010101" pitchFamily="49" charset="-122"/>
              </a:rPr>
              <a:t>)</a:t>
            </a:r>
          </a:p>
        </p:txBody>
      </p:sp>
      <p:pic>
        <p:nvPicPr>
          <p:cNvPr id="162823" name="图片 9" descr="Image2.jpg">
            <a:extLst>
              <a:ext uri="{FF2B5EF4-FFF2-40B4-BE49-F238E27FC236}">
                <a16:creationId xmlns:a16="http://schemas.microsoft.com/office/drawing/2014/main" id="{11DE6675-D278-4A4A-821B-F18834CED1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1000125"/>
            <a:ext cx="44291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2824" name="Object 3">
            <a:extLst>
              <a:ext uri="{FF2B5EF4-FFF2-40B4-BE49-F238E27FC236}">
                <a16:creationId xmlns:a16="http://schemas.microsoft.com/office/drawing/2014/main" id="{3BF24E51-7C82-4AAB-B60B-3CC10C30EACA}"/>
              </a:ext>
            </a:extLst>
          </p:cNvPr>
          <p:cNvGraphicFramePr>
            <a:graphicFrameLocks noChangeAspect="1"/>
          </p:cNvGraphicFramePr>
          <p:nvPr>
            <p:extLst>
              <p:ext uri="{D42A27DB-BD31-4B8C-83A1-F6EECF244321}">
                <p14:modId xmlns:p14="http://schemas.microsoft.com/office/powerpoint/2010/main" val="3702072579"/>
              </p:ext>
            </p:extLst>
          </p:nvPr>
        </p:nvGraphicFramePr>
        <p:xfrm>
          <a:off x="4773613" y="1577975"/>
          <a:ext cx="3995737" cy="538163"/>
        </p:xfrm>
        <a:graphic>
          <a:graphicData uri="http://schemas.openxmlformats.org/presentationml/2006/ole">
            <mc:AlternateContent xmlns:mc="http://schemas.openxmlformats.org/markup-compatibility/2006">
              <mc:Choice xmlns:v="urn:schemas-microsoft-com:vml" Requires="v">
                <p:oleObj spid="_x0000_s163512" name="公式" r:id="rId4" imgW="1790700" imgH="228600" progId="Equation.3">
                  <p:embed/>
                </p:oleObj>
              </mc:Choice>
              <mc:Fallback>
                <p:oleObj name="公式" r:id="rId4" imgW="1790700" imgH="228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3613" y="1577975"/>
                        <a:ext cx="3995737" cy="538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2825" name="Text Box 7">
            <a:extLst>
              <a:ext uri="{FF2B5EF4-FFF2-40B4-BE49-F238E27FC236}">
                <a16:creationId xmlns:a16="http://schemas.microsoft.com/office/drawing/2014/main" id="{60725DA9-4D6C-44EC-BB17-A4FD97A00B2C}"/>
              </a:ext>
            </a:extLst>
          </p:cNvPr>
          <p:cNvSpPr txBox="1">
            <a:spLocks noChangeArrowheads="1"/>
          </p:cNvSpPr>
          <p:nvPr/>
        </p:nvSpPr>
        <p:spPr bwMode="auto">
          <a:xfrm>
            <a:off x="4572000" y="2633663"/>
            <a:ext cx="4429125" cy="84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000" dirty="0">
                <a:solidFill>
                  <a:srgbClr val="660066"/>
                </a:solidFill>
                <a:latin typeface="+mn-lt"/>
                <a:ea typeface="仿宋" panose="02010609060101010101" pitchFamily="49" charset="-122"/>
              </a:rPr>
              <a:t>图中，二极管</a:t>
            </a:r>
            <a:r>
              <a:rPr kumimoji="0" lang="en-US" altLang="zh-CN" sz="2000" i="1" dirty="0">
                <a:solidFill>
                  <a:srgbClr val="660066"/>
                </a:solidFill>
                <a:latin typeface="+mn-lt"/>
                <a:ea typeface="仿宋" panose="02010609060101010101" pitchFamily="49" charset="-122"/>
              </a:rPr>
              <a:t>D</a:t>
            </a:r>
            <a:r>
              <a:rPr kumimoji="0" lang="en-US" altLang="zh-CN" sz="2000" baseline="-25000" dirty="0">
                <a:solidFill>
                  <a:srgbClr val="660066"/>
                </a:solidFill>
                <a:latin typeface="+mn-lt"/>
                <a:ea typeface="仿宋" panose="02010609060101010101" pitchFamily="49" charset="-122"/>
              </a:rPr>
              <a:t>1</a:t>
            </a:r>
            <a:r>
              <a:rPr kumimoji="0" lang="zh-CN" altLang="en-US" sz="2000" dirty="0">
                <a:solidFill>
                  <a:srgbClr val="660066"/>
                </a:solidFill>
                <a:latin typeface="+mn-lt"/>
                <a:ea typeface="仿宋" panose="02010609060101010101" pitchFamily="49" charset="-122"/>
              </a:rPr>
              <a:t>和</a:t>
            </a:r>
            <a:r>
              <a:rPr kumimoji="0" lang="en-US" altLang="zh-CN" sz="2000" i="1" dirty="0">
                <a:solidFill>
                  <a:srgbClr val="660066"/>
                </a:solidFill>
                <a:latin typeface="+mn-lt"/>
                <a:ea typeface="仿宋" panose="02010609060101010101" pitchFamily="49" charset="-122"/>
              </a:rPr>
              <a:t>D</a:t>
            </a:r>
            <a:r>
              <a:rPr kumimoji="0" lang="en-US" altLang="zh-CN" sz="2000" baseline="-25000" dirty="0">
                <a:solidFill>
                  <a:srgbClr val="660066"/>
                </a:solidFill>
                <a:latin typeface="+mn-lt"/>
                <a:ea typeface="仿宋" panose="02010609060101010101" pitchFamily="49" charset="-122"/>
              </a:rPr>
              <a:t>2</a:t>
            </a:r>
            <a:r>
              <a:rPr kumimoji="0" lang="zh-CN" altLang="en-US" sz="2000" dirty="0">
                <a:solidFill>
                  <a:srgbClr val="660066"/>
                </a:solidFill>
                <a:latin typeface="+mn-lt"/>
                <a:ea typeface="仿宋" panose="02010609060101010101" pitchFamily="49" charset="-122"/>
              </a:rPr>
              <a:t> 特性相同，</a:t>
            </a:r>
            <a:endParaRPr kumimoji="0" lang="en-US" altLang="zh-CN" sz="2000" dirty="0">
              <a:solidFill>
                <a:srgbClr val="660066"/>
              </a:solidFill>
              <a:latin typeface="+mn-lt"/>
              <a:ea typeface="仿宋" panose="02010609060101010101" pitchFamily="49" charset="-122"/>
            </a:endParaRPr>
          </a:p>
          <a:p>
            <a:pPr eaLnBrk="1" hangingPunct="1">
              <a:lnSpc>
                <a:spcPct val="130000"/>
              </a:lnSpc>
              <a:spcBef>
                <a:spcPct val="0"/>
              </a:spcBef>
              <a:buFontTx/>
              <a:buNone/>
            </a:pPr>
            <a:r>
              <a:rPr kumimoji="0" lang="zh-CN" altLang="en-US" sz="2000" dirty="0">
                <a:solidFill>
                  <a:srgbClr val="660066"/>
                </a:solidFill>
                <a:latin typeface="+mn-lt"/>
                <a:ea typeface="仿宋" panose="02010609060101010101" pitchFamily="49" charset="-122"/>
              </a:rPr>
              <a:t>且</a:t>
            </a:r>
            <a:r>
              <a:rPr kumimoji="0" lang="en-US" altLang="zh-CN" sz="2000" i="1" dirty="0" err="1">
                <a:solidFill>
                  <a:srgbClr val="660066"/>
                </a:solidFill>
                <a:latin typeface="+mn-lt"/>
                <a:ea typeface="仿宋" panose="02010609060101010101" pitchFamily="49" charset="-122"/>
              </a:rPr>
              <a:t>u</a:t>
            </a:r>
            <a:r>
              <a:rPr kumimoji="0" lang="en-US" altLang="zh-CN" sz="2000" baseline="-25000" dirty="0" err="1">
                <a:solidFill>
                  <a:srgbClr val="660066"/>
                </a:solidFill>
                <a:latin typeface="+mn-lt"/>
                <a:ea typeface="仿宋" panose="02010609060101010101" pitchFamily="49" charset="-122"/>
              </a:rPr>
              <a:t>ao</a:t>
            </a:r>
            <a:r>
              <a:rPr kumimoji="0" lang="zh-CN" altLang="en-US" sz="2000" dirty="0">
                <a:solidFill>
                  <a:srgbClr val="660066"/>
                </a:solidFill>
                <a:latin typeface="+mn-lt"/>
                <a:ea typeface="仿宋" panose="02010609060101010101" pitchFamily="49" charset="-122"/>
              </a:rPr>
              <a:t>和</a:t>
            </a:r>
            <a:r>
              <a:rPr kumimoji="0" lang="en-US" altLang="zh-CN" sz="2000" i="1" dirty="0" err="1">
                <a:solidFill>
                  <a:srgbClr val="660066"/>
                </a:solidFill>
                <a:latin typeface="+mn-lt"/>
                <a:ea typeface="仿宋" panose="02010609060101010101" pitchFamily="49" charset="-122"/>
              </a:rPr>
              <a:t>u</a:t>
            </a:r>
            <a:r>
              <a:rPr kumimoji="0" lang="en-US" altLang="zh-CN" sz="2000" baseline="-25000" dirty="0" err="1">
                <a:solidFill>
                  <a:srgbClr val="660066"/>
                </a:solidFill>
                <a:latin typeface="+mn-lt"/>
                <a:ea typeface="仿宋" panose="02010609060101010101" pitchFamily="49" charset="-122"/>
              </a:rPr>
              <a:t>bo</a:t>
            </a:r>
            <a:r>
              <a:rPr kumimoji="0" lang="zh-CN" altLang="en-US" sz="2000" dirty="0">
                <a:solidFill>
                  <a:srgbClr val="660066"/>
                </a:solidFill>
                <a:latin typeface="+mn-lt"/>
                <a:ea typeface="仿宋" panose="02010609060101010101" pitchFamily="49" charset="-122"/>
              </a:rPr>
              <a:t>高频压降很小，可以忽略。</a:t>
            </a:r>
          </a:p>
        </p:txBody>
      </p:sp>
      <p:sp>
        <p:nvSpPr>
          <p:cNvPr id="162827" name="Text Box 13">
            <a:extLst>
              <a:ext uri="{FF2B5EF4-FFF2-40B4-BE49-F238E27FC236}">
                <a16:creationId xmlns:a16="http://schemas.microsoft.com/office/drawing/2014/main" id="{215917BF-29F7-4DF8-9A16-98A915AFA155}"/>
              </a:ext>
            </a:extLst>
          </p:cNvPr>
          <p:cNvSpPr txBox="1">
            <a:spLocks noChangeArrowheads="1"/>
          </p:cNvSpPr>
          <p:nvPr/>
        </p:nvSpPr>
        <p:spPr bwMode="auto">
          <a:xfrm>
            <a:off x="4842917" y="3606440"/>
            <a:ext cx="34586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则</a:t>
            </a:r>
            <a:r>
              <a:rPr kumimoji="0" lang="en-US" altLang="zh-CN" sz="2400" dirty="0">
                <a:solidFill>
                  <a:srgbClr val="660066"/>
                </a:solidFill>
                <a:latin typeface="+mn-lt"/>
                <a:ea typeface="仿宋" panose="02010609060101010101" pitchFamily="49" charset="-122"/>
              </a:rPr>
              <a:t>: </a:t>
            </a:r>
            <a:r>
              <a:rPr kumimoji="0" lang="en-US" altLang="zh-CN" sz="2400" i="1" dirty="0">
                <a:solidFill>
                  <a:srgbClr val="CC3300"/>
                </a:solidFill>
                <a:latin typeface="+mn-lt"/>
                <a:ea typeface="仿宋" panose="02010609060101010101" pitchFamily="49" charset="-122"/>
              </a:rPr>
              <a:t>u</a:t>
            </a:r>
            <a:r>
              <a:rPr kumimoji="0" lang="en-US" altLang="zh-CN" sz="2400" baseline="-25000" dirty="0">
                <a:solidFill>
                  <a:srgbClr val="CC3300"/>
                </a:solidFill>
                <a:latin typeface="+mn-lt"/>
                <a:ea typeface="仿宋" panose="02010609060101010101" pitchFamily="49" charset="-122"/>
              </a:rPr>
              <a:t>D1</a:t>
            </a:r>
            <a:r>
              <a:rPr kumimoji="0" lang="en-US" altLang="zh-CN" sz="2400" dirty="0">
                <a:solidFill>
                  <a:srgbClr val="CC3300"/>
                </a:solidFill>
                <a:latin typeface="+mn-lt"/>
                <a:ea typeface="仿宋" panose="02010609060101010101" pitchFamily="49" charset="-122"/>
              </a:rPr>
              <a:t>=</a:t>
            </a:r>
            <a:r>
              <a:rPr kumimoji="0" lang="en-US" altLang="zh-CN" sz="2400" i="1" dirty="0">
                <a:solidFill>
                  <a:srgbClr val="CC3300"/>
                </a:solidFill>
                <a:latin typeface="+mn-lt"/>
                <a:ea typeface="仿宋" panose="02010609060101010101" pitchFamily="49" charset="-122"/>
              </a:rPr>
              <a:t>u</a:t>
            </a:r>
            <a:r>
              <a:rPr kumimoji="0" lang="en-US" altLang="zh-CN" sz="2400" baseline="-25000" dirty="0">
                <a:solidFill>
                  <a:srgbClr val="CC3300"/>
                </a:solidFill>
                <a:latin typeface="+mn-lt"/>
                <a:ea typeface="仿宋" panose="02010609060101010101" pitchFamily="49" charset="-122"/>
              </a:rPr>
              <a:t>0</a:t>
            </a:r>
            <a:r>
              <a:rPr kumimoji="0" lang="en-US" altLang="zh-CN" sz="2400" dirty="0">
                <a:solidFill>
                  <a:srgbClr val="CC3300"/>
                </a:solidFill>
                <a:latin typeface="+mn-lt"/>
                <a:ea typeface="仿宋" panose="02010609060101010101" pitchFamily="49" charset="-122"/>
              </a:rPr>
              <a:t>+</a:t>
            </a:r>
            <a:r>
              <a:rPr kumimoji="0" lang="en-US" altLang="zh-CN" sz="2400" i="1" dirty="0">
                <a:solidFill>
                  <a:srgbClr val="CC3300"/>
                </a:solidFill>
                <a:latin typeface="+mn-lt"/>
                <a:ea typeface="仿宋" panose="02010609060101010101" pitchFamily="49" charset="-122"/>
              </a:rPr>
              <a:t> u</a:t>
            </a:r>
            <a:r>
              <a:rPr kumimoji="0" lang="en-US" altLang="zh-CN" sz="2400" baseline="-25000" dirty="0">
                <a:solidFill>
                  <a:srgbClr val="CC3300"/>
                </a:solidFill>
                <a:latin typeface="+mn-lt"/>
                <a:ea typeface="仿宋" panose="02010609060101010101" pitchFamily="49" charset="-122"/>
              </a:rPr>
              <a:t>i</a:t>
            </a:r>
          </a:p>
          <a:p>
            <a:pPr eaLnBrk="1" hangingPunct="1">
              <a:spcBef>
                <a:spcPct val="50000"/>
              </a:spcBef>
              <a:buFontTx/>
              <a:buNone/>
            </a:pPr>
            <a:r>
              <a:rPr kumimoji="0" lang="en-US" altLang="zh-CN" sz="2400" i="1" dirty="0">
                <a:solidFill>
                  <a:srgbClr val="CC3300"/>
                </a:solidFill>
                <a:latin typeface="+mn-lt"/>
                <a:ea typeface="仿宋" panose="02010609060101010101" pitchFamily="49" charset="-122"/>
              </a:rPr>
              <a:t>      u</a:t>
            </a:r>
            <a:r>
              <a:rPr kumimoji="0" lang="en-US" altLang="zh-CN" sz="2400" baseline="-25000" dirty="0">
                <a:solidFill>
                  <a:srgbClr val="CC3300"/>
                </a:solidFill>
                <a:latin typeface="+mn-lt"/>
                <a:ea typeface="仿宋" panose="02010609060101010101" pitchFamily="49" charset="-122"/>
              </a:rPr>
              <a:t>D2</a:t>
            </a:r>
            <a:r>
              <a:rPr kumimoji="0" lang="en-US" altLang="zh-CN" sz="2400" dirty="0">
                <a:solidFill>
                  <a:srgbClr val="CC3300"/>
                </a:solidFill>
                <a:latin typeface="+mn-lt"/>
                <a:ea typeface="仿宋" panose="02010609060101010101" pitchFamily="49" charset="-122"/>
              </a:rPr>
              <a:t>=</a:t>
            </a:r>
            <a:r>
              <a:rPr kumimoji="0" lang="en-US" altLang="zh-CN" sz="2400" i="1" dirty="0">
                <a:solidFill>
                  <a:srgbClr val="CC3300"/>
                </a:solidFill>
                <a:latin typeface="+mn-lt"/>
                <a:ea typeface="仿宋" panose="02010609060101010101" pitchFamily="49" charset="-122"/>
              </a:rPr>
              <a:t>u</a:t>
            </a:r>
            <a:r>
              <a:rPr kumimoji="0" lang="en-US" altLang="zh-CN" sz="2400" baseline="-25000" dirty="0">
                <a:solidFill>
                  <a:srgbClr val="CC3300"/>
                </a:solidFill>
                <a:latin typeface="+mn-lt"/>
                <a:ea typeface="仿宋" panose="02010609060101010101" pitchFamily="49" charset="-122"/>
              </a:rPr>
              <a:t>0</a:t>
            </a:r>
            <a:r>
              <a:rPr kumimoji="0" lang="en-US" altLang="zh-CN" sz="2400" dirty="0">
                <a:solidFill>
                  <a:srgbClr val="CC3300"/>
                </a:solidFill>
                <a:latin typeface="+mn-lt"/>
                <a:ea typeface="仿宋" panose="02010609060101010101" pitchFamily="49" charset="-122"/>
                <a:sym typeface="Symbol" panose="05050102010706020507" pitchFamily="18" charset="2"/>
              </a:rPr>
              <a:t></a:t>
            </a:r>
            <a:r>
              <a:rPr kumimoji="0" lang="en-US" altLang="zh-CN" sz="2400" i="1" dirty="0">
                <a:solidFill>
                  <a:srgbClr val="CC3300"/>
                </a:solidFill>
                <a:latin typeface="+mn-lt"/>
                <a:ea typeface="仿宋" panose="02010609060101010101" pitchFamily="49" charset="-122"/>
              </a:rPr>
              <a:t> u</a:t>
            </a:r>
            <a:r>
              <a:rPr kumimoji="0" lang="en-US" altLang="zh-CN" sz="2400" baseline="-25000" dirty="0">
                <a:solidFill>
                  <a:srgbClr val="CC3300"/>
                </a:solidFill>
                <a:latin typeface="+mn-lt"/>
                <a:ea typeface="仿宋" panose="02010609060101010101" pitchFamily="49" charset="-122"/>
              </a:rPr>
              <a:t>i</a:t>
            </a:r>
            <a:endParaRPr kumimoji="0" lang="en-US" altLang="zh-CN" sz="2400" dirty="0">
              <a:solidFill>
                <a:srgbClr val="CC3300"/>
              </a:solidFill>
              <a:latin typeface="+mn-lt"/>
              <a:ea typeface="仿宋" panose="02010609060101010101" pitchFamily="49" charset="-122"/>
            </a:endParaRPr>
          </a:p>
        </p:txBody>
      </p:sp>
      <p:sp>
        <p:nvSpPr>
          <p:cNvPr id="162828" name="Text Box 14">
            <a:extLst>
              <a:ext uri="{FF2B5EF4-FFF2-40B4-BE49-F238E27FC236}">
                <a16:creationId xmlns:a16="http://schemas.microsoft.com/office/drawing/2014/main" id="{3EECE612-F0DF-418A-AD02-89D68FDBB03E}"/>
              </a:ext>
            </a:extLst>
          </p:cNvPr>
          <p:cNvSpPr txBox="1">
            <a:spLocks noChangeArrowheads="1"/>
          </p:cNvSpPr>
          <p:nvPr/>
        </p:nvSpPr>
        <p:spPr bwMode="auto">
          <a:xfrm>
            <a:off x="4736306" y="4658319"/>
            <a:ext cx="3671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∴有电流</a:t>
            </a:r>
            <a:r>
              <a:rPr kumimoji="0" lang="en-US" altLang="zh-CN" sz="2800" i="1" dirty="0">
                <a:solidFill>
                  <a:srgbClr val="660066"/>
                </a:solidFill>
                <a:latin typeface="+mn-lt"/>
                <a:ea typeface="仿宋" panose="02010609060101010101" pitchFamily="49" charset="-122"/>
              </a:rPr>
              <a:t>i</a:t>
            </a:r>
            <a:r>
              <a:rPr kumimoji="0" lang="en-US" altLang="zh-CN" sz="2400" baseline="-25000" dirty="0">
                <a:solidFill>
                  <a:srgbClr val="660066"/>
                </a:solidFill>
                <a:latin typeface="+mn-lt"/>
                <a:ea typeface="仿宋" panose="02010609060101010101" pitchFamily="49" charset="-122"/>
              </a:rPr>
              <a:t>D1</a:t>
            </a:r>
            <a:r>
              <a:rPr kumimoji="0" lang="zh-CN" altLang="en-US" sz="2400" dirty="0">
                <a:solidFill>
                  <a:srgbClr val="660066"/>
                </a:solidFill>
                <a:latin typeface="+mn-lt"/>
                <a:ea typeface="仿宋" panose="02010609060101010101" pitchFamily="49" charset="-122"/>
              </a:rPr>
              <a:t> 和</a:t>
            </a:r>
            <a:r>
              <a:rPr kumimoji="0" lang="en-US" altLang="zh-CN" sz="2800" i="1" dirty="0">
                <a:solidFill>
                  <a:srgbClr val="660066"/>
                </a:solidFill>
                <a:latin typeface="+mn-lt"/>
                <a:ea typeface="仿宋" panose="02010609060101010101" pitchFamily="49" charset="-122"/>
              </a:rPr>
              <a:t>i</a:t>
            </a:r>
            <a:r>
              <a:rPr kumimoji="0" lang="en-US" altLang="zh-CN" sz="2400" baseline="-25000" dirty="0">
                <a:solidFill>
                  <a:srgbClr val="660066"/>
                </a:solidFill>
                <a:latin typeface="+mn-lt"/>
                <a:ea typeface="仿宋" panose="02010609060101010101" pitchFamily="49" charset="-122"/>
              </a:rPr>
              <a:t>D2</a:t>
            </a:r>
            <a:endParaRPr kumimoji="0" lang="zh-CN" altLang="en-US" sz="2400" baseline="-25000" dirty="0">
              <a:solidFill>
                <a:srgbClr val="660066"/>
              </a:solidFill>
              <a:latin typeface="+mn-lt"/>
              <a:ea typeface="仿宋" panose="02010609060101010101" pitchFamily="49" charset="-122"/>
            </a:endParaRPr>
          </a:p>
        </p:txBody>
      </p:sp>
      <p:sp>
        <p:nvSpPr>
          <p:cNvPr id="162829" name="Text Box 12">
            <a:extLst>
              <a:ext uri="{FF2B5EF4-FFF2-40B4-BE49-F238E27FC236}">
                <a16:creationId xmlns:a16="http://schemas.microsoft.com/office/drawing/2014/main" id="{7BDB24A7-0FD3-4640-B0DF-9A2086F10EDD}"/>
              </a:ext>
            </a:extLst>
          </p:cNvPr>
          <p:cNvSpPr txBox="1">
            <a:spLocks noChangeArrowheads="1"/>
          </p:cNvSpPr>
          <p:nvPr/>
        </p:nvSpPr>
        <p:spPr bwMode="auto">
          <a:xfrm>
            <a:off x="39095" y="5520531"/>
            <a:ext cx="573658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将</a:t>
            </a:r>
            <a:r>
              <a:rPr kumimoji="0" lang="en-US" altLang="zh-CN" sz="2800" i="1" dirty="0">
                <a:solidFill>
                  <a:srgbClr val="660066"/>
                </a:solidFill>
                <a:latin typeface="+mn-lt"/>
                <a:ea typeface="仿宋" panose="02010609060101010101" pitchFamily="49" charset="-122"/>
              </a:rPr>
              <a:t>i</a:t>
            </a:r>
            <a:r>
              <a:rPr kumimoji="0" lang="en-US" altLang="zh-CN" sz="2800" baseline="-25000" dirty="0">
                <a:solidFill>
                  <a:srgbClr val="660066"/>
                </a:solidFill>
                <a:latin typeface="+mn-lt"/>
                <a:ea typeface="仿宋" panose="02010609060101010101" pitchFamily="49" charset="-122"/>
              </a:rPr>
              <a:t>D1</a:t>
            </a:r>
            <a:r>
              <a:rPr kumimoji="0" lang="zh-CN" altLang="en-US" sz="28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和</a:t>
            </a:r>
            <a:r>
              <a:rPr kumimoji="0" lang="en-US" altLang="zh-CN" sz="2800" i="1" dirty="0">
                <a:solidFill>
                  <a:srgbClr val="660066"/>
                </a:solidFill>
                <a:latin typeface="+mn-lt"/>
                <a:ea typeface="仿宋" panose="02010609060101010101" pitchFamily="49" charset="-122"/>
              </a:rPr>
              <a:t>i</a:t>
            </a:r>
            <a:r>
              <a:rPr kumimoji="0" lang="en-US" altLang="zh-CN" sz="2800" baseline="-25000" dirty="0">
                <a:solidFill>
                  <a:srgbClr val="660066"/>
                </a:solidFill>
                <a:latin typeface="+mn-lt"/>
                <a:ea typeface="仿宋" panose="02010609060101010101" pitchFamily="49" charset="-122"/>
              </a:rPr>
              <a:t>D2</a:t>
            </a:r>
            <a:r>
              <a:rPr kumimoji="0" lang="zh-CN" altLang="en-US" sz="2400" dirty="0">
                <a:solidFill>
                  <a:srgbClr val="660066"/>
                </a:solidFill>
                <a:latin typeface="+mn-lt"/>
                <a:ea typeface="仿宋" panose="02010609060101010101" pitchFamily="49" charset="-122"/>
              </a:rPr>
              <a:t>用幂级数展开，忽略高次项：</a:t>
            </a:r>
          </a:p>
        </p:txBody>
      </p:sp>
      <p:sp>
        <p:nvSpPr>
          <p:cNvPr id="162831" name="Text Box 7">
            <a:extLst>
              <a:ext uri="{FF2B5EF4-FFF2-40B4-BE49-F238E27FC236}">
                <a16:creationId xmlns:a16="http://schemas.microsoft.com/office/drawing/2014/main" id="{9EA0B188-3608-49B2-9B2B-8B09C9ED8251}"/>
              </a:ext>
            </a:extLst>
          </p:cNvPr>
          <p:cNvSpPr txBox="1">
            <a:spLocks noChangeArrowheads="1"/>
          </p:cNvSpPr>
          <p:nvPr/>
        </p:nvSpPr>
        <p:spPr bwMode="auto">
          <a:xfrm>
            <a:off x="2928938" y="4643438"/>
            <a:ext cx="1071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FF0000"/>
                </a:solidFill>
                <a:latin typeface="+mn-lt"/>
                <a:ea typeface="仿宋" panose="02010609060101010101" pitchFamily="49" charset="-122"/>
              </a:rPr>
              <a:t>旧</a:t>
            </a:r>
            <a:r>
              <a:rPr lang="en-US" altLang="zh-CN" sz="2000">
                <a:solidFill>
                  <a:srgbClr val="FF0000"/>
                </a:solidFill>
                <a:latin typeface="+mn-lt"/>
                <a:ea typeface="仿宋" panose="02010609060101010101" pitchFamily="49" charset="-122"/>
              </a:rPr>
              <a:t>P367</a:t>
            </a:r>
            <a:endParaRPr lang="zh-CN" altLang="en-US" sz="2000">
              <a:solidFill>
                <a:srgbClr val="FF0000"/>
              </a:solidFill>
              <a:latin typeface="+mn-lt"/>
              <a:ea typeface="仿宋" panose="02010609060101010101" pitchFamily="49" charset="-122"/>
            </a:endParaRPr>
          </a:p>
        </p:txBody>
      </p:sp>
      <p:sp>
        <p:nvSpPr>
          <p:cNvPr id="19" name="Text Box 13">
            <a:extLst>
              <a:ext uri="{FF2B5EF4-FFF2-40B4-BE49-F238E27FC236}">
                <a16:creationId xmlns:a16="http://schemas.microsoft.com/office/drawing/2014/main" id="{5A288D78-4BDC-469B-ACCD-B27AC2B71A99}"/>
              </a:ext>
            </a:extLst>
          </p:cNvPr>
          <p:cNvSpPr txBox="1">
            <a:spLocks noChangeArrowheads="1"/>
          </p:cNvSpPr>
          <p:nvPr/>
        </p:nvSpPr>
        <p:spPr bwMode="auto">
          <a:xfrm>
            <a:off x="5364088" y="5741987"/>
            <a:ext cx="3779912" cy="88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2200"/>
              </a:lnSpc>
              <a:spcBef>
                <a:spcPct val="50000"/>
              </a:spcBef>
              <a:buFontTx/>
              <a:buNone/>
            </a:pPr>
            <a:r>
              <a:rPr kumimoji="0" lang="en-US" altLang="zh-CN" sz="2800" i="1" dirty="0">
                <a:solidFill>
                  <a:srgbClr val="CC3300"/>
                </a:solidFill>
                <a:latin typeface="+mn-lt"/>
                <a:ea typeface="仿宋" panose="02010609060101010101" pitchFamily="49" charset="-122"/>
              </a:rPr>
              <a:t>i</a:t>
            </a:r>
            <a:r>
              <a:rPr kumimoji="0" lang="en-US" altLang="zh-CN" sz="2800" baseline="-25000" dirty="0">
                <a:solidFill>
                  <a:srgbClr val="CC3300"/>
                </a:solidFill>
                <a:latin typeface="+mn-lt"/>
                <a:ea typeface="仿宋" panose="02010609060101010101" pitchFamily="49" charset="-122"/>
              </a:rPr>
              <a:t>D1</a:t>
            </a:r>
            <a:r>
              <a:rPr kumimoji="0" lang="en-US" altLang="zh-CN" sz="2800" dirty="0">
                <a:solidFill>
                  <a:srgbClr val="CC3300"/>
                </a:solidFill>
                <a:latin typeface="+mn-lt"/>
                <a:ea typeface="仿宋" panose="02010609060101010101" pitchFamily="49" charset="-122"/>
              </a:rPr>
              <a:t>=</a:t>
            </a:r>
            <a:r>
              <a:rPr kumimoji="0" lang="en-US" altLang="zh-CN" sz="2800" i="1" dirty="0">
                <a:solidFill>
                  <a:srgbClr val="CC3300"/>
                </a:solidFill>
                <a:latin typeface="+mn-lt"/>
                <a:ea typeface="仿宋" panose="02010609060101010101" pitchFamily="49" charset="-122"/>
              </a:rPr>
              <a:t>a</a:t>
            </a:r>
            <a:r>
              <a:rPr kumimoji="0" lang="en-US" altLang="zh-CN" sz="2800" baseline="-25000" dirty="0">
                <a:solidFill>
                  <a:srgbClr val="CC3300"/>
                </a:solidFill>
                <a:latin typeface="+mn-lt"/>
                <a:ea typeface="仿宋" panose="02010609060101010101" pitchFamily="49" charset="-122"/>
              </a:rPr>
              <a:t>0</a:t>
            </a:r>
            <a:r>
              <a:rPr kumimoji="0" lang="en-US" altLang="zh-CN" sz="2800" dirty="0">
                <a:solidFill>
                  <a:srgbClr val="CC3300"/>
                </a:solidFill>
                <a:latin typeface="+mn-lt"/>
                <a:ea typeface="仿宋" panose="02010609060101010101" pitchFamily="49" charset="-122"/>
              </a:rPr>
              <a:t>+</a:t>
            </a:r>
            <a:r>
              <a:rPr kumimoji="0" lang="en-US" altLang="zh-CN" sz="2800" i="1" dirty="0">
                <a:solidFill>
                  <a:srgbClr val="CC3300"/>
                </a:solidFill>
                <a:latin typeface="+mn-lt"/>
                <a:ea typeface="仿宋" panose="02010609060101010101" pitchFamily="49" charset="-122"/>
              </a:rPr>
              <a:t>a</a:t>
            </a:r>
            <a:r>
              <a:rPr kumimoji="0" lang="en-US" altLang="zh-CN" sz="2800" baseline="-25000" dirty="0">
                <a:solidFill>
                  <a:srgbClr val="CC3300"/>
                </a:solidFill>
                <a:latin typeface="+mn-lt"/>
                <a:ea typeface="仿宋" panose="02010609060101010101" pitchFamily="49" charset="-122"/>
              </a:rPr>
              <a:t>1</a:t>
            </a:r>
            <a:r>
              <a:rPr kumimoji="0" lang="en-US" altLang="zh-CN" sz="2800" dirty="0">
                <a:solidFill>
                  <a:srgbClr val="CC3300"/>
                </a:solidFill>
                <a:latin typeface="+mn-lt"/>
                <a:ea typeface="仿宋" panose="02010609060101010101" pitchFamily="49" charset="-122"/>
                <a:sym typeface="Symbol" panose="05050102010706020507" pitchFamily="18" charset="2"/>
              </a:rPr>
              <a:t>  </a:t>
            </a:r>
            <a:r>
              <a:rPr kumimoji="0" lang="en-US" altLang="zh-CN" sz="2800" i="1" dirty="0">
                <a:solidFill>
                  <a:srgbClr val="CC3300"/>
                </a:solidFill>
                <a:latin typeface="+mn-lt"/>
                <a:ea typeface="仿宋" panose="02010609060101010101" pitchFamily="49" charset="-122"/>
              </a:rPr>
              <a:t>u</a:t>
            </a:r>
            <a:r>
              <a:rPr kumimoji="0" lang="en-US" altLang="zh-CN" sz="2800" baseline="-25000" dirty="0">
                <a:solidFill>
                  <a:srgbClr val="CC3300"/>
                </a:solidFill>
                <a:latin typeface="+mn-lt"/>
                <a:ea typeface="仿宋" panose="02010609060101010101" pitchFamily="49" charset="-122"/>
              </a:rPr>
              <a:t>D1</a:t>
            </a:r>
            <a:r>
              <a:rPr kumimoji="0" lang="en-US" altLang="zh-CN" sz="2800" dirty="0">
                <a:solidFill>
                  <a:srgbClr val="CC3300"/>
                </a:solidFill>
                <a:latin typeface="+mn-lt"/>
                <a:ea typeface="仿宋" panose="02010609060101010101" pitchFamily="49" charset="-122"/>
              </a:rPr>
              <a:t>+</a:t>
            </a:r>
            <a:r>
              <a:rPr kumimoji="0" lang="en-US" altLang="zh-CN" sz="2800" i="1" dirty="0">
                <a:solidFill>
                  <a:srgbClr val="CC3300"/>
                </a:solidFill>
                <a:latin typeface="+mn-lt"/>
                <a:ea typeface="仿宋" panose="02010609060101010101" pitchFamily="49" charset="-122"/>
              </a:rPr>
              <a:t>a</a:t>
            </a:r>
            <a:r>
              <a:rPr kumimoji="0" lang="en-US" altLang="zh-CN" sz="2800" baseline="-25000" dirty="0">
                <a:solidFill>
                  <a:srgbClr val="CC3300"/>
                </a:solidFill>
                <a:latin typeface="+mn-lt"/>
                <a:ea typeface="仿宋" panose="02010609060101010101" pitchFamily="49" charset="-122"/>
              </a:rPr>
              <a:t>2</a:t>
            </a:r>
            <a:r>
              <a:rPr kumimoji="0" lang="en-US" altLang="zh-CN" sz="2800" dirty="0">
                <a:solidFill>
                  <a:srgbClr val="CC3300"/>
                </a:solidFill>
                <a:latin typeface="+mn-lt"/>
                <a:ea typeface="仿宋" panose="02010609060101010101" pitchFamily="49" charset="-122"/>
                <a:sym typeface="Symbol" panose="05050102010706020507" pitchFamily="18" charset="2"/>
              </a:rPr>
              <a:t>  </a:t>
            </a:r>
            <a:r>
              <a:rPr kumimoji="0" lang="en-US" altLang="zh-CN" sz="2800" i="1" dirty="0">
                <a:solidFill>
                  <a:srgbClr val="CC3300"/>
                </a:solidFill>
                <a:latin typeface="+mn-lt"/>
                <a:ea typeface="仿宋" panose="02010609060101010101" pitchFamily="49" charset="-122"/>
              </a:rPr>
              <a:t>u</a:t>
            </a:r>
            <a:r>
              <a:rPr kumimoji="0" lang="en-US" altLang="zh-CN" sz="2800" baseline="-25000" dirty="0">
                <a:solidFill>
                  <a:srgbClr val="CC3300"/>
                </a:solidFill>
                <a:latin typeface="+mn-lt"/>
                <a:ea typeface="仿宋" panose="02010609060101010101" pitchFamily="49" charset="-122"/>
              </a:rPr>
              <a:t>D1</a:t>
            </a:r>
            <a:r>
              <a:rPr kumimoji="0" lang="en-US" altLang="zh-CN" sz="2800" baseline="30000" dirty="0">
                <a:solidFill>
                  <a:srgbClr val="CC3300"/>
                </a:solidFill>
                <a:latin typeface="+mn-lt"/>
                <a:ea typeface="仿宋" panose="02010609060101010101" pitchFamily="49" charset="-122"/>
              </a:rPr>
              <a:t>2</a:t>
            </a:r>
          </a:p>
          <a:p>
            <a:pPr eaLnBrk="1" hangingPunct="1">
              <a:lnSpc>
                <a:spcPts val="2200"/>
              </a:lnSpc>
              <a:spcBef>
                <a:spcPct val="50000"/>
              </a:spcBef>
              <a:buFontTx/>
              <a:buNone/>
            </a:pPr>
            <a:r>
              <a:rPr kumimoji="0" lang="en-US" altLang="zh-CN" sz="2800" i="1" dirty="0">
                <a:solidFill>
                  <a:srgbClr val="CC3300"/>
                </a:solidFill>
                <a:latin typeface="+mn-lt"/>
                <a:ea typeface="仿宋" panose="02010609060101010101" pitchFamily="49" charset="-122"/>
              </a:rPr>
              <a:t>i</a:t>
            </a:r>
            <a:r>
              <a:rPr kumimoji="0" lang="en-US" altLang="zh-CN" sz="2800" baseline="-25000" dirty="0">
                <a:solidFill>
                  <a:srgbClr val="CC3300"/>
                </a:solidFill>
                <a:latin typeface="+mn-lt"/>
                <a:ea typeface="仿宋" panose="02010609060101010101" pitchFamily="49" charset="-122"/>
              </a:rPr>
              <a:t>D2</a:t>
            </a:r>
            <a:r>
              <a:rPr kumimoji="0" lang="en-US" altLang="zh-CN" sz="2800" dirty="0">
                <a:solidFill>
                  <a:srgbClr val="CC3300"/>
                </a:solidFill>
                <a:latin typeface="+mn-lt"/>
                <a:ea typeface="仿宋" panose="02010609060101010101" pitchFamily="49" charset="-122"/>
              </a:rPr>
              <a:t>=</a:t>
            </a:r>
            <a:r>
              <a:rPr kumimoji="0" lang="en-US" altLang="zh-CN" sz="2800" i="1" dirty="0">
                <a:solidFill>
                  <a:srgbClr val="CC3300"/>
                </a:solidFill>
                <a:latin typeface="+mn-lt"/>
                <a:ea typeface="仿宋" panose="02010609060101010101" pitchFamily="49" charset="-122"/>
              </a:rPr>
              <a:t>a</a:t>
            </a:r>
            <a:r>
              <a:rPr kumimoji="0" lang="en-US" altLang="zh-CN" sz="2800" baseline="-25000" dirty="0">
                <a:solidFill>
                  <a:srgbClr val="CC3300"/>
                </a:solidFill>
                <a:latin typeface="+mn-lt"/>
                <a:ea typeface="仿宋" panose="02010609060101010101" pitchFamily="49" charset="-122"/>
              </a:rPr>
              <a:t>0</a:t>
            </a:r>
            <a:r>
              <a:rPr kumimoji="0" lang="en-US" altLang="zh-CN" sz="2800" dirty="0">
                <a:solidFill>
                  <a:srgbClr val="CC3300"/>
                </a:solidFill>
                <a:latin typeface="+mn-lt"/>
                <a:ea typeface="仿宋" panose="02010609060101010101" pitchFamily="49" charset="-122"/>
              </a:rPr>
              <a:t>+</a:t>
            </a:r>
            <a:r>
              <a:rPr kumimoji="0" lang="en-US" altLang="zh-CN" sz="2800" i="1" dirty="0">
                <a:solidFill>
                  <a:srgbClr val="CC3300"/>
                </a:solidFill>
                <a:latin typeface="+mn-lt"/>
                <a:ea typeface="仿宋" panose="02010609060101010101" pitchFamily="49" charset="-122"/>
              </a:rPr>
              <a:t>a</a:t>
            </a:r>
            <a:r>
              <a:rPr kumimoji="0" lang="en-US" altLang="zh-CN" sz="2800" baseline="-25000" dirty="0">
                <a:solidFill>
                  <a:srgbClr val="CC3300"/>
                </a:solidFill>
                <a:latin typeface="+mn-lt"/>
                <a:ea typeface="仿宋" panose="02010609060101010101" pitchFamily="49" charset="-122"/>
              </a:rPr>
              <a:t>1</a:t>
            </a:r>
            <a:r>
              <a:rPr kumimoji="0" lang="en-US" altLang="zh-CN" sz="2800" dirty="0">
                <a:solidFill>
                  <a:srgbClr val="CC3300"/>
                </a:solidFill>
                <a:latin typeface="+mn-lt"/>
                <a:ea typeface="仿宋" panose="02010609060101010101" pitchFamily="49" charset="-122"/>
                <a:sym typeface="Symbol" panose="05050102010706020507" pitchFamily="18" charset="2"/>
              </a:rPr>
              <a:t>  </a:t>
            </a:r>
            <a:r>
              <a:rPr kumimoji="0" lang="en-US" altLang="zh-CN" sz="2800" i="1" dirty="0">
                <a:solidFill>
                  <a:srgbClr val="CC3300"/>
                </a:solidFill>
                <a:latin typeface="+mn-lt"/>
                <a:ea typeface="仿宋" panose="02010609060101010101" pitchFamily="49" charset="-122"/>
              </a:rPr>
              <a:t>u</a:t>
            </a:r>
            <a:r>
              <a:rPr kumimoji="0" lang="en-US" altLang="zh-CN" sz="2800" baseline="-25000" dirty="0">
                <a:solidFill>
                  <a:srgbClr val="CC3300"/>
                </a:solidFill>
                <a:latin typeface="+mn-lt"/>
                <a:ea typeface="仿宋" panose="02010609060101010101" pitchFamily="49" charset="-122"/>
              </a:rPr>
              <a:t>D2</a:t>
            </a:r>
            <a:r>
              <a:rPr kumimoji="0" lang="en-US" altLang="zh-CN" sz="2800" dirty="0">
                <a:solidFill>
                  <a:srgbClr val="CC3300"/>
                </a:solidFill>
                <a:latin typeface="+mn-lt"/>
                <a:ea typeface="仿宋" panose="02010609060101010101" pitchFamily="49" charset="-122"/>
              </a:rPr>
              <a:t>+</a:t>
            </a:r>
            <a:r>
              <a:rPr kumimoji="0" lang="en-US" altLang="zh-CN" sz="2800" i="1" dirty="0">
                <a:solidFill>
                  <a:srgbClr val="CC3300"/>
                </a:solidFill>
                <a:latin typeface="+mn-lt"/>
                <a:ea typeface="仿宋" panose="02010609060101010101" pitchFamily="49" charset="-122"/>
              </a:rPr>
              <a:t>a</a:t>
            </a:r>
            <a:r>
              <a:rPr kumimoji="0" lang="en-US" altLang="zh-CN" sz="2800" baseline="-25000" dirty="0">
                <a:solidFill>
                  <a:srgbClr val="CC3300"/>
                </a:solidFill>
                <a:latin typeface="+mn-lt"/>
                <a:ea typeface="仿宋" panose="02010609060101010101" pitchFamily="49" charset="-122"/>
              </a:rPr>
              <a:t>2</a:t>
            </a:r>
            <a:r>
              <a:rPr kumimoji="0" lang="en-US" altLang="zh-CN" sz="2800" dirty="0">
                <a:solidFill>
                  <a:srgbClr val="CC3300"/>
                </a:solidFill>
                <a:latin typeface="+mn-lt"/>
                <a:ea typeface="仿宋" panose="02010609060101010101" pitchFamily="49" charset="-122"/>
                <a:sym typeface="Symbol" panose="05050102010706020507" pitchFamily="18" charset="2"/>
              </a:rPr>
              <a:t>  </a:t>
            </a:r>
            <a:r>
              <a:rPr kumimoji="0" lang="en-US" altLang="zh-CN" sz="2800" i="1" dirty="0">
                <a:solidFill>
                  <a:srgbClr val="CC3300"/>
                </a:solidFill>
                <a:latin typeface="+mn-lt"/>
                <a:ea typeface="仿宋" panose="02010609060101010101" pitchFamily="49" charset="-122"/>
              </a:rPr>
              <a:t>u</a:t>
            </a:r>
            <a:r>
              <a:rPr kumimoji="0" lang="en-US" altLang="zh-CN" sz="2800" baseline="-25000" dirty="0">
                <a:solidFill>
                  <a:srgbClr val="CC3300"/>
                </a:solidFill>
                <a:latin typeface="+mn-lt"/>
                <a:ea typeface="仿宋" panose="02010609060101010101" pitchFamily="49" charset="-122"/>
              </a:rPr>
              <a:t>D2</a:t>
            </a:r>
            <a:r>
              <a:rPr kumimoji="0" lang="en-US" altLang="zh-CN" sz="2800" baseline="30000" dirty="0">
                <a:solidFill>
                  <a:srgbClr val="CC3300"/>
                </a:solidFill>
                <a:latin typeface="+mn-lt"/>
                <a:ea typeface="仿宋" panose="02010609060101010101" pitchFamily="49" charset="-122"/>
              </a:rPr>
              <a:t>2</a:t>
            </a:r>
            <a:endParaRPr kumimoji="0" lang="en-US" altLang="zh-CN" sz="2800" dirty="0">
              <a:solidFill>
                <a:srgbClr val="CC3300"/>
              </a:solidFill>
              <a:latin typeface="+mn-lt"/>
              <a:ea typeface="仿宋" panose="02010609060101010101" pitchFamily="49"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77957401-ECB0-48DF-8737-DEF132BC1ABD}"/>
              </a:ext>
            </a:extLst>
          </p:cNvPr>
          <p:cNvSpPr>
            <a:spLocks noGrp="1" noChangeArrowheads="1"/>
          </p:cNvSpPr>
          <p:nvPr>
            <p:ph type="title" idx="4294967295"/>
          </p:nvPr>
        </p:nvSpPr>
        <p:spPr>
          <a:xfrm>
            <a:off x="228601" y="228600"/>
            <a:ext cx="3191272" cy="381000"/>
          </a:xfrm>
        </p:spPr>
        <p:txBody>
          <a:bodyPr/>
          <a:lstStyle/>
          <a:p>
            <a:pPr algn="l" eaLnBrk="1" hangingPunct="1"/>
            <a:r>
              <a:rPr lang="en-US" altLang="zh-CN" sz="2800" b="1" dirty="0">
                <a:solidFill>
                  <a:srgbClr val="0000FF"/>
                </a:solidFill>
                <a:latin typeface="+mn-lt"/>
                <a:ea typeface="仿宋" panose="02010609060101010101" pitchFamily="49" charset="-122"/>
              </a:rPr>
              <a:t>5.5.5  </a:t>
            </a:r>
            <a:r>
              <a:rPr lang="zh-CN" altLang="en-US" sz="2800" b="1" dirty="0">
                <a:solidFill>
                  <a:srgbClr val="0000FF"/>
                </a:solidFill>
                <a:latin typeface="+mn-lt"/>
                <a:ea typeface="仿宋" panose="02010609060101010101" pitchFamily="49" charset="-122"/>
              </a:rPr>
              <a:t>鉴相器</a:t>
            </a:r>
          </a:p>
        </p:txBody>
      </p:sp>
      <mc:AlternateContent xmlns:mc="http://schemas.openxmlformats.org/markup-compatibility/2006" xmlns:a14="http://schemas.microsoft.com/office/drawing/2010/main">
        <mc:Choice Requires="a14">
          <p:sp>
            <p:nvSpPr>
              <p:cNvPr id="163844" name="Object 5">
                <a:extLst>
                  <a:ext uri="{FF2B5EF4-FFF2-40B4-BE49-F238E27FC236}">
                    <a16:creationId xmlns:a16="http://schemas.microsoft.com/office/drawing/2014/main" id="{208EF6B0-2974-4178-A861-79BF34910CBD}"/>
                  </a:ext>
                </a:extLst>
              </p:cNvPr>
              <p:cNvSpPr txBox="1"/>
              <p:nvPr/>
            </p:nvSpPr>
            <p:spPr bwMode="auto">
              <a:xfrm>
                <a:off x="511174" y="1748690"/>
                <a:ext cx="8273355" cy="1538287"/>
              </a:xfrm>
              <a:prstGeom prst="rect">
                <a:avLst/>
              </a:prstGeom>
              <a:solidFill>
                <a:schemeClr val="bg1"/>
              </a:solid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nor/>
                            </m:rPr>
                            <a:rPr lang="zh-CN" altLang="en-US" i="0">
                              <a:solidFill>
                                <a:srgbClr val="000000"/>
                              </a:solidFill>
                              <a:latin typeface="+mn-lt"/>
                              <a:ea typeface="仿宋" panose="02010609060101010101" pitchFamily="49" charset="-122"/>
                            </a:rPr>
                            <m:t>ab</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nor/>
                            </m:rPr>
                            <a:rPr lang="zh-CN" altLang="en-US" i="0">
                              <a:solidFill>
                                <a:srgbClr val="000000"/>
                              </a:solidFill>
                              <a:latin typeface="+mn-lt"/>
                              <a:ea typeface="仿宋" panose="02010609060101010101" pitchFamily="49" charset="-122"/>
                            </a:rPr>
                            <m:t>ao</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nor/>
                            </m:rPr>
                            <a:rPr lang="zh-CN" altLang="en-US" i="0">
                              <a:solidFill>
                                <a:srgbClr val="000000"/>
                              </a:solidFill>
                              <a:latin typeface="+mn-lt"/>
                              <a:ea typeface="仿宋" panose="02010609060101010101" pitchFamily="49" charset="-122"/>
                            </a:rPr>
                            <m:t>bo</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sty m:val="p"/>
                            </m:rPr>
                            <a:rPr lang="zh-CN" altLang="en-US" i="0">
                              <a:solidFill>
                                <a:srgbClr val="000000"/>
                              </a:solidFill>
                              <a:latin typeface="Cambria Math" panose="02040503050406030204" pitchFamily="18" charset="0"/>
                            </a:rPr>
                            <m:t>o</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m:rPr>
                              <m:sty m:val="p"/>
                            </m:rPr>
                            <a:rPr lang="zh-CN" altLang="en-US" i="0">
                              <a:solidFill>
                                <a:srgbClr val="000000"/>
                              </a:solidFill>
                              <a:latin typeface="Cambria Math" panose="02040503050406030204" pitchFamily="18" charset="0"/>
                            </a:rPr>
                            <m:t>o</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m:t>
                          </m:r>
                        </m:e>
                      </m:func>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m:rPr>
                              <m:sty m:val="p"/>
                            </m:rPr>
                            <a:rPr lang="zh-CN" altLang="en-US" i="0">
                              <a:solidFill>
                                <a:srgbClr val="000000"/>
                              </a:solidFill>
                              <a:latin typeface="Cambria Math" panose="02040503050406030204" pitchFamily="18" charset="0"/>
                            </a:rPr>
                            <m:t>o</m:t>
                          </m:r>
                        </m:sub>
                      </m:s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m:rPr>
                              <m:sty m:val="p"/>
                            </m:rPr>
                            <a:rPr lang="zh-CN" altLang="en-US" i="0">
                              <a:solidFill>
                                <a:srgbClr val="000000"/>
                              </a:solidFill>
                              <a:latin typeface="Cambria Math" panose="02040503050406030204" pitchFamily="18" charset="0"/>
                            </a:rPr>
                            <m:t>o</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𝑈</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m:t>
                          </m:r>
                        </m:e>
                      </m:func>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m:rPr>
                              <m:sty m:val="p"/>
                            </m:rPr>
                            <a:rPr lang="zh-CN" altLang="en-US" i="0">
                              <a:solidFill>
                                <a:srgbClr val="000000"/>
                              </a:solidFill>
                              <a:latin typeface="Cambria Math" panose="02040503050406030204" pitchFamily="18" charset="0"/>
                            </a:rPr>
                            <m:t>o</m:t>
                          </m:r>
                        </m:sub>
                      </m:s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latin typeface="+mn-lt"/>
                  <a:ea typeface="仿宋" panose="02010609060101010101" pitchFamily="49" charset="-122"/>
                </a:endParaRPr>
              </a:p>
            </p:txBody>
          </p:sp>
        </mc:Choice>
        <mc:Fallback xmlns="">
          <p:sp>
            <p:nvSpPr>
              <p:cNvPr id="163844" name="Object 5">
                <a:extLst>
                  <a:ext uri="{FF2B5EF4-FFF2-40B4-BE49-F238E27FC236}">
                    <a16:creationId xmlns:a16="http://schemas.microsoft.com/office/drawing/2014/main" id="{208EF6B0-2974-4178-A861-79BF34910CBD}"/>
                  </a:ext>
                </a:extLst>
              </p:cNvPr>
              <p:cNvSpPr txBox="1">
                <a:spLocks noRot="1" noChangeAspect="1" noMove="1" noResize="1" noEditPoints="1" noAdjustHandles="1" noChangeArrowheads="1" noChangeShapeType="1" noTextEdit="1"/>
              </p:cNvSpPr>
              <p:nvPr/>
            </p:nvSpPr>
            <p:spPr bwMode="auto">
              <a:xfrm>
                <a:off x="511174" y="1748690"/>
                <a:ext cx="8273355" cy="1538287"/>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848" name="Text Box 9">
                <a:extLst>
                  <a:ext uri="{FF2B5EF4-FFF2-40B4-BE49-F238E27FC236}">
                    <a16:creationId xmlns:a16="http://schemas.microsoft.com/office/drawing/2014/main" id="{349C0BF5-0279-4A2A-84B6-0B51124F404B}"/>
                  </a:ext>
                </a:extLst>
              </p:cNvPr>
              <p:cNvSpPr txBox="1">
                <a:spLocks noChangeArrowheads="1"/>
              </p:cNvSpPr>
              <p:nvPr/>
            </p:nvSpPr>
            <p:spPr bwMode="auto">
              <a:xfrm>
                <a:off x="563168" y="662040"/>
                <a:ext cx="8028879" cy="10156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鉴相器的输出电压为：</a:t>
                </a:r>
                <a:endParaRPr kumimoji="0" lang="en-US" altLang="zh-CN" sz="2400" dirty="0">
                  <a:solidFill>
                    <a:srgbClr val="660066"/>
                  </a:solidFill>
                  <a:latin typeface="+mn-lt"/>
                  <a:ea typeface="仿宋" panose="02010609060101010101" pitchFamily="49" charset="-122"/>
                </a:endParaRPr>
              </a:p>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注意：关注的点应该是</a:t>
                </a:r>
                <a14:m>
                  <m:oMath xmlns:m="http://schemas.openxmlformats.org/officeDocument/2006/math">
                    <m:r>
                      <m:rPr>
                        <m:nor/>
                      </m:rPr>
                      <a:rPr kumimoji="0" lang="zh-CN" altLang="en-US" sz="2400" dirty="0" smtClean="0">
                        <a:solidFill>
                          <a:srgbClr val="FF0000"/>
                        </a:solidFill>
                        <a:latin typeface="+mn-lt"/>
                        <a:ea typeface="仿宋" panose="02010609060101010101" pitchFamily="49" charset="-122"/>
                        <a:sym typeface="Symbol" panose="05050102010706020507" pitchFamily="18" charset="2"/>
                      </a:rPr>
                      <m:t></m:t>
                    </m:r>
                    <m:r>
                      <m:rPr>
                        <m:nor/>
                      </m:rPr>
                      <a:rPr kumimoji="0" lang="zh-CN" altLang="en-US" sz="2400" i="1" dirty="0" smtClean="0">
                        <a:solidFill>
                          <a:srgbClr val="FF0000"/>
                        </a:solidFill>
                        <a:latin typeface="+mn-lt"/>
                        <a:ea typeface="仿宋" panose="02010609060101010101" pitchFamily="49" charset="-122"/>
                        <a:sym typeface="Symbol" panose="05050102010706020507" pitchFamily="18" charset="2"/>
                      </a:rPr>
                      <m:t></m:t>
                    </m:r>
                    <m:r>
                      <m:rPr>
                        <m:nor/>
                      </m:rPr>
                      <a:rPr kumimoji="0" lang="en-US" altLang="zh-CN" sz="2400" dirty="0" smtClean="0">
                        <a:solidFill>
                          <a:srgbClr val="FF0000"/>
                        </a:solidFill>
                        <a:latin typeface="+mn-lt"/>
                        <a:ea typeface="仿宋" panose="02010609060101010101" pitchFamily="49" charset="-122"/>
                        <a:sym typeface="Symbol" panose="05050102010706020507" pitchFamily="18" charset="2"/>
                      </a:rPr>
                      <m:t>(</m:t>
                    </m:r>
                    <m:r>
                      <m:rPr>
                        <m:nor/>
                      </m:rPr>
                      <a:rPr kumimoji="0" lang="en-US" altLang="zh-CN" sz="2400" i="1" dirty="0" smtClean="0">
                        <a:solidFill>
                          <a:srgbClr val="FF0000"/>
                        </a:solidFill>
                        <a:latin typeface="+mn-lt"/>
                        <a:ea typeface="仿宋" panose="02010609060101010101" pitchFamily="49" charset="-122"/>
                        <a:sym typeface="Symbol" panose="05050102010706020507" pitchFamily="18" charset="2"/>
                      </a:rPr>
                      <m:t>t</m:t>
                    </m:r>
                    <m:r>
                      <m:rPr>
                        <m:nor/>
                      </m:rPr>
                      <a:rPr kumimoji="0" lang="en-US" altLang="zh-CN" sz="2400" dirty="0" smtClean="0">
                        <a:solidFill>
                          <a:srgbClr val="FF0000"/>
                        </a:solidFill>
                        <a:latin typeface="+mn-lt"/>
                        <a:ea typeface="仿宋" panose="02010609060101010101" pitchFamily="49" charset="-122"/>
                        <a:sym typeface="Symbol" panose="05050102010706020507" pitchFamily="18" charset="2"/>
                      </a:rPr>
                      <m:t>)</m:t>
                    </m:r>
                  </m:oMath>
                </a14:m>
                <a:r>
                  <a:rPr kumimoji="0" lang="zh-CN" altLang="en-US" sz="2400" dirty="0">
                    <a:solidFill>
                      <a:srgbClr val="660066"/>
                    </a:solidFill>
                    <a:latin typeface="+mn-lt"/>
                    <a:ea typeface="仿宋" panose="02010609060101010101" pitchFamily="49" charset="-122"/>
                  </a:rPr>
                  <a:t>，因为调制信号调制在其上</a:t>
                </a:r>
              </a:p>
            </p:txBody>
          </p:sp>
        </mc:Choice>
        <mc:Fallback xmlns="">
          <p:sp>
            <p:nvSpPr>
              <p:cNvPr id="163848" name="Text Box 9">
                <a:extLst>
                  <a:ext uri="{FF2B5EF4-FFF2-40B4-BE49-F238E27FC236}">
                    <a16:creationId xmlns:a16="http://schemas.microsoft.com/office/drawing/2014/main" id="{349C0BF5-0279-4A2A-84B6-0B51124F404B}"/>
                  </a:ext>
                </a:extLst>
              </p:cNvPr>
              <p:cNvSpPr txBox="1">
                <a:spLocks noRot="1" noChangeAspect="1" noMove="1" noResize="1" noEditPoints="1" noAdjustHandles="1" noChangeArrowheads="1" noChangeShapeType="1" noTextEdit="1"/>
              </p:cNvSpPr>
              <p:nvPr/>
            </p:nvSpPr>
            <p:spPr bwMode="auto">
              <a:xfrm>
                <a:off x="563168" y="662040"/>
                <a:ext cx="8028879" cy="1015663"/>
              </a:xfrm>
              <a:prstGeom prst="rect">
                <a:avLst/>
              </a:prstGeom>
              <a:blipFill>
                <a:blip r:embed="rId4"/>
                <a:stretch>
                  <a:fillRect l="-1139" t="-6627" b="-114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AAD67107-5117-4AE8-A288-451056A2319E}"/>
              </a:ext>
            </a:extLst>
          </p:cNvPr>
          <p:cNvGrpSpPr/>
          <p:nvPr/>
        </p:nvGrpSpPr>
        <p:grpSpPr>
          <a:xfrm>
            <a:off x="307850" y="3342673"/>
            <a:ext cx="7567613" cy="1008669"/>
            <a:chOff x="323850" y="2924175"/>
            <a:chExt cx="7567613" cy="1008669"/>
          </a:xfrm>
        </p:grpSpPr>
        <p:graphicFrame>
          <p:nvGraphicFramePr>
            <p:cNvPr id="163845" name="Object 6">
              <a:extLst>
                <a:ext uri="{FF2B5EF4-FFF2-40B4-BE49-F238E27FC236}">
                  <a16:creationId xmlns:a16="http://schemas.microsoft.com/office/drawing/2014/main" id="{5E2E64B0-1DD9-44F5-8573-F47969921946}"/>
                </a:ext>
              </a:extLst>
            </p:cNvPr>
            <p:cNvGraphicFramePr>
              <a:graphicFrameLocks noChangeAspect="1"/>
            </p:cNvGraphicFramePr>
            <p:nvPr>
              <p:extLst>
                <p:ext uri="{D42A27DB-BD31-4B8C-83A1-F6EECF244321}">
                  <p14:modId xmlns:p14="http://schemas.microsoft.com/office/powerpoint/2010/main" val="3060490189"/>
                </p:ext>
              </p:extLst>
            </p:nvPr>
          </p:nvGraphicFramePr>
          <p:xfrm>
            <a:off x="776288" y="3440719"/>
            <a:ext cx="7115175" cy="492125"/>
          </p:xfrm>
          <a:graphic>
            <a:graphicData uri="http://schemas.openxmlformats.org/presentationml/2006/ole">
              <mc:AlternateContent xmlns:mc="http://schemas.openxmlformats.org/markup-compatibility/2006">
                <mc:Choice xmlns:v="urn:schemas-microsoft-com:vml" Requires="v">
                  <p:oleObj spid="_x0000_s176588" name="公式" r:id="rId5" imgW="2984500" imgH="241300" progId="Equation.3">
                    <p:embed/>
                  </p:oleObj>
                </mc:Choice>
                <mc:Fallback>
                  <p:oleObj name="公式" r:id="rId5" imgW="2984500" imgH="2413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88" y="3440719"/>
                          <a:ext cx="7115175" cy="492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49" name="Text Box 10">
              <a:extLst>
                <a:ext uri="{FF2B5EF4-FFF2-40B4-BE49-F238E27FC236}">
                  <a16:creationId xmlns:a16="http://schemas.microsoft.com/office/drawing/2014/main" id="{EB2A7A25-4629-44DA-ADE4-F4698EE5E5BE}"/>
                </a:ext>
              </a:extLst>
            </p:cNvPr>
            <p:cNvSpPr txBox="1">
              <a:spLocks noChangeArrowheads="1"/>
            </p:cNvSpPr>
            <p:nvPr/>
          </p:nvSpPr>
          <p:spPr bwMode="auto">
            <a:xfrm>
              <a:off x="323850" y="2924175"/>
              <a:ext cx="604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a:solidFill>
                    <a:srgbClr val="660066"/>
                  </a:solidFill>
                  <a:latin typeface="+mn-lt"/>
                  <a:ea typeface="仿宋" panose="02010609060101010101" pitchFamily="49" charset="-122"/>
                </a:rPr>
                <a:t>式中前两项是高频分量，被</a:t>
              </a:r>
              <a:r>
                <a:rPr kumimoji="0" lang="en-US" altLang="zh-CN" sz="2400" i="1">
                  <a:solidFill>
                    <a:srgbClr val="660066"/>
                  </a:solidFill>
                  <a:latin typeface="+mn-lt"/>
                  <a:ea typeface="仿宋" panose="02010609060101010101" pitchFamily="49" charset="-122"/>
                </a:rPr>
                <a:t>C</a:t>
              </a:r>
              <a:r>
                <a:rPr kumimoji="0" lang="zh-CN" altLang="en-US" sz="2400">
                  <a:solidFill>
                    <a:srgbClr val="660066"/>
                  </a:solidFill>
                  <a:latin typeface="+mn-lt"/>
                  <a:ea typeface="仿宋" panose="02010609060101010101" pitchFamily="49" charset="-122"/>
                </a:rPr>
                <a:t>滤掉</a:t>
              </a:r>
              <a:r>
                <a:rPr kumimoji="0" lang="en-US" altLang="zh-CN" sz="2400">
                  <a:solidFill>
                    <a:srgbClr val="660066"/>
                  </a:solidFill>
                  <a:latin typeface="+mn-lt"/>
                  <a:ea typeface="仿宋" panose="02010609060101010101" pitchFamily="49" charset="-122"/>
                </a:rPr>
                <a:t>:</a:t>
              </a:r>
            </a:p>
          </p:txBody>
        </p:sp>
      </p:grpSp>
      <p:grpSp>
        <p:nvGrpSpPr>
          <p:cNvPr id="3" name="组合 2">
            <a:extLst>
              <a:ext uri="{FF2B5EF4-FFF2-40B4-BE49-F238E27FC236}">
                <a16:creationId xmlns:a16="http://schemas.microsoft.com/office/drawing/2014/main" id="{2395874B-A625-4D77-BAC6-DAD1625A7475}"/>
              </a:ext>
            </a:extLst>
          </p:cNvPr>
          <p:cNvGrpSpPr/>
          <p:nvPr/>
        </p:nvGrpSpPr>
        <p:grpSpPr>
          <a:xfrm>
            <a:off x="511174" y="4444915"/>
            <a:ext cx="7351713" cy="1077912"/>
            <a:chOff x="511174" y="4444915"/>
            <a:chExt cx="7351713" cy="1077912"/>
          </a:xfrm>
        </p:grpSpPr>
        <p:graphicFrame>
          <p:nvGraphicFramePr>
            <p:cNvPr id="163847" name="Object 8">
              <a:extLst>
                <a:ext uri="{FF2B5EF4-FFF2-40B4-BE49-F238E27FC236}">
                  <a16:creationId xmlns:a16="http://schemas.microsoft.com/office/drawing/2014/main" id="{1EC4B719-A90B-4FE5-BA00-2CED8599CB23}"/>
                </a:ext>
              </a:extLst>
            </p:cNvPr>
            <p:cNvGraphicFramePr>
              <a:graphicFrameLocks noChangeAspect="1"/>
            </p:cNvGraphicFramePr>
            <p:nvPr>
              <p:extLst>
                <p:ext uri="{D42A27DB-BD31-4B8C-83A1-F6EECF244321}">
                  <p14:modId xmlns:p14="http://schemas.microsoft.com/office/powerpoint/2010/main" val="4278420776"/>
                </p:ext>
              </p:extLst>
            </p:nvPr>
          </p:nvGraphicFramePr>
          <p:xfrm>
            <a:off x="1281112" y="5021177"/>
            <a:ext cx="6581775" cy="501650"/>
          </p:xfrm>
          <a:graphic>
            <a:graphicData uri="http://schemas.openxmlformats.org/presentationml/2006/ole">
              <mc:AlternateContent xmlns:mc="http://schemas.openxmlformats.org/markup-compatibility/2006">
                <mc:Choice xmlns:v="urn:schemas-microsoft-com:vml" Requires="v">
                  <p:oleObj spid="_x0000_s176589" name="公式" r:id="rId7" imgW="3314700" imgH="241300" progId="Equation.3">
                    <p:embed/>
                  </p:oleObj>
                </mc:Choice>
                <mc:Fallback>
                  <p:oleObj name="公式" r:id="rId7" imgW="3314700" imgH="2413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1112" y="5021177"/>
                          <a:ext cx="6581775" cy="501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50" name="Text Box 11">
              <a:extLst>
                <a:ext uri="{FF2B5EF4-FFF2-40B4-BE49-F238E27FC236}">
                  <a16:creationId xmlns:a16="http://schemas.microsoft.com/office/drawing/2014/main" id="{062018F2-ED0E-4A9F-ACB6-80D200FCCAFE}"/>
                </a:ext>
              </a:extLst>
            </p:cNvPr>
            <p:cNvSpPr txBox="1">
              <a:spLocks noChangeArrowheads="1"/>
            </p:cNvSpPr>
            <p:nvPr/>
          </p:nvSpPr>
          <p:spPr bwMode="auto">
            <a:xfrm>
              <a:off x="511174" y="4444915"/>
              <a:ext cx="23760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若选：</a:t>
              </a:r>
              <a:r>
                <a:rPr kumimoji="0" lang="zh-CN" altLang="en-US" sz="2800" i="1" dirty="0">
                  <a:solidFill>
                    <a:srgbClr val="660066"/>
                  </a:solidFill>
                  <a:latin typeface="+mn-lt"/>
                  <a:ea typeface="仿宋" panose="02010609060101010101" pitchFamily="49" charset="-122"/>
                  <a:sym typeface="Symbol" panose="05050102010706020507" pitchFamily="18" charset="2"/>
                </a:rPr>
                <a:t></a:t>
              </a:r>
              <a:r>
                <a:rPr kumimoji="0" lang="en-US" altLang="zh-CN" sz="2800" baseline="-25000" dirty="0">
                  <a:solidFill>
                    <a:srgbClr val="660066"/>
                  </a:solidFill>
                  <a:latin typeface="+mn-lt"/>
                  <a:ea typeface="仿宋" panose="02010609060101010101" pitchFamily="49" charset="-122"/>
                  <a:sym typeface="Symbol" panose="05050102010706020507" pitchFamily="18" charset="2"/>
                </a:rPr>
                <a:t>0 </a:t>
              </a:r>
              <a:r>
                <a:rPr kumimoji="0" lang="en-US" altLang="zh-CN" sz="2800" dirty="0">
                  <a:solidFill>
                    <a:srgbClr val="660066"/>
                  </a:solidFill>
                  <a:latin typeface="+mn-lt"/>
                  <a:ea typeface="仿宋" panose="02010609060101010101" pitchFamily="49" charset="-122"/>
                  <a:sym typeface="Symbol" panose="05050102010706020507" pitchFamily="18" charset="2"/>
                </a:rPr>
                <a:t>=</a:t>
              </a:r>
              <a:r>
                <a:rPr kumimoji="0" lang="zh-CN" altLang="en-US" sz="2800" i="1" dirty="0">
                  <a:solidFill>
                    <a:srgbClr val="660066"/>
                  </a:solidFill>
                  <a:latin typeface="+mn-lt"/>
                  <a:ea typeface="仿宋" panose="02010609060101010101" pitchFamily="49" charset="-122"/>
                  <a:sym typeface="Symbol" panose="05050102010706020507" pitchFamily="18" charset="2"/>
                </a:rPr>
                <a:t> </a:t>
              </a:r>
              <a:r>
                <a:rPr kumimoji="0" lang="en-US" altLang="zh-CN" sz="2800" baseline="-25000" dirty="0">
                  <a:solidFill>
                    <a:srgbClr val="660066"/>
                  </a:solidFill>
                  <a:latin typeface="+mn-lt"/>
                  <a:ea typeface="仿宋" panose="02010609060101010101" pitchFamily="49" charset="-122"/>
                  <a:sym typeface="Symbol" panose="05050102010706020507" pitchFamily="18" charset="2"/>
                </a:rPr>
                <a:t>i</a:t>
              </a:r>
              <a:endParaRPr kumimoji="0" lang="zh-CN" altLang="en-US" sz="2800" baseline="-25000" dirty="0">
                <a:solidFill>
                  <a:srgbClr val="660066"/>
                </a:solidFill>
                <a:latin typeface="+mn-lt"/>
                <a:ea typeface="仿宋" panose="02010609060101010101" pitchFamily="49" charset="-122"/>
              </a:endParaRPr>
            </a:p>
          </p:txBody>
        </p:sp>
        <p:sp>
          <p:nvSpPr>
            <p:cNvPr id="163851" name="Text Box 12">
              <a:extLst>
                <a:ext uri="{FF2B5EF4-FFF2-40B4-BE49-F238E27FC236}">
                  <a16:creationId xmlns:a16="http://schemas.microsoft.com/office/drawing/2014/main" id="{F8A65C9E-6083-4292-A7E0-34C536BB26EF}"/>
                </a:ext>
              </a:extLst>
            </p:cNvPr>
            <p:cNvSpPr txBox="1">
              <a:spLocks noChangeArrowheads="1"/>
            </p:cNvSpPr>
            <p:nvPr/>
          </p:nvSpPr>
          <p:spPr bwMode="auto">
            <a:xfrm>
              <a:off x="727074" y="5021177"/>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则：</a:t>
              </a:r>
            </a:p>
          </p:txBody>
        </p:sp>
      </p:grpSp>
      <p:grpSp>
        <p:nvGrpSpPr>
          <p:cNvPr id="2" name="组合 1">
            <a:extLst>
              <a:ext uri="{FF2B5EF4-FFF2-40B4-BE49-F238E27FC236}">
                <a16:creationId xmlns:a16="http://schemas.microsoft.com/office/drawing/2014/main" id="{69597D60-1E2F-4EA9-8C5C-FF26FD6D8729}"/>
              </a:ext>
            </a:extLst>
          </p:cNvPr>
          <p:cNvGrpSpPr/>
          <p:nvPr/>
        </p:nvGrpSpPr>
        <p:grpSpPr>
          <a:xfrm>
            <a:off x="560557" y="5600525"/>
            <a:ext cx="6335713" cy="588963"/>
            <a:chOff x="1044575" y="5241757"/>
            <a:chExt cx="6335713" cy="588963"/>
          </a:xfrm>
        </p:grpSpPr>
        <p:graphicFrame>
          <p:nvGraphicFramePr>
            <p:cNvPr id="163852" name="Object 15">
              <a:extLst>
                <a:ext uri="{FF2B5EF4-FFF2-40B4-BE49-F238E27FC236}">
                  <a16:creationId xmlns:a16="http://schemas.microsoft.com/office/drawing/2014/main" id="{6DEF929B-69FC-42E1-995F-7952B45905D0}"/>
                </a:ext>
              </a:extLst>
            </p:cNvPr>
            <p:cNvGraphicFramePr>
              <a:graphicFrameLocks noChangeAspect="1"/>
            </p:cNvGraphicFramePr>
            <p:nvPr>
              <p:extLst>
                <p:ext uri="{D42A27DB-BD31-4B8C-83A1-F6EECF244321}">
                  <p14:modId xmlns:p14="http://schemas.microsoft.com/office/powerpoint/2010/main" val="3124479617"/>
                </p:ext>
              </p:extLst>
            </p:nvPr>
          </p:nvGraphicFramePr>
          <p:xfrm>
            <a:off x="1044575" y="5241757"/>
            <a:ext cx="2519363" cy="588963"/>
          </p:xfrm>
          <a:graphic>
            <a:graphicData uri="http://schemas.openxmlformats.org/presentationml/2006/ole">
              <mc:AlternateContent xmlns:mc="http://schemas.openxmlformats.org/markup-compatibility/2006">
                <mc:Choice xmlns:v="urn:schemas-microsoft-com:vml" Requires="v">
                  <p:oleObj spid="_x0000_s176590" name="公式" r:id="rId9" imgW="1180588" imgH="241195" progId="Equation.3">
                    <p:embed/>
                  </p:oleObj>
                </mc:Choice>
                <mc:Fallback>
                  <p:oleObj name="公式" r:id="rId9" imgW="1180588" imgH="241195"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4575" y="5241757"/>
                          <a:ext cx="2519363" cy="588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53" name="Text Box 16">
              <a:extLst>
                <a:ext uri="{FF2B5EF4-FFF2-40B4-BE49-F238E27FC236}">
                  <a16:creationId xmlns:a16="http://schemas.microsoft.com/office/drawing/2014/main" id="{488774B9-AEF0-4B13-96A3-686F7E6B919F}"/>
                </a:ext>
              </a:extLst>
            </p:cNvPr>
            <p:cNvSpPr txBox="1">
              <a:spLocks noChangeArrowheads="1"/>
            </p:cNvSpPr>
            <p:nvPr/>
          </p:nvSpPr>
          <p:spPr bwMode="auto">
            <a:xfrm>
              <a:off x="3563938" y="5257632"/>
              <a:ext cx="381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FF"/>
                  </a:solidFill>
                  <a:latin typeface="+mn-lt"/>
                  <a:ea typeface="仿宋" panose="02010609060101010101" pitchFamily="49" charset="-122"/>
                </a:rPr>
                <a:t>称传输系数或灵敏度。</a:t>
              </a:r>
            </a:p>
          </p:txBody>
        </p:sp>
      </p:grpSp>
      <p:sp>
        <p:nvSpPr>
          <p:cNvPr id="163854" name="Text Box 17">
            <a:extLst>
              <a:ext uri="{FF2B5EF4-FFF2-40B4-BE49-F238E27FC236}">
                <a16:creationId xmlns:a16="http://schemas.microsoft.com/office/drawing/2014/main" id="{10A850A1-A0B7-4CCF-9B8B-3C7C37F50167}"/>
              </a:ext>
            </a:extLst>
          </p:cNvPr>
          <p:cNvSpPr txBox="1">
            <a:spLocks noChangeArrowheads="1"/>
          </p:cNvSpPr>
          <p:nvPr/>
        </p:nvSpPr>
        <p:spPr bwMode="auto">
          <a:xfrm>
            <a:off x="539750" y="6110287"/>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可见，</a:t>
            </a:r>
            <a:r>
              <a:rPr kumimoji="0" lang="en-US" altLang="zh-CN" sz="2800" i="1" dirty="0">
                <a:solidFill>
                  <a:srgbClr val="660066"/>
                </a:solidFill>
                <a:latin typeface="+mn-lt"/>
                <a:ea typeface="仿宋" panose="02010609060101010101" pitchFamily="49" charset="-122"/>
              </a:rPr>
              <a:t>u</a:t>
            </a:r>
            <a:r>
              <a:rPr kumimoji="0" lang="en-US" altLang="zh-CN" sz="2800" baseline="-25000" dirty="0">
                <a:solidFill>
                  <a:srgbClr val="660066"/>
                </a:solidFill>
                <a:latin typeface="+mn-lt"/>
                <a:ea typeface="仿宋" panose="02010609060101010101" pitchFamily="49" charset="-122"/>
              </a:rPr>
              <a:t>ab</a:t>
            </a:r>
            <a:r>
              <a:rPr kumimoji="0" lang="zh-CN" altLang="en-US" sz="2400" dirty="0">
                <a:solidFill>
                  <a:srgbClr val="660066"/>
                </a:solidFill>
                <a:latin typeface="+mn-lt"/>
                <a:ea typeface="仿宋" panose="02010609060101010101" pitchFamily="49" charset="-122"/>
              </a:rPr>
              <a:t> 和</a:t>
            </a:r>
            <a:r>
              <a:rPr kumimoji="0" lang="zh-CN" altLang="en-US" sz="2400" dirty="0">
                <a:solidFill>
                  <a:srgbClr val="660066"/>
                </a:solidFill>
                <a:latin typeface="+mn-lt"/>
                <a:ea typeface="仿宋" panose="02010609060101010101" pitchFamily="49" charset="-122"/>
                <a:sym typeface="Symbol" panose="05050102010706020507" pitchFamily="18" charset="2"/>
              </a:rPr>
              <a:t></a:t>
            </a:r>
            <a:r>
              <a:rPr kumimoji="0" lang="zh-CN" altLang="en-US" sz="2400" i="1"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是正弦关系。</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2985729A-DBCF-49EF-BA41-FD3AC38FF90C}"/>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5.5.5  </a:t>
            </a:r>
            <a:r>
              <a:rPr lang="zh-CN" altLang="en-US" sz="2800" b="1" dirty="0">
                <a:solidFill>
                  <a:srgbClr val="0000FF"/>
                </a:solidFill>
                <a:latin typeface="+mn-lt"/>
                <a:ea typeface="仿宋" panose="02010609060101010101" pitchFamily="49" charset="-122"/>
              </a:rPr>
              <a:t>鉴相器</a:t>
            </a:r>
          </a:p>
        </p:txBody>
      </p:sp>
      <p:sp>
        <p:nvSpPr>
          <p:cNvPr id="164868" name="Text Box 20">
            <a:extLst>
              <a:ext uri="{FF2B5EF4-FFF2-40B4-BE49-F238E27FC236}">
                <a16:creationId xmlns:a16="http://schemas.microsoft.com/office/drawing/2014/main" id="{E5962C09-4954-44AA-8E6C-6D9F4FC2BD8F}"/>
              </a:ext>
            </a:extLst>
          </p:cNvPr>
          <p:cNvSpPr txBox="1">
            <a:spLocks noChangeArrowheads="1"/>
          </p:cNvSpPr>
          <p:nvPr/>
        </p:nvSpPr>
        <p:spPr bwMode="auto">
          <a:xfrm>
            <a:off x="395288" y="874713"/>
            <a:ext cx="2881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dirty="0">
                <a:solidFill>
                  <a:srgbClr val="660066"/>
                </a:solidFill>
                <a:latin typeface="+mn-lt"/>
                <a:ea typeface="仿宋" panose="02010609060101010101" pitchFamily="49" charset="-122"/>
              </a:rPr>
              <a:t>鉴相特性曲线：</a:t>
            </a:r>
            <a:endParaRPr kumimoji="0" lang="zh-CN" altLang="en-US" sz="2400" b="0" dirty="0">
              <a:solidFill>
                <a:srgbClr val="660066"/>
              </a:solidFill>
              <a:latin typeface="+mn-lt"/>
              <a:ea typeface="仿宋" panose="02010609060101010101" pitchFamily="49" charset="-122"/>
            </a:endParaRPr>
          </a:p>
        </p:txBody>
      </p:sp>
      <p:sp>
        <p:nvSpPr>
          <p:cNvPr id="164869" name="Text Box 22">
            <a:extLst>
              <a:ext uri="{FF2B5EF4-FFF2-40B4-BE49-F238E27FC236}">
                <a16:creationId xmlns:a16="http://schemas.microsoft.com/office/drawing/2014/main" id="{C114D665-ECF5-4CB4-9B01-C36ED10561CA}"/>
              </a:ext>
            </a:extLst>
          </p:cNvPr>
          <p:cNvSpPr txBox="1">
            <a:spLocks noChangeArrowheads="1"/>
          </p:cNvSpPr>
          <p:nvPr/>
        </p:nvSpPr>
        <p:spPr bwMode="auto">
          <a:xfrm>
            <a:off x="426974" y="3471863"/>
            <a:ext cx="8518401" cy="196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可知，在</a:t>
            </a:r>
            <a:r>
              <a:rPr kumimoji="0" lang="zh-CN" altLang="en-US" sz="24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30</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sym typeface="Symbol" panose="05050102010706020507" pitchFamily="18" charset="2"/>
              </a:rPr>
              <a:t> </a:t>
            </a:r>
            <a:r>
              <a:rPr kumimoji="0" lang="zh-CN" altLang="en-US" sz="2400" i="1"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 </a:t>
            </a:r>
            <a:r>
              <a:rPr kumimoji="0" lang="en-US" altLang="zh-CN" sz="2400" dirty="0">
                <a:solidFill>
                  <a:srgbClr val="660066"/>
                </a:solidFill>
                <a:latin typeface="+mn-lt"/>
                <a:ea typeface="仿宋" panose="02010609060101010101" pitchFamily="49" charset="-122"/>
              </a:rPr>
              <a:t>30</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时：</a:t>
            </a:r>
            <a:r>
              <a:rPr kumimoji="0" lang="en-US" altLang="zh-CN" sz="2400" dirty="0">
                <a:solidFill>
                  <a:srgbClr val="660066"/>
                </a:solidFill>
                <a:latin typeface="+mn-lt"/>
                <a:ea typeface="仿宋" panose="02010609060101010101" pitchFamily="49" charset="-122"/>
              </a:rPr>
              <a:t>sin</a:t>
            </a:r>
            <a:r>
              <a:rPr kumimoji="0" lang="zh-CN" altLang="en-US" sz="2400" i="1"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  </a:t>
            </a:r>
            <a:r>
              <a:rPr kumimoji="0" lang="zh-CN" altLang="en-US" sz="2400" i="1"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 </a:t>
            </a:r>
            <a:endParaRPr kumimoji="0" lang="zh-CN" altLang="en-US" sz="2400" dirty="0">
              <a:solidFill>
                <a:srgbClr val="660066"/>
              </a:solidFill>
              <a:latin typeface="+mn-lt"/>
              <a:ea typeface="仿宋" panose="02010609060101010101" pitchFamily="49" charset="-122"/>
            </a:endParaRPr>
          </a:p>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 </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ab</a:t>
            </a:r>
            <a:r>
              <a:rPr kumimoji="0" lang="en-US" altLang="zh-CN" sz="2400" dirty="0">
                <a:solidFill>
                  <a:srgbClr val="660066"/>
                </a:solidFill>
                <a:latin typeface="+mn-lt"/>
                <a:ea typeface="仿宋" panose="02010609060101010101" pitchFamily="49" charset="-122"/>
              </a:rPr>
              <a:t>=</a:t>
            </a:r>
            <a:r>
              <a:rPr kumimoji="0" lang="en-US" altLang="zh-CN" sz="2400" i="1" dirty="0" err="1">
                <a:solidFill>
                  <a:srgbClr val="660066"/>
                </a:solidFill>
                <a:latin typeface="+mn-lt"/>
                <a:ea typeface="仿宋" panose="02010609060101010101" pitchFamily="49" charset="-122"/>
              </a:rPr>
              <a:t>k</a:t>
            </a:r>
            <a:r>
              <a:rPr kumimoji="0" lang="en-US" altLang="zh-CN" sz="2400" baseline="-25000" dirty="0" err="1">
                <a:solidFill>
                  <a:srgbClr val="660066"/>
                </a:solidFill>
                <a:latin typeface="+mn-lt"/>
                <a:ea typeface="仿宋" panose="02010609060101010101" pitchFamily="49" charset="-122"/>
              </a:rPr>
              <a:t>d</a:t>
            </a:r>
            <a:r>
              <a:rPr kumimoji="0" lang="zh-CN" altLang="en-US" sz="24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rPr>
              <a:t>sin[</a:t>
            </a:r>
            <a:r>
              <a:rPr kumimoji="0" lang="zh-CN" altLang="en-US" sz="2400" dirty="0">
                <a:solidFill>
                  <a:srgbClr val="660066"/>
                </a:solidFill>
                <a:latin typeface="+mn-lt"/>
                <a:ea typeface="仿宋" panose="02010609060101010101" pitchFamily="49" charset="-122"/>
                <a:sym typeface="Symbol" panose="05050102010706020507" pitchFamily="18" charset="2"/>
              </a:rPr>
              <a:t></a:t>
            </a:r>
            <a:r>
              <a:rPr kumimoji="0" lang="zh-CN" altLang="en-US" sz="2400" i="1"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sym typeface="Symbol" panose="05050102010706020507" pitchFamily="18" charset="2"/>
              </a:rPr>
              <a:t> </a:t>
            </a:r>
            <a:r>
              <a:rPr kumimoji="0" lang="en-US" altLang="zh-CN" sz="2400" i="1" dirty="0" err="1">
                <a:solidFill>
                  <a:srgbClr val="660066"/>
                </a:solidFill>
                <a:latin typeface="+mn-lt"/>
                <a:ea typeface="仿宋" panose="02010609060101010101" pitchFamily="49" charset="-122"/>
              </a:rPr>
              <a:t>k</a:t>
            </a:r>
            <a:r>
              <a:rPr kumimoji="0" lang="en-US" altLang="zh-CN" sz="2400" baseline="-25000" dirty="0" err="1">
                <a:solidFill>
                  <a:srgbClr val="660066"/>
                </a:solidFill>
                <a:latin typeface="+mn-lt"/>
                <a:ea typeface="仿宋" panose="02010609060101010101" pitchFamily="49" charset="-122"/>
              </a:rPr>
              <a:t>d</a:t>
            </a:r>
            <a:r>
              <a:rPr kumimoji="0" lang="zh-CN" altLang="en-US"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sym typeface="Symbol" panose="05050102010706020507" pitchFamily="18" charset="2"/>
              </a:rPr>
              <a:t></a:t>
            </a:r>
            <a:r>
              <a:rPr kumimoji="0" lang="zh-CN" altLang="en-US" sz="2400" i="1"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a:t>
            </a:r>
          </a:p>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检波得到的包络</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ab</a:t>
            </a:r>
            <a:r>
              <a:rPr kumimoji="0" lang="zh-CN" altLang="en-US" sz="2400" dirty="0">
                <a:solidFill>
                  <a:srgbClr val="660066"/>
                </a:solidFill>
                <a:latin typeface="+mn-lt"/>
                <a:ea typeface="仿宋" panose="02010609060101010101" pitchFamily="49" charset="-122"/>
              </a:rPr>
              <a:t>与</a:t>
            </a:r>
            <a:r>
              <a:rPr kumimoji="0" lang="zh-CN" altLang="en-US" sz="2400" dirty="0">
                <a:solidFill>
                  <a:srgbClr val="660066"/>
                </a:solidFill>
                <a:latin typeface="+mn-lt"/>
                <a:ea typeface="仿宋" panose="02010609060101010101" pitchFamily="49" charset="-122"/>
                <a:sym typeface="Symbol" panose="05050102010706020507" pitchFamily="18" charset="2"/>
              </a:rPr>
              <a:t></a:t>
            </a:r>
            <a:r>
              <a:rPr kumimoji="0" lang="zh-CN" altLang="en-US" sz="2400" i="1"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成正比，即正比于调制信号</a:t>
            </a:r>
            <a:r>
              <a:rPr kumimoji="0" lang="en-US" altLang="zh-CN" sz="2400" dirty="0">
                <a:solidFill>
                  <a:srgbClr val="660066"/>
                </a:solidFill>
                <a:latin typeface="+mn-lt"/>
                <a:ea typeface="仿宋" panose="02010609060101010101" pitchFamily="49" charset="-122"/>
              </a:rPr>
              <a:t>cos(</a:t>
            </a:r>
            <a:r>
              <a:rPr kumimoji="0" lang="en-US" altLang="zh-CN" sz="2400" i="1" dirty="0">
                <a:solidFill>
                  <a:srgbClr val="660066"/>
                </a:solidFill>
                <a:latin typeface="+mn-lt"/>
                <a:ea typeface="仿宋" panose="02010609060101010101" pitchFamily="49" charset="-122"/>
              </a:rPr>
              <a:t>Ωt</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 </a:t>
            </a:r>
          </a:p>
          <a:p>
            <a:pPr eaLnBrk="1" hangingPunct="1">
              <a:lnSpc>
                <a:spcPct val="130000"/>
              </a:lnSpc>
              <a:spcBef>
                <a:spcPct val="0"/>
              </a:spcBef>
              <a:buFontTx/>
              <a:buNone/>
            </a:pPr>
            <a:r>
              <a:rPr kumimoji="0" lang="zh-CN" altLang="en-US" sz="2400" dirty="0">
                <a:solidFill>
                  <a:srgbClr val="660066"/>
                </a:solidFill>
                <a:latin typeface="+mn-lt"/>
                <a:ea typeface="仿宋" panose="02010609060101010101" pitchFamily="49" charset="-122"/>
              </a:rPr>
              <a:t>∴达到了调相波解调的目的。</a:t>
            </a:r>
          </a:p>
        </p:txBody>
      </p:sp>
      <p:pic>
        <p:nvPicPr>
          <p:cNvPr id="164875" name="图片 11" descr="Image1.jpg">
            <a:extLst>
              <a:ext uri="{FF2B5EF4-FFF2-40B4-BE49-F238E27FC236}">
                <a16:creationId xmlns:a16="http://schemas.microsoft.com/office/drawing/2014/main" id="{D5CAB6DE-98F4-4826-B008-D447945ED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3807" y="239617"/>
            <a:ext cx="40005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6" name="Text Box 7">
            <a:extLst>
              <a:ext uri="{FF2B5EF4-FFF2-40B4-BE49-F238E27FC236}">
                <a16:creationId xmlns:a16="http://schemas.microsoft.com/office/drawing/2014/main" id="{7250A2A8-4E5F-42AF-99DD-8CD5301BDC88}"/>
              </a:ext>
            </a:extLst>
          </p:cNvPr>
          <p:cNvSpPr txBox="1">
            <a:spLocks noChangeArrowheads="1"/>
          </p:cNvSpPr>
          <p:nvPr/>
        </p:nvSpPr>
        <p:spPr bwMode="auto">
          <a:xfrm>
            <a:off x="5038980" y="3116107"/>
            <a:ext cx="1071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FF0000"/>
                </a:solidFill>
                <a:latin typeface="+mn-lt"/>
                <a:ea typeface="仿宋" panose="02010609060101010101" pitchFamily="49" charset="-122"/>
              </a:rPr>
              <a:t>旧</a:t>
            </a:r>
            <a:r>
              <a:rPr lang="en-US" altLang="zh-CN" sz="2000" dirty="0">
                <a:solidFill>
                  <a:srgbClr val="FF0000"/>
                </a:solidFill>
                <a:latin typeface="+mn-lt"/>
                <a:ea typeface="仿宋" panose="02010609060101010101" pitchFamily="49" charset="-122"/>
              </a:rPr>
              <a:t>P368</a:t>
            </a:r>
            <a:endParaRPr lang="zh-CN" altLang="en-US" sz="2000" dirty="0">
              <a:solidFill>
                <a:srgbClr val="FF0000"/>
              </a:solidFill>
              <a:latin typeface="+mn-lt"/>
              <a:ea typeface="仿宋" panose="02010609060101010101" pitchFamily="49" charset="-122"/>
            </a:endParaRPr>
          </a:p>
        </p:txBody>
      </p:sp>
      <p:sp>
        <p:nvSpPr>
          <p:cNvPr id="16" name="Text Box 20">
            <a:extLst>
              <a:ext uri="{FF2B5EF4-FFF2-40B4-BE49-F238E27FC236}">
                <a16:creationId xmlns:a16="http://schemas.microsoft.com/office/drawing/2014/main" id="{342AE01A-A02A-4A66-A271-F8F41C428654}"/>
              </a:ext>
            </a:extLst>
          </p:cNvPr>
          <p:cNvSpPr txBox="1">
            <a:spLocks noChangeArrowheads="1"/>
          </p:cNvSpPr>
          <p:nvPr/>
        </p:nvSpPr>
        <p:spPr bwMode="auto">
          <a:xfrm>
            <a:off x="971600" y="5870731"/>
            <a:ext cx="27831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800" dirty="0">
                <a:solidFill>
                  <a:srgbClr val="0000FF"/>
                </a:solidFill>
                <a:latin typeface="+mn-lt"/>
                <a:ea typeface="仿宋" panose="02010609060101010101" pitchFamily="49" charset="-122"/>
              </a:rPr>
              <a:t>乘法器鉴相</a:t>
            </a:r>
            <a:endParaRPr kumimoji="0" lang="zh-CN" altLang="en-US" sz="2800" b="0" dirty="0">
              <a:solidFill>
                <a:srgbClr val="0000FF"/>
              </a:solidFill>
              <a:latin typeface="+mn-lt"/>
              <a:ea typeface="仿宋" panose="02010609060101010101" pitchFamily="49" charset="-122"/>
            </a:endParaRPr>
          </a:p>
        </p:txBody>
      </p:sp>
      <p:pic>
        <p:nvPicPr>
          <p:cNvPr id="2" name="图片 1">
            <a:extLst>
              <a:ext uri="{FF2B5EF4-FFF2-40B4-BE49-F238E27FC236}">
                <a16:creationId xmlns:a16="http://schemas.microsoft.com/office/drawing/2014/main" id="{6B26E2A4-9003-48D1-9FA1-F3D75A52B552}"/>
              </a:ext>
            </a:extLst>
          </p:cNvPr>
          <p:cNvPicPr>
            <a:picLocks noChangeAspect="1"/>
          </p:cNvPicPr>
          <p:nvPr/>
        </p:nvPicPr>
        <p:blipFill>
          <a:blip r:embed="rId3"/>
          <a:stretch>
            <a:fillRect/>
          </a:stretch>
        </p:blipFill>
        <p:spPr>
          <a:xfrm>
            <a:off x="6481916" y="69938"/>
            <a:ext cx="2650538" cy="3608203"/>
          </a:xfrm>
          <a:prstGeom prst="rect">
            <a:avLst/>
          </a:prstGeom>
        </p:spPr>
      </p:pic>
      <p:sp>
        <p:nvSpPr>
          <p:cNvPr id="12" name="文本框 11">
            <a:extLst>
              <a:ext uri="{FF2B5EF4-FFF2-40B4-BE49-F238E27FC236}">
                <a16:creationId xmlns:a16="http://schemas.microsoft.com/office/drawing/2014/main" id="{5E820932-18CD-41C3-9D86-8E4E8ED23FD6}"/>
              </a:ext>
            </a:extLst>
          </p:cNvPr>
          <p:cNvSpPr txBox="1"/>
          <p:nvPr/>
        </p:nvSpPr>
        <p:spPr>
          <a:xfrm>
            <a:off x="2253170" y="3162526"/>
            <a:ext cx="4593886" cy="523220"/>
          </a:xfrm>
          <a:prstGeom prst="rect">
            <a:avLst/>
          </a:prstGeom>
          <a:noFill/>
        </p:spPr>
        <p:txBody>
          <a:bodyPr wrap="square">
            <a:spAutoFit/>
          </a:bodyPr>
          <a:lstStyle/>
          <a:p>
            <a:pPr lvl="1" indent="-457200" eaLnBrk="1" hangingPunct="1">
              <a:spcBef>
                <a:spcPct val="0"/>
              </a:spcBef>
              <a:buFontTx/>
              <a:buNone/>
            </a:pPr>
            <a:r>
              <a:rPr lang="en-US" altLang="zh-CN" sz="2800" dirty="0">
                <a:solidFill>
                  <a:srgbClr val="00CC00"/>
                </a:solidFill>
                <a:latin typeface="+mn-lt"/>
                <a:ea typeface="仿宋" panose="02010609060101010101" pitchFamily="49" charset="-122"/>
              </a:rPr>
              <a:t>P9</a:t>
            </a:r>
            <a:r>
              <a:rPr lang="en-US" altLang="zh-CN" sz="2800" dirty="0">
                <a:solidFill>
                  <a:srgbClr val="FF0000"/>
                </a:solidFill>
                <a:latin typeface="+mn-lt"/>
                <a:ea typeface="仿宋" panose="02010609060101010101" pitchFamily="49" charset="-122"/>
              </a:rPr>
              <a:t>   </a:t>
            </a:r>
            <a:r>
              <a:rPr lang="en-US" altLang="zh-CN" sz="2800" dirty="0" err="1">
                <a:solidFill>
                  <a:srgbClr val="FF0000"/>
                </a:solidFill>
                <a:latin typeface="+mn-lt"/>
                <a:ea typeface="仿宋" panose="02010609060101010101" pitchFamily="49" charset="-122"/>
              </a:rPr>
              <a:t>P9</a:t>
            </a:r>
            <a:endParaRPr lang="zh-CN" altLang="en-US" sz="2800" dirty="0">
              <a:solidFill>
                <a:srgbClr val="FF0000"/>
              </a:solidFill>
              <a:latin typeface="+mn-lt"/>
              <a:ea typeface="仿宋" panose="02010609060101010101" pitchFamily="49" charset="-122"/>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2985729A-DBCF-49EF-BA41-FD3AC38FF90C}"/>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5.6  </a:t>
            </a:r>
            <a:r>
              <a:rPr lang="zh-CN" altLang="en-US" sz="2800" b="1" dirty="0">
                <a:solidFill>
                  <a:srgbClr val="0000FF"/>
                </a:solidFill>
                <a:latin typeface="+mn-lt"/>
                <a:ea typeface="仿宋" panose="02010609060101010101" pitchFamily="49" charset="-122"/>
              </a:rPr>
              <a:t>数字调制技术</a:t>
            </a:r>
          </a:p>
        </p:txBody>
      </p:sp>
      <p:sp>
        <p:nvSpPr>
          <p:cNvPr id="164868" name="Text Box 20">
            <a:extLst>
              <a:ext uri="{FF2B5EF4-FFF2-40B4-BE49-F238E27FC236}">
                <a16:creationId xmlns:a16="http://schemas.microsoft.com/office/drawing/2014/main" id="{E5962C09-4954-44AA-8E6C-6D9F4FC2BD8F}"/>
              </a:ext>
            </a:extLst>
          </p:cNvPr>
          <p:cNvSpPr txBox="1">
            <a:spLocks noChangeArrowheads="1"/>
          </p:cNvSpPr>
          <p:nvPr/>
        </p:nvSpPr>
        <p:spPr bwMode="auto">
          <a:xfrm>
            <a:off x="395288" y="874713"/>
            <a:ext cx="676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dirty="0">
                <a:solidFill>
                  <a:srgbClr val="660066"/>
                </a:solidFill>
                <a:latin typeface="+mn-lt"/>
                <a:ea typeface="仿宋" panose="02010609060101010101" pitchFamily="49" charset="-122"/>
              </a:rPr>
              <a:t>类型：</a:t>
            </a:r>
            <a:r>
              <a:rPr kumimoji="0" lang="en-US" altLang="zh-CN" sz="2400" dirty="0">
                <a:solidFill>
                  <a:srgbClr val="660066"/>
                </a:solidFill>
                <a:latin typeface="+mn-lt"/>
                <a:ea typeface="仿宋" panose="02010609060101010101" pitchFamily="49" charset="-122"/>
              </a:rPr>
              <a:t>OOK(BASK) </a:t>
            </a:r>
            <a:r>
              <a:rPr kumimoji="0" lang="zh-CN" altLang="en-US"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BFSK</a:t>
            </a:r>
            <a:r>
              <a:rPr kumimoji="0" lang="zh-CN" altLang="en-US"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BPSK </a:t>
            </a:r>
            <a:endParaRPr kumimoji="0" lang="zh-CN" altLang="en-US" sz="2400" b="0" dirty="0">
              <a:solidFill>
                <a:srgbClr val="660066"/>
              </a:solidFill>
              <a:latin typeface="+mn-lt"/>
              <a:ea typeface="仿宋" panose="02010609060101010101" pitchFamily="49" charset="-122"/>
            </a:endParaRPr>
          </a:p>
        </p:txBody>
      </p:sp>
      <p:sp>
        <p:nvSpPr>
          <p:cNvPr id="11" name="Rectangle 2">
            <a:extLst>
              <a:ext uri="{FF2B5EF4-FFF2-40B4-BE49-F238E27FC236}">
                <a16:creationId xmlns:a16="http://schemas.microsoft.com/office/drawing/2014/main" id="{B6A5A3EE-94C8-4039-A862-F41EE874C782}"/>
              </a:ext>
            </a:extLst>
          </p:cNvPr>
          <p:cNvSpPr>
            <a:spLocks noChangeArrowheads="1"/>
          </p:cNvSpPr>
          <p:nvPr/>
        </p:nvSpPr>
        <p:spPr bwMode="auto">
          <a:xfrm>
            <a:off x="4644008" y="6186985"/>
            <a:ext cx="4210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None/>
            </a:pPr>
            <a:r>
              <a:rPr lang="en-US" altLang="zh-CN" dirty="0">
                <a:solidFill>
                  <a:srgbClr val="003300"/>
                </a:solidFill>
                <a:latin typeface="+mn-lt"/>
                <a:ea typeface="仿宋" panose="02010609060101010101" pitchFamily="49" charset="-122"/>
                <a:hlinkClick r:id="rId2" action="ppaction://hlinkpres?slideindex=1&amp;slidetitle=">
                  <a:extLst>
                    <a:ext uri="{A12FA001-AC4F-418D-AE19-62706E023703}">
                      <ahyp:hlinkClr xmlns:ahyp="http://schemas.microsoft.com/office/drawing/2018/hyperlinkcolor" val="tx"/>
                    </a:ext>
                  </a:extLst>
                </a:hlinkClick>
              </a:rPr>
              <a:t>The end of Chapter </a:t>
            </a:r>
            <a:r>
              <a:rPr lang="en-US" altLang="zh-CN" dirty="0">
                <a:solidFill>
                  <a:srgbClr val="003300"/>
                </a:solidFill>
                <a:latin typeface="+mn-lt"/>
                <a:ea typeface="仿宋" panose="02010609060101010101" pitchFamily="49" charset="-122"/>
              </a:rPr>
              <a:t>5</a:t>
            </a:r>
            <a:endParaRPr lang="zh-CN" altLang="en-US" dirty="0">
              <a:solidFill>
                <a:srgbClr val="003300"/>
              </a:solidFill>
              <a:latin typeface="+mn-lt"/>
              <a:ea typeface="仿宋" panose="02010609060101010101" pitchFamily="49" charset="-122"/>
            </a:endParaRPr>
          </a:p>
        </p:txBody>
      </p:sp>
      <p:sp>
        <p:nvSpPr>
          <p:cNvPr id="12" name="文本框 11">
            <a:extLst>
              <a:ext uri="{FF2B5EF4-FFF2-40B4-BE49-F238E27FC236}">
                <a16:creationId xmlns:a16="http://schemas.microsoft.com/office/drawing/2014/main" id="{5E820932-18CD-41C3-9D86-8E4E8ED23FD6}"/>
              </a:ext>
            </a:extLst>
          </p:cNvPr>
          <p:cNvSpPr txBox="1"/>
          <p:nvPr/>
        </p:nvSpPr>
        <p:spPr>
          <a:xfrm>
            <a:off x="3419872" y="228600"/>
            <a:ext cx="4593886" cy="523220"/>
          </a:xfrm>
          <a:prstGeom prst="rect">
            <a:avLst/>
          </a:prstGeom>
          <a:noFill/>
        </p:spPr>
        <p:txBody>
          <a:bodyPr wrap="square">
            <a:spAutoFit/>
          </a:bodyPr>
          <a:lstStyle/>
          <a:p>
            <a:pPr lvl="1" indent="-457200" eaLnBrk="1" hangingPunct="1">
              <a:spcBef>
                <a:spcPct val="0"/>
              </a:spcBef>
              <a:buFontTx/>
              <a:buNone/>
            </a:pPr>
            <a:r>
              <a:rPr lang="en-US" altLang="zh-CN" sz="2800" dirty="0">
                <a:solidFill>
                  <a:srgbClr val="00CC00"/>
                </a:solidFill>
                <a:latin typeface="+mn-lt"/>
                <a:ea typeface="仿宋" panose="02010609060101010101" pitchFamily="49" charset="-122"/>
              </a:rPr>
              <a:t>P222</a:t>
            </a:r>
            <a:r>
              <a:rPr lang="en-US" altLang="zh-CN" sz="2800" dirty="0">
                <a:solidFill>
                  <a:srgbClr val="FF0000"/>
                </a:solidFill>
                <a:latin typeface="+mn-lt"/>
                <a:ea typeface="仿宋" panose="02010609060101010101" pitchFamily="49" charset="-122"/>
              </a:rPr>
              <a:t>      P228</a:t>
            </a:r>
            <a:endParaRPr lang="zh-CN" altLang="en-US" sz="2800" dirty="0">
              <a:solidFill>
                <a:srgbClr val="FF0000"/>
              </a:solidFill>
              <a:latin typeface="+mn-lt"/>
              <a:ea typeface="仿宋" panose="02010609060101010101" pitchFamily="49" charset="-122"/>
            </a:endParaRPr>
          </a:p>
        </p:txBody>
      </p:sp>
      <p:sp>
        <p:nvSpPr>
          <p:cNvPr id="3" name="Text Box 20">
            <a:extLst>
              <a:ext uri="{FF2B5EF4-FFF2-40B4-BE49-F238E27FC236}">
                <a16:creationId xmlns:a16="http://schemas.microsoft.com/office/drawing/2014/main" id="{AC75357F-93B8-44AA-8B64-681B43803D3C}"/>
              </a:ext>
            </a:extLst>
          </p:cNvPr>
          <p:cNvSpPr txBox="1">
            <a:spLocks noChangeArrowheads="1"/>
          </p:cNvSpPr>
          <p:nvPr/>
        </p:nvSpPr>
        <p:spPr bwMode="auto">
          <a:xfrm>
            <a:off x="1005523" y="1988840"/>
            <a:ext cx="3710493" cy="179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dirty="0">
                <a:solidFill>
                  <a:srgbClr val="660066"/>
                </a:solidFill>
                <a:latin typeface="+mn-lt"/>
                <a:ea typeface="仿宋" panose="02010609060101010101" pitchFamily="49" charset="-122"/>
              </a:rPr>
              <a:t>时域波形 </a:t>
            </a:r>
            <a:r>
              <a:rPr lang="en-US" altLang="zh-CN" sz="2400" dirty="0">
                <a:solidFill>
                  <a:srgbClr val="00CC00"/>
                </a:solidFill>
                <a:latin typeface="+mn-lt"/>
                <a:ea typeface="仿宋" panose="02010609060101010101" pitchFamily="49" charset="-122"/>
              </a:rPr>
              <a:t>P10  </a:t>
            </a:r>
            <a:r>
              <a:rPr lang="zh-CN" altLang="en-US" sz="2400" dirty="0">
                <a:solidFill>
                  <a:srgbClr val="00CC00"/>
                </a:solidFill>
                <a:latin typeface="+mn-lt"/>
                <a:ea typeface="仿宋" panose="02010609060101010101" pitchFamily="49" charset="-122"/>
              </a:rPr>
              <a:t>图</a:t>
            </a:r>
            <a:r>
              <a:rPr lang="en-US" altLang="zh-CN" sz="2400" dirty="0">
                <a:solidFill>
                  <a:srgbClr val="00CC00"/>
                </a:solidFill>
                <a:latin typeface="+mn-lt"/>
                <a:ea typeface="仿宋" panose="02010609060101010101" pitchFamily="49" charset="-122"/>
              </a:rPr>
              <a:t>1-13</a:t>
            </a:r>
            <a:r>
              <a:rPr lang="en-US" altLang="zh-CN" sz="2400" dirty="0">
                <a:solidFill>
                  <a:srgbClr val="FF0000"/>
                </a:solidFill>
                <a:latin typeface="+mn-lt"/>
                <a:ea typeface="仿宋" panose="02010609060101010101" pitchFamily="49" charset="-122"/>
              </a:rPr>
              <a:t> </a:t>
            </a:r>
            <a:endParaRPr kumimoji="0" lang="en-US" altLang="zh-CN" sz="2400" dirty="0">
              <a:solidFill>
                <a:srgbClr val="660066"/>
              </a:solidFill>
              <a:latin typeface="+mn-lt"/>
              <a:ea typeface="仿宋" panose="02010609060101010101" pitchFamily="49" charset="-122"/>
            </a:endParaRPr>
          </a:p>
          <a:p>
            <a:pPr eaLnBrk="1" hangingPunct="1">
              <a:buFontTx/>
              <a:buNone/>
            </a:pPr>
            <a:r>
              <a:rPr kumimoji="0" lang="zh-CN" altLang="en-US" sz="2400" dirty="0">
                <a:solidFill>
                  <a:srgbClr val="660066"/>
                </a:solidFill>
                <a:latin typeface="+mn-lt"/>
                <a:ea typeface="仿宋" panose="02010609060101010101" pitchFamily="49" charset="-122"/>
              </a:rPr>
              <a:t>频谱</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功率谱</a:t>
            </a:r>
            <a:r>
              <a:rPr kumimoji="0" lang="en-US" altLang="zh-CN" sz="2400" dirty="0">
                <a:solidFill>
                  <a:srgbClr val="660066"/>
                </a:solidFill>
                <a:latin typeface="+mn-lt"/>
                <a:ea typeface="仿宋" panose="02010609060101010101" pitchFamily="49" charset="-122"/>
              </a:rPr>
              <a:t>)</a:t>
            </a:r>
          </a:p>
          <a:p>
            <a:pPr eaLnBrk="1" hangingPunct="1">
              <a:buFontTx/>
              <a:buNone/>
            </a:pPr>
            <a:r>
              <a:rPr kumimoji="0" lang="zh-CN" altLang="en-US" sz="2400" dirty="0">
                <a:solidFill>
                  <a:srgbClr val="660066"/>
                </a:solidFill>
                <a:latin typeface="+mn-lt"/>
                <a:ea typeface="仿宋" panose="02010609060101010101" pitchFamily="49" charset="-122"/>
              </a:rPr>
              <a:t>时域表达式</a:t>
            </a:r>
            <a:endParaRPr kumimoji="0" lang="en-US" altLang="zh-CN" sz="2400" dirty="0">
              <a:solidFill>
                <a:srgbClr val="660066"/>
              </a:solidFill>
              <a:latin typeface="+mn-lt"/>
              <a:ea typeface="仿宋" panose="02010609060101010101" pitchFamily="49" charset="-122"/>
            </a:endParaRPr>
          </a:p>
          <a:p>
            <a:pPr eaLnBrk="1" hangingPunct="1">
              <a:buFontTx/>
              <a:buNone/>
            </a:pPr>
            <a:r>
              <a:rPr kumimoji="0" lang="zh-CN" altLang="en-US" sz="2400" dirty="0">
                <a:solidFill>
                  <a:srgbClr val="660066"/>
                </a:solidFill>
                <a:latin typeface="+mn-lt"/>
                <a:ea typeface="仿宋" panose="02010609060101010101" pitchFamily="49" charset="-122"/>
              </a:rPr>
              <a:t>带宽</a:t>
            </a:r>
          </a:p>
        </p:txBody>
      </p:sp>
    </p:spTree>
    <p:extLst>
      <p:ext uri="{BB962C8B-B14F-4D97-AF65-F5344CB8AC3E}">
        <p14:creationId xmlns:p14="http://schemas.microsoft.com/office/powerpoint/2010/main" val="639636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239F21E-3EFF-49D2-9E09-F0AB98A4B9D4}"/>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graphicFrame>
        <p:nvGraphicFramePr>
          <p:cNvPr id="19459" name="Object 7">
            <a:extLst>
              <a:ext uri="{FF2B5EF4-FFF2-40B4-BE49-F238E27FC236}">
                <a16:creationId xmlns:a16="http://schemas.microsoft.com/office/drawing/2014/main" id="{4C144531-0606-4E58-9656-9E7B5C8580EC}"/>
              </a:ext>
            </a:extLst>
          </p:cNvPr>
          <p:cNvGraphicFramePr>
            <a:graphicFrameLocks noChangeAspect="1"/>
          </p:cNvGraphicFramePr>
          <p:nvPr>
            <p:extLst>
              <p:ext uri="{D42A27DB-BD31-4B8C-83A1-F6EECF244321}">
                <p14:modId xmlns:p14="http://schemas.microsoft.com/office/powerpoint/2010/main" val="1887611842"/>
              </p:ext>
            </p:extLst>
          </p:nvPr>
        </p:nvGraphicFramePr>
        <p:xfrm>
          <a:off x="6084888" y="3141663"/>
          <a:ext cx="1960562" cy="3352800"/>
        </p:xfrm>
        <a:graphic>
          <a:graphicData uri="http://schemas.openxmlformats.org/presentationml/2006/ole">
            <mc:AlternateContent xmlns:mc="http://schemas.openxmlformats.org/markup-compatibility/2006">
              <mc:Choice xmlns:v="urn:schemas-microsoft-com:vml" Requires="v">
                <p:oleObj spid="_x0000_s20252" name="SmartDraw" r:id="rId3" imgW="1563624" imgH="2673096" progId="">
                  <p:embed/>
                </p:oleObj>
              </mc:Choice>
              <mc:Fallback>
                <p:oleObj name="SmartDraw" r:id="rId3" imgW="1563624" imgH="2673096"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8" y="3141663"/>
                        <a:ext cx="1960562" cy="3352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0" name="Object 9">
            <a:extLst>
              <a:ext uri="{FF2B5EF4-FFF2-40B4-BE49-F238E27FC236}">
                <a16:creationId xmlns:a16="http://schemas.microsoft.com/office/drawing/2014/main" id="{B39EFE00-C37E-40F9-897B-6A89ECB07963}"/>
              </a:ext>
            </a:extLst>
          </p:cNvPr>
          <p:cNvGraphicFramePr>
            <a:graphicFrameLocks noChangeAspect="1"/>
          </p:cNvGraphicFramePr>
          <p:nvPr>
            <p:extLst>
              <p:ext uri="{D42A27DB-BD31-4B8C-83A1-F6EECF244321}">
                <p14:modId xmlns:p14="http://schemas.microsoft.com/office/powerpoint/2010/main" val="2142840954"/>
              </p:ext>
            </p:extLst>
          </p:nvPr>
        </p:nvGraphicFramePr>
        <p:xfrm>
          <a:off x="611188" y="3146425"/>
          <a:ext cx="4114800" cy="3425825"/>
        </p:xfrm>
        <a:graphic>
          <a:graphicData uri="http://schemas.openxmlformats.org/presentationml/2006/ole">
            <mc:AlternateContent xmlns:mc="http://schemas.openxmlformats.org/markup-compatibility/2006">
              <mc:Choice xmlns:v="urn:schemas-microsoft-com:vml" Requires="v">
                <p:oleObj spid="_x0000_s20253" name="SmartDraw" r:id="rId5" imgW="4727448" imgH="3936492" progId="">
                  <p:embed/>
                </p:oleObj>
              </mc:Choice>
              <mc:Fallback>
                <p:oleObj name="SmartDraw" r:id="rId5" imgW="4727448" imgH="3936492" progId="">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146425"/>
                        <a:ext cx="4114800" cy="342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1" name="Text Box 10">
            <a:extLst>
              <a:ext uri="{FF2B5EF4-FFF2-40B4-BE49-F238E27FC236}">
                <a16:creationId xmlns:a16="http://schemas.microsoft.com/office/drawing/2014/main" id="{395F9C75-CEA3-4F1A-8FC0-7F1262E0D29E}"/>
              </a:ext>
            </a:extLst>
          </p:cNvPr>
          <p:cNvSpPr txBox="1">
            <a:spLocks noChangeArrowheads="1"/>
          </p:cNvSpPr>
          <p:nvPr/>
        </p:nvSpPr>
        <p:spPr bwMode="auto">
          <a:xfrm>
            <a:off x="54768" y="663575"/>
            <a:ext cx="9034463"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buFontTx/>
              <a:buNone/>
            </a:pPr>
            <a:r>
              <a:rPr lang="zh-CN" altLang="en-US" sz="2400" dirty="0">
                <a:latin typeface="+mn-lt"/>
                <a:ea typeface="仿宋" panose="02010609060101010101" pitchFamily="49" charset="-122"/>
              </a:rPr>
              <a:t>         可见，单音调制时，</a:t>
            </a:r>
            <a:r>
              <a:rPr lang="en-US" altLang="zh-CN" sz="2400" dirty="0">
                <a:latin typeface="+mn-lt"/>
                <a:ea typeface="仿宋" panose="02010609060101010101" pitchFamily="49" charset="-122"/>
              </a:rPr>
              <a:t>SSB</a:t>
            </a:r>
            <a:r>
              <a:rPr lang="zh-CN" altLang="en-US" sz="2400" dirty="0">
                <a:latin typeface="+mn-lt"/>
                <a:ea typeface="仿宋" panose="02010609060101010101" pitchFamily="49" charset="-122"/>
              </a:rPr>
              <a:t>信号是等幅波，但与载波是不同的。</a:t>
            </a:r>
            <a:r>
              <a:rPr lang="en-US" altLang="zh-CN" sz="2400" dirty="0">
                <a:latin typeface="+mn-lt"/>
                <a:ea typeface="仿宋" panose="02010609060101010101" pitchFamily="49" charset="-122"/>
              </a:rPr>
              <a:t>SSB</a:t>
            </a:r>
            <a:r>
              <a:rPr lang="zh-CN" altLang="en-US" sz="2400" dirty="0">
                <a:latin typeface="+mn-lt"/>
                <a:ea typeface="仿宋" panose="02010609060101010101" pitchFamily="49" charset="-122"/>
              </a:rPr>
              <a:t>信号的振幅与调制信号的振幅成正比，它的频率随调制信号的不同而不同，故它含有信息特征。</a:t>
            </a:r>
          </a:p>
        </p:txBody>
      </p:sp>
      <p:sp>
        <p:nvSpPr>
          <p:cNvPr id="19462" name="Text Box 11">
            <a:extLst>
              <a:ext uri="{FF2B5EF4-FFF2-40B4-BE49-F238E27FC236}">
                <a16:creationId xmlns:a16="http://schemas.microsoft.com/office/drawing/2014/main" id="{BB4A6554-08E9-45E5-9D36-AC7E7DAB794B}"/>
              </a:ext>
            </a:extLst>
          </p:cNvPr>
          <p:cNvSpPr txBox="1">
            <a:spLocks noChangeArrowheads="1"/>
          </p:cNvSpPr>
          <p:nvPr/>
        </p:nvSpPr>
        <p:spPr bwMode="auto">
          <a:xfrm>
            <a:off x="451750" y="2452688"/>
            <a:ext cx="324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mn-lt"/>
                <a:ea typeface="仿宋" panose="02010609060101010101" pitchFamily="49" charset="-122"/>
              </a:rPr>
              <a:t>单音</a:t>
            </a:r>
            <a:r>
              <a:rPr lang="en-US" altLang="zh-CN" sz="2400">
                <a:latin typeface="+mn-lt"/>
                <a:ea typeface="仿宋" panose="02010609060101010101" pitchFamily="49" charset="-122"/>
              </a:rPr>
              <a:t>SSB</a:t>
            </a:r>
            <a:r>
              <a:rPr lang="zh-CN" altLang="en-US" sz="2400">
                <a:latin typeface="+mn-lt"/>
                <a:ea typeface="仿宋" panose="02010609060101010101" pitchFamily="49" charset="-122"/>
              </a:rPr>
              <a:t>信号波形：</a:t>
            </a:r>
          </a:p>
        </p:txBody>
      </p:sp>
      <p:sp>
        <p:nvSpPr>
          <p:cNvPr id="19463" name="Text Box 12">
            <a:extLst>
              <a:ext uri="{FF2B5EF4-FFF2-40B4-BE49-F238E27FC236}">
                <a16:creationId xmlns:a16="http://schemas.microsoft.com/office/drawing/2014/main" id="{050F14EA-3F4C-446D-A8BF-36528FF9CCCC}"/>
              </a:ext>
            </a:extLst>
          </p:cNvPr>
          <p:cNvSpPr txBox="1">
            <a:spLocks noChangeArrowheads="1"/>
          </p:cNvSpPr>
          <p:nvPr/>
        </p:nvSpPr>
        <p:spPr bwMode="auto">
          <a:xfrm>
            <a:off x="5478463" y="2428875"/>
            <a:ext cx="287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latin typeface="+mn-lt"/>
                <a:ea typeface="仿宋" panose="02010609060101010101" pitchFamily="49" charset="-122"/>
              </a:rPr>
              <a:t>单音</a:t>
            </a:r>
            <a:r>
              <a:rPr lang="en-US" altLang="zh-CN" sz="2400">
                <a:latin typeface="+mn-lt"/>
                <a:ea typeface="仿宋" panose="02010609060101010101" pitchFamily="49" charset="-122"/>
              </a:rPr>
              <a:t>SSB</a:t>
            </a:r>
            <a:r>
              <a:rPr lang="zh-CN" altLang="en-US" sz="2400">
                <a:latin typeface="+mn-lt"/>
                <a:ea typeface="仿宋" panose="02010609060101010101" pitchFamily="49" charset="-122"/>
              </a:rPr>
              <a:t>信号频谱：</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F145C6C6-F7A0-4C86-B59D-8238805D441C}"/>
              </a:ext>
            </a:extLst>
          </p:cNvPr>
          <p:cNvSpPr>
            <a:spLocks noGrp="1" noChangeArrowheads="1"/>
          </p:cNvSpPr>
          <p:nvPr>
            <p:ph type="title" idx="4294967295"/>
          </p:nvPr>
        </p:nvSpPr>
        <p:spPr>
          <a:xfrm>
            <a:off x="228600" y="228600"/>
            <a:ext cx="5181600" cy="381000"/>
          </a:xfrm>
        </p:spPr>
        <p:txBody>
          <a:bodyPr/>
          <a:lstStyle/>
          <a:p>
            <a:pPr algn="l" eaLnBrk="1" hangingPunct="1"/>
            <a:r>
              <a:rPr lang="en-US" altLang="zh-CN" sz="2800" b="1" dirty="0">
                <a:solidFill>
                  <a:srgbClr val="0000FF"/>
                </a:solidFill>
                <a:latin typeface="+mn-lt"/>
                <a:ea typeface="仿宋" panose="02010609060101010101" pitchFamily="49" charset="-122"/>
              </a:rPr>
              <a:t>2.2.1  </a:t>
            </a:r>
            <a:r>
              <a:rPr lang="zh-CN" altLang="en-US" sz="2800" b="1" dirty="0">
                <a:solidFill>
                  <a:srgbClr val="0000FF"/>
                </a:solidFill>
                <a:latin typeface="+mn-lt"/>
                <a:ea typeface="仿宋" panose="02010609060101010101" pitchFamily="49" charset="-122"/>
              </a:rPr>
              <a:t>并联谐振特性</a:t>
            </a:r>
          </a:p>
        </p:txBody>
      </p:sp>
      <p:graphicFrame>
        <p:nvGraphicFramePr>
          <p:cNvPr id="165891" name="Object 9">
            <a:hlinkClick r:id="rId3" action="ppaction://hlinksldjump"/>
            <a:extLst>
              <a:ext uri="{FF2B5EF4-FFF2-40B4-BE49-F238E27FC236}">
                <a16:creationId xmlns:a16="http://schemas.microsoft.com/office/drawing/2014/main" id="{60E7FD17-D039-4108-B325-2B648EAA735F}"/>
              </a:ext>
            </a:extLst>
          </p:cNvPr>
          <p:cNvGraphicFramePr>
            <a:graphicFrameLocks noChangeAspect="1"/>
          </p:cNvGraphicFramePr>
          <p:nvPr>
            <p:extLst>
              <p:ext uri="{D42A27DB-BD31-4B8C-83A1-F6EECF244321}">
                <p14:modId xmlns:p14="http://schemas.microsoft.com/office/powerpoint/2010/main" val="1553831394"/>
              </p:ext>
            </p:extLst>
          </p:nvPr>
        </p:nvGraphicFramePr>
        <p:xfrm>
          <a:off x="755650" y="1125538"/>
          <a:ext cx="7921625" cy="3024187"/>
        </p:xfrm>
        <a:graphic>
          <a:graphicData uri="http://schemas.openxmlformats.org/presentationml/2006/ole">
            <mc:AlternateContent xmlns:mc="http://schemas.openxmlformats.org/markup-compatibility/2006">
              <mc:Choice xmlns:v="urn:schemas-microsoft-com:vml" Requires="v">
                <p:oleObj spid="_x0000_s166290" name="VISIO" r:id="rId4" imgW="5433060" imgH="1670304" progId="">
                  <p:embed/>
                </p:oleObj>
              </mc:Choice>
              <mc:Fallback>
                <p:oleObj name="VISIO" r:id="rId4" imgW="5433060" imgH="1670304" progId="">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125538"/>
                        <a:ext cx="7921625" cy="30241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0" name="AutoShape 10">
            <a:extLst>
              <a:ext uri="{FF2B5EF4-FFF2-40B4-BE49-F238E27FC236}">
                <a16:creationId xmlns:a16="http://schemas.microsoft.com/office/drawing/2014/main" id="{2DF4E7A0-2C7C-47FA-98B0-5AE4C22C88C8}"/>
              </a:ext>
            </a:extLst>
          </p:cNvPr>
          <p:cNvSpPr>
            <a:spLocks noChangeArrowheads="1"/>
          </p:cNvSpPr>
          <p:nvPr/>
        </p:nvSpPr>
        <p:spPr bwMode="auto">
          <a:xfrm>
            <a:off x="684213" y="4870451"/>
            <a:ext cx="1655762" cy="1150937"/>
          </a:xfrm>
          <a:prstGeom prst="wedgeRoundRectCallout">
            <a:avLst>
              <a:gd name="adj1" fmla="val -16250"/>
              <a:gd name="adj2" fmla="val -175241"/>
              <a:gd name="adj3" fmla="val 16667"/>
            </a:avLst>
          </a:prstGeom>
          <a:noFill/>
          <a:ln w="15875">
            <a:solidFill>
              <a:srgbClr val="FF0000"/>
            </a:solidFill>
            <a:miter lim="800000"/>
            <a:headEnd/>
            <a:tailEnd/>
          </a:ln>
        </p:spPr>
        <p:txBody>
          <a:bodyPr/>
          <a:lstStyle/>
          <a:p>
            <a:pPr eaLnBrk="1" hangingPunct="1">
              <a:spcBef>
                <a:spcPct val="50000"/>
              </a:spcBef>
              <a:defRPr/>
            </a:pPr>
            <a:r>
              <a:rPr lang="zh-CN" altLang="en-US" dirty="0">
                <a:solidFill>
                  <a:srgbClr val="660066"/>
                </a:solidFill>
                <a:latin typeface="+mn-lt"/>
                <a:ea typeface="仿宋" panose="02010609060101010101" pitchFamily="49" charset="-122"/>
              </a:rPr>
              <a:t>并联谐振回路</a:t>
            </a:r>
            <a:endParaRPr lang="zh-CN" altLang="en-US" sz="2000" dirty="0">
              <a:solidFill>
                <a:srgbClr val="660066"/>
              </a:solidFill>
              <a:latin typeface="+mn-lt"/>
              <a:ea typeface="仿宋" panose="02010609060101010101" pitchFamily="49" charset="-122"/>
            </a:endParaRPr>
          </a:p>
          <a:p>
            <a:pPr eaLnBrk="1" hangingPunct="1">
              <a:defRPr/>
            </a:pPr>
            <a:endParaRPr lang="zh-CN" altLang="en-US" sz="2000" dirty="0">
              <a:solidFill>
                <a:srgbClr val="660066"/>
              </a:solidFill>
              <a:latin typeface="+mn-lt"/>
              <a:ea typeface="仿宋" panose="02010609060101010101" pitchFamily="49" charset="-122"/>
            </a:endParaRPr>
          </a:p>
        </p:txBody>
      </p:sp>
      <p:sp>
        <p:nvSpPr>
          <p:cNvPr id="17414" name="AutoShape 11">
            <a:extLst>
              <a:ext uri="{FF2B5EF4-FFF2-40B4-BE49-F238E27FC236}">
                <a16:creationId xmlns:a16="http://schemas.microsoft.com/office/drawing/2014/main" id="{6CDF0639-44F4-49B6-B95A-EA6E2F37D7D9}"/>
              </a:ext>
            </a:extLst>
          </p:cNvPr>
          <p:cNvSpPr>
            <a:spLocks noChangeArrowheads="1"/>
          </p:cNvSpPr>
          <p:nvPr/>
        </p:nvSpPr>
        <p:spPr bwMode="auto">
          <a:xfrm>
            <a:off x="2428875" y="4797426"/>
            <a:ext cx="1854200" cy="1225550"/>
          </a:xfrm>
          <a:prstGeom prst="wedgeRoundRectCallout">
            <a:avLst>
              <a:gd name="adj1" fmla="val -29444"/>
              <a:gd name="adj2" fmla="val -182384"/>
              <a:gd name="adj3" fmla="val 16667"/>
            </a:avLst>
          </a:prstGeom>
          <a:noFill/>
          <a:ln w="15875">
            <a:solidFill>
              <a:srgbClr val="FF0000"/>
            </a:solidFill>
            <a:miter lim="800000"/>
            <a:headEnd/>
            <a:tailEnd/>
          </a:ln>
        </p:spPr>
        <p:txBody>
          <a:bodyPr/>
          <a:lstStyle/>
          <a:p>
            <a:pPr eaLnBrk="1" hangingPunct="1">
              <a:defRPr/>
            </a:pPr>
            <a:r>
              <a:rPr lang="zh-CN" altLang="en-US" dirty="0">
                <a:solidFill>
                  <a:srgbClr val="660066"/>
                </a:solidFill>
                <a:latin typeface="+mn-lt"/>
                <a:ea typeface="仿宋" panose="02010609060101010101" pitchFamily="49" charset="-122"/>
              </a:rPr>
              <a:t>等效电路</a:t>
            </a:r>
            <a:endParaRPr lang="en-US" altLang="zh-CN" dirty="0">
              <a:solidFill>
                <a:srgbClr val="660066"/>
              </a:solidFill>
              <a:latin typeface="+mn-lt"/>
              <a:ea typeface="仿宋" panose="02010609060101010101" pitchFamily="49" charset="-122"/>
            </a:endParaRPr>
          </a:p>
          <a:p>
            <a:pPr eaLnBrk="1" hangingPunct="1">
              <a:defRPr/>
            </a:pPr>
            <a:r>
              <a:rPr lang="zh-CN" altLang="en-US" sz="2000" dirty="0">
                <a:solidFill>
                  <a:srgbClr val="0000FF"/>
                </a:solidFill>
                <a:latin typeface="+mn-lt"/>
                <a:ea typeface="仿宋" panose="02010609060101010101" pitchFamily="49" charset="-122"/>
              </a:rPr>
              <a:t>其中</a:t>
            </a:r>
            <a:r>
              <a:rPr lang="en-US" altLang="zh-CN" sz="2000" i="1" dirty="0">
                <a:solidFill>
                  <a:srgbClr val="0000FF"/>
                </a:solidFill>
                <a:latin typeface="+mn-lt"/>
                <a:ea typeface="仿宋" panose="02010609060101010101" pitchFamily="49" charset="-122"/>
              </a:rPr>
              <a:t>R</a:t>
            </a:r>
            <a:r>
              <a:rPr lang="en-US" altLang="zh-CN" sz="2000" baseline="-25000" dirty="0">
                <a:solidFill>
                  <a:srgbClr val="0000FF"/>
                </a:solidFill>
                <a:latin typeface="+mn-lt"/>
                <a:ea typeface="仿宋" panose="02010609060101010101" pitchFamily="49" charset="-122"/>
              </a:rPr>
              <a:t>0</a:t>
            </a:r>
            <a:r>
              <a:rPr lang="zh-CN" altLang="en-US" sz="2000" dirty="0">
                <a:solidFill>
                  <a:srgbClr val="0000FF"/>
                </a:solidFill>
                <a:latin typeface="+mn-lt"/>
                <a:ea typeface="仿宋" panose="02010609060101010101" pitchFamily="49" charset="-122"/>
              </a:rPr>
              <a:t>为回路谐振电阻</a:t>
            </a:r>
          </a:p>
        </p:txBody>
      </p:sp>
      <p:sp>
        <p:nvSpPr>
          <p:cNvPr id="19462" name="AutoShape 12">
            <a:extLst>
              <a:ext uri="{FF2B5EF4-FFF2-40B4-BE49-F238E27FC236}">
                <a16:creationId xmlns:a16="http://schemas.microsoft.com/office/drawing/2014/main" id="{AA9695E1-4A35-4334-86C2-3704E8EF805A}"/>
              </a:ext>
            </a:extLst>
          </p:cNvPr>
          <p:cNvSpPr>
            <a:spLocks noChangeArrowheads="1"/>
          </p:cNvSpPr>
          <p:nvPr/>
        </p:nvSpPr>
        <p:spPr bwMode="auto">
          <a:xfrm>
            <a:off x="4787900" y="4797426"/>
            <a:ext cx="1368425" cy="1223962"/>
          </a:xfrm>
          <a:prstGeom prst="wedgeRoundRectCallout">
            <a:avLst>
              <a:gd name="adj1" fmla="val -11370"/>
              <a:gd name="adj2" fmla="val -145199"/>
              <a:gd name="adj3" fmla="val 16667"/>
            </a:avLst>
          </a:prstGeom>
          <a:noFill/>
          <a:ln w="15875">
            <a:solidFill>
              <a:srgbClr val="FF0000"/>
            </a:solidFill>
            <a:miter lim="800000"/>
            <a:headEnd/>
            <a:tailEnd/>
          </a:ln>
        </p:spPr>
        <p:txBody>
          <a:bodyPr/>
          <a:lstStyle/>
          <a:p>
            <a:pPr eaLnBrk="1" hangingPunct="1">
              <a:spcBef>
                <a:spcPct val="50000"/>
              </a:spcBef>
              <a:defRPr/>
            </a:pPr>
            <a:r>
              <a:rPr lang="zh-CN" altLang="en-US">
                <a:solidFill>
                  <a:srgbClr val="660066"/>
                </a:solidFill>
                <a:latin typeface="+mn-lt"/>
                <a:ea typeface="仿宋" panose="02010609060101010101" pitchFamily="49" charset="-122"/>
              </a:rPr>
              <a:t>阻抗特性</a:t>
            </a:r>
            <a:endParaRPr lang="zh-CN" altLang="en-US" sz="2000">
              <a:solidFill>
                <a:srgbClr val="660066"/>
              </a:solidFill>
              <a:latin typeface="+mn-lt"/>
              <a:ea typeface="仿宋" panose="02010609060101010101" pitchFamily="49" charset="-122"/>
            </a:endParaRPr>
          </a:p>
          <a:p>
            <a:pPr eaLnBrk="1" hangingPunct="1">
              <a:defRPr/>
            </a:pPr>
            <a:endParaRPr lang="zh-CN" altLang="en-US" sz="2000">
              <a:solidFill>
                <a:srgbClr val="660066"/>
              </a:solidFill>
              <a:latin typeface="+mn-lt"/>
              <a:ea typeface="仿宋" panose="02010609060101010101" pitchFamily="49" charset="-122"/>
            </a:endParaRPr>
          </a:p>
        </p:txBody>
      </p:sp>
      <p:sp>
        <p:nvSpPr>
          <p:cNvPr id="19463" name="AutoShape 13">
            <a:extLst>
              <a:ext uri="{FF2B5EF4-FFF2-40B4-BE49-F238E27FC236}">
                <a16:creationId xmlns:a16="http://schemas.microsoft.com/office/drawing/2014/main" id="{7428E829-67F6-4F5A-A3F5-E285A0C2D8DB}"/>
              </a:ext>
            </a:extLst>
          </p:cNvPr>
          <p:cNvSpPr>
            <a:spLocks noChangeArrowheads="1"/>
          </p:cNvSpPr>
          <p:nvPr/>
        </p:nvSpPr>
        <p:spPr bwMode="auto">
          <a:xfrm>
            <a:off x="6500813" y="4797425"/>
            <a:ext cx="1889125" cy="1223963"/>
          </a:xfrm>
          <a:prstGeom prst="wedgeRoundRectCallout">
            <a:avLst>
              <a:gd name="adj1" fmla="val 16421"/>
              <a:gd name="adj2" fmla="val -168935"/>
              <a:gd name="adj3" fmla="val 16667"/>
            </a:avLst>
          </a:prstGeom>
          <a:noFill/>
          <a:ln w="15875">
            <a:solidFill>
              <a:srgbClr val="FF0000"/>
            </a:solidFill>
            <a:miter lim="800000"/>
            <a:headEnd/>
            <a:tailEnd/>
          </a:ln>
        </p:spPr>
        <p:txBody>
          <a:bodyPr/>
          <a:lstStyle/>
          <a:p>
            <a:pPr eaLnBrk="1" hangingPunct="1">
              <a:defRPr/>
            </a:pPr>
            <a:r>
              <a:rPr lang="zh-CN" altLang="en-US" dirty="0">
                <a:solidFill>
                  <a:srgbClr val="660066"/>
                </a:solidFill>
                <a:latin typeface="+mn-lt"/>
                <a:ea typeface="仿宋" panose="02010609060101010101" pitchFamily="49" charset="-122"/>
              </a:rPr>
              <a:t>辐角特性</a:t>
            </a:r>
          </a:p>
          <a:p>
            <a:pPr eaLnBrk="1" hangingPunct="1">
              <a:defRPr/>
            </a:pPr>
            <a:r>
              <a:rPr lang="zh-CN" altLang="en-US" dirty="0">
                <a:solidFill>
                  <a:srgbClr val="0000FF"/>
                </a:solidFill>
                <a:latin typeface="+mn-lt"/>
                <a:ea typeface="仿宋" panose="02010609060101010101" pitchFamily="49" charset="-122"/>
              </a:rPr>
              <a:t>相频特性</a:t>
            </a:r>
          </a:p>
          <a:p>
            <a:pPr eaLnBrk="1" hangingPunct="1">
              <a:defRPr/>
            </a:pPr>
            <a:endParaRPr lang="zh-CN" altLang="en-US" sz="2000" dirty="0">
              <a:solidFill>
                <a:srgbClr val="660066"/>
              </a:solidFill>
              <a:latin typeface="+mn-lt"/>
              <a:ea typeface="仿宋"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91AA6B7-939D-49B1-A11B-8BCECDFF6E9F}"/>
              </a:ext>
            </a:extLst>
          </p:cNvPr>
          <p:cNvSpPr>
            <a:spLocks noGrp="1" noChangeArrowheads="1"/>
          </p:cNvSpPr>
          <p:nvPr>
            <p:ph type="title" idx="4294967295"/>
          </p:nvPr>
        </p:nvSpPr>
        <p:spPr>
          <a:xfrm>
            <a:off x="228600" y="228600"/>
            <a:ext cx="5638800"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20483" name="Text Box 7">
            <a:extLst>
              <a:ext uri="{FF2B5EF4-FFF2-40B4-BE49-F238E27FC236}">
                <a16:creationId xmlns:a16="http://schemas.microsoft.com/office/drawing/2014/main" id="{1FCCF010-9F7A-4FCB-8DF7-AA35878239BB}"/>
              </a:ext>
            </a:extLst>
          </p:cNvPr>
          <p:cNvSpPr txBox="1">
            <a:spLocks noChangeArrowheads="1"/>
          </p:cNvSpPr>
          <p:nvPr/>
        </p:nvSpPr>
        <p:spPr bwMode="auto">
          <a:xfrm>
            <a:off x="71438" y="5434013"/>
            <a:ext cx="8532812"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由进一步展开：</a:t>
            </a:r>
            <a:endParaRPr lang="en-US" altLang="zh-CN" sz="2400" dirty="0">
              <a:solidFill>
                <a:srgbClr val="660066"/>
              </a:solidFill>
              <a:latin typeface="+mn-lt"/>
              <a:ea typeface="仿宋" panose="02010609060101010101" pitchFamily="49" charset="-122"/>
            </a:endParaRPr>
          </a:p>
          <a:p>
            <a:pPr>
              <a:buFontTx/>
              <a:buNone/>
            </a:pPr>
            <a:r>
              <a:rPr lang="en-US" altLang="zh-CN" sz="2800" i="1" dirty="0">
                <a:solidFill>
                  <a:srgbClr val="FFFF00"/>
                </a:solidFill>
                <a:latin typeface="+mn-lt"/>
                <a:ea typeface="仿宋" panose="02010609060101010101" pitchFamily="49" charset="-122"/>
              </a:rPr>
              <a:t>      </a:t>
            </a:r>
            <a:r>
              <a:rPr lang="en-US" altLang="zh-CN" sz="2800" i="1" dirty="0">
                <a:solidFill>
                  <a:srgbClr val="CC3300"/>
                </a:solidFill>
                <a:latin typeface="+mn-lt"/>
                <a:ea typeface="仿宋" panose="02010609060101010101" pitchFamily="49" charset="-122"/>
              </a:rPr>
              <a:t>v</a:t>
            </a:r>
            <a:r>
              <a:rPr lang="en-US" altLang="zh-CN" sz="2800" baseline="-25000" dirty="0">
                <a:solidFill>
                  <a:srgbClr val="CC3300"/>
                </a:solidFill>
                <a:latin typeface="+mn-lt"/>
                <a:ea typeface="仿宋" panose="02010609060101010101" pitchFamily="49" charset="-122"/>
              </a:rPr>
              <a:t>SSB</a:t>
            </a:r>
            <a:r>
              <a:rPr lang="en-US" altLang="zh-CN" sz="2800" dirty="0">
                <a:solidFill>
                  <a:srgbClr val="CC3300"/>
                </a:solidFill>
                <a:latin typeface="+mn-lt"/>
                <a:ea typeface="仿宋" panose="02010609060101010101" pitchFamily="49" charset="-122"/>
              </a:rPr>
              <a:t>(</a:t>
            </a:r>
            <a:r>
              <a:rPr lang="en-US" altLang="zh-CN" sz="2800" i="1" dirty="0">
                <a:solidFill>
                  <a:srgbClr val="CC3300"/>
                </a:solidFill>
                <a:latin typeface="+mn-lt"/>
                <a:ea typeface="仿宋" panose="02010609060101010101" pitchFamily="49" charset="-122"/>
              </a:rPr>
              <a:t>t</a:t>
            </a:r>
            <a:r>
              <a:rPr lang="en-US" altLang="zh-CN" sz="2800" dirty="0">
                <a:solidFill>
                  <a:srgbClr val="CC3300"/>
                </a:solidFill>
                <a:latin typeface="+mn-lt"/>
                <a:ea typeface="仿宋" panose="02010609060101010101" pitchFamily="49" charset="-122"/>
              </a:rPr>
              <a:t>)=0.5</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rPr>
              <a:t>k</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rPr>
              <a:t>V</a:t>
            </a:r>
            <a:r>
              <a:rPr lang="en-US" altLang="zh-CN" sz="2800" baseline="-25000" dirty="0">
                <a:solidFill>
                  <a:srgbClr val="CC3300"/>
                </a:solidFill>
                <a:latin typeface="+mn-lt"/>
                <a:ea typeface="仿宋" panose="02010609060101010101" pitchFamily="49" charset="-122"/>
              </a:rPr>
              <a:t>0</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dirty="0">
                <a:solidFill>
                  <a:srgbClr val="CC3300"/>
                </a:solidFill>
                <a:latin typeface="+mn-lt"/>
                <a:ea typeface="仿宋" panose="02010609060101010101" pitchFamily="49" charset="-122"/>
              </a:rPr>
              <a:t>cos[(</a:t>
            </a:r>
            <a:r>
              <a:rPr lang="en-US" altLang="zh-CN" sz="2800" i="1" dirty="0">
                <a:solidFill>
                  <a:srgbClr val="CC3300"/>
                </a:solidFill>
                <a:latin typeface="+mn-lt"/>
                <a:ea typeface="仿宋" panose="02010609060101010101" pitchFamily="49" charset="-122"/>
                <a:sym typeface="Symbol" panose="05050102010706020507" pitchFamily="18" charset="2"/>
              </a:rPr>
              <a:t></a:t>
            </a:r>
            <a:r>
              <a:rPr lang="en-US" altLang="zh-CN" sz="2800" baseline="-25000" dirty="0">
                <a:solidFill>
                  <a:srgbClr val="CC3300"/>
                </a:solidFill>
                <a:latin typeface="+mn-lt"/>
                <a:ea typeface="仿宋" panose="02010609060101010101" pitchFamily="49" charset="-122"/>
              </a:rPr>
              <a:t>0</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a:t>
            </a:r>
            <a:r>
              <a:rPr lang="en-US" altLang="zh-CN" sz="2800" baseline="-25000" dirty="0">
                <a:solidFill>
                  <a:srgbClr val="CC3300"/>
                </a:solidFill>
                <a:latin typeface="+mn-lt"/>
                <a:ea typeface="仿宋" panose="02010609060101010101" pitchFamily="49" charset="-122"/>
              </a:rPr>
              <a:t>2</a:t>
            </a:r>
            <a:r>
              <a:rPr lang="en-US" altLang="zh-CN" sz="2800" dirty="0">
                <a:solidFill>
                  <a:srgbClr val="CC3300"/>
                </a:solidFill>
                <a:latin typeface="+mn-lt"/>
                <a:ea typeface="仿宋" panose="02010609060101010101" pitchFamily="49" charset="-122"/>
              </a:rPr>
              <a:t>)</a:t>
            </a:r>
            <a:r>
              <a:rPr lang="en-US" altLang="zh-CN" sz="2800" i="1" dirty="0">
                <a:solidFill>
                  <a:srgbClr val="CC3300"/>
                </a:solidFill>
                <a:latin typeface="+mn-lt"/>
                <a:ea typeface="仿宋" panose="02010609060101010101" pitchFamily="49" charset="-122"/>
              </a:rPr>
              <a:t>t</a:t>
            </a:r>
            <a:r>
              <a:rPr lang="en-US" altLang="zh-CN" sz="2800" dirty="0">
                <a:solidFill>
                  <a:srgbClr val="CC3300"/>
                </a:solidFill>
                <a:latin typeface="+mn-lt"/>
                <a:ea typeface="仿宋" panose="02010609060101010101" pitchFamily="49" charset="-122"/>
              </a:rPr>
              <a:t>]+cos[(</a:t>
            </a:r>
            <a:r>
              <a:rPr lang="en-US" altLang="zh-CN" sz="2800" i="1" dirty="0">
                <a:solidFill>
                  <a:srgbClr val="CC3300"/>
                </a:solidFill>
                <a:latin typeface="+mn-lt"/>
                <a:ea typeface="仿宋" panose="02010609060101010101" pitchFamily="49" charset="-122"/>
                <a:sym typeface="Symbol" panose="05050102010706020507" pitchFamily="18" charset="2"/>
              </a:rPr>
              <a:t></a:t>
            </a:r>
            <a:r>
              <a:rPr lang="en-US" altLang="zh-CN" sz="2800" baseline="-25000" dirty="0">
                <a:solidFill>
                  <a:srgbClr val="CC3300"/>
                </a:solidFill>
                <a:latin typeface="+mn-lt"/>
                <a:ea typeface="仿宋" panose="02010609060101010101" pitchFamily="49" charset="-122"/>
              </a:rPr>
              <a:t>0</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a:t>
            </a:r>
            <a:r>
              <a:rPr lang="en-US" altLang="zh-CN" sz="2800" baseline="-25000" dirty="0">
                <a:solidFill>
                  <a:srgbClr val="CC3300"/>
                </a:solidFill>
                <a:latin typeface="+mn-lt"/>
                <a:ea typeface="仿宋" panose="02010609060101010101" pitchFamily="49" charset="-122"/>
              </a:rPr>
              <a:t>1</a:t>
            </a:r>
            <a:r>
              <a:rPr lang="en-US" altLang="zh-CN" sz="2800" dirty="0">
                <a:solidFill>
                  <a:srgbClr val="CC3300"/>
                </a:solidFill>
                <a:latin typeface="+mn-lt"/>
                <a:ea typeface="仿宋" panose="02010609060101010101" pitchFamily="49" charset="-122"/>
              </a:rPr>
              <a:t>)</a:t>
            </a:r>
            <a:r>
              <a:rPr lang="en-US" altLang="zh-CN" sz="2800" i="1" dirty="0">
                <a:solidFill>
                  <a:srgbClr val="CC3300"/>
                </a:solidFill>
                <a:latin typeface="+mn-lt"/>
                <a:ea typeface="仿宋" panose="02010609060101010101" pitchFamily="49" charset="-122"/>
              </a:rPr>
              <a:t>t</a:t>
            </a:r>
            <a:r>
              <a:rPr lang="en-US" altLang="zh-CN" sz="2800" dirty="0">
                <a:solidFill>
                  <a:srgbClr val="CC3300"/>
                </a:solidFill>
                <a:latin typeface="+mn-lt"/>
                <a:ea typeface="仿宋" panose="02010609060101010101" pitchFamily="49" charset="-122"/>
              </a:rPr>
              <a:t>]}</a:t>
            </a:r>
            <a:endParaRPr lang="zh-CN" altLang="en-US" sz="2800" dirty="0">
              <a:solidFill>
                <a:srgbClr val="CC3300"/>
              </a:solidFill>
              <a:latin typeface="+mn-lt"/>
              <a:ea typeface="仿宋" panose="02010609060101010101" pitchFamily="49" charset="-122"/>
            </a:endParaRPr>
          </a:p>
        </p:txBody>
      </p:sp>
      <p:sp>
        <p:nvSpPr>
          <p:cNvPr id="20484" name="Text Box 12">
            <a:extLst>
              <a:ext uri="{FF2B5EF4-FFF2-40B4-BE49-F238E27FC236}">
                <a16:creationId xmlns:a16="http://schemas.microsoft.com/office/drawing/2014/main" id="{AF719C03-883F-4139-B00C-283D04322D00}"/>
              </a:ext>
            </a:extLst>
          </p:cNvPr>
          <p:cNvSpPr txBox="1">
            <a:spLocks noChangeArrowheads="1"/>
          </p:cNvSpPr>
          <p:nvPr/>
        </p:nvSpPr>
        <p:spPr bwMode="auto">
          <a:xfrm>
            <a:off x="109771" y="545963"/>
            <a:ext cx="89267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latin typeface="+mn-lt"/>
                <a:ea typeface="仿宋" panose="02010609060101010101" pitchFamily="49" charset="-122"/>
              </a:rPr>
              <a:t>（双音</a:t>
            </a:r>
            <a:r>
              <a:rPr lang="en-US" altLang="zh-CN" sz="2400" dirty="0">
                <a:solidFill>
                  <a:srgbClr val="CC3300"/>
                </a:solidFill>
                <a:latin typeface="+mn-lt"/>
                <a:ea typeface="仿宋" panose="02010609060101010101" pitchFamily="49" charset="-122"/>
              </a:rPr>
              <a:t>SSB</a:t>
            </a:r>
            <a:r>
              <a:rPr lang="zh-CN" altLang="en-US" sz="2400" dirty="0">
                <a:solidFill>
                  <a:srgbClr val="CC3300"/>
                </a:solidFill>
                <a:latin typeface="+mn-lt"/>
                <a:ea typeface="仿宋" panose="02010609060101010101" pitchFamily="49" charset="-122"/>
              </a:rPr>
              <a:t>调制，课下自学）      </a:t>
            </a:r>
            <a:endParaRPr lang="en-US" altLang="zh-CN" sz="2400" dirty="0">
              <a:solidFill>
                <a:srgbClr val="CC3300"/>
              </a:solidFill>
              <a:latin typeface="+mn-lt"/>
              <a:ea typeface="仿宋" panose="02010609060101010101" pitchFamily="49" charset="-122"/>
            </a:endParaRPr>
          </a:p>
          <a:p>
            <a:pPr eaLnBrk="1" hangingPunct="1">
              <a:spcBef>
                <a:spcPct val="50000"/>
              </a:spcBef>
              <a:buFontTx/>
              <a:buNone/>
            </a:pPr>
            <a:r>
              <a:rPr lang="zh-CN" altLang="en-US" sz="2400" dirty="0">
                <a:solidFill>
                  <a:srgbClr val="660066"/>
                </a:solidFill>
                <a:latin typeface="+mn-lt"/>
                <a:ea typeface="仿宋" panose="02010609060101010101" pitchFamily="49" charset="-122"/>
              </a:rPr>
              <a:t>为了看清</a:t>
            </a:r>
            <a:r>
              <a:rPr lang="en-US" altLang="zh-CN" sz="2400" dirty="0">
                <a:solidFill>
                  <a:srgbClr val="660066"/>
                </a:solidFill>
                <a:latin typeface="+mn-lt"/>
                <a:ea typeface="仿宋" panose="02010609060101010101" pitchFamily="49" charset="-122"/>
              </a:rPr>
              <a:t>SSB</a:t>
            </a:r>
            <a:r>
              <a:rPr lang="zh-CN" altLang="en-US" sz="2400" dirty="0">
                <a:solidFill>
                  <a:srgbClr val="660066"/>
                </a:solidFill>
                <a:latin typeface="+mn-lt"/>
                <a:ea typeface="仿宋" panose="02010609060101010101" pitchFamily="49" charset="-122"/>
              </a:rPr>
              <a:t>信号波形的特点，分析双音调制时产生的</a:t>
            </a:r>
            <a:r>
              <a:rPr lang="en-US" altLang="zh-CN" sz="2400" dirty="0">
                <a:solidFill>
                  <a:srgbClr val="660066"/>
                </a:solidFill>
                <a:latin typeface="+mn-lt"/>
                <a:ea typeface="仿宋" panose="02010609060101010101" pitchFamily="49" charset="-122"/>
              </a:rPr>
              <a:t>SSB</a:t>
            </a:r>
            <a:r>
              <a:rPr lang="zh-CN" altLang="en-US" sz="2400" dirty="0">
                <a:solidFill>
                  <a:srgbClr val="660066"/>
                </a:solidFill>
                <a:latin typeface="+mn-lt"/>
                <a:ea typeface="仿宋" panose="02010609060101010101" pitchFamily="49" charset="-122"/>
              </a:rPr>
              <a:t>波形。设两个单音的振幅相等，即：</a:t>
            </a:r>
            <a:endParaRPr lang="en-US" altLang="zh-CN" sz="2400" dirty="0">
              <a:solidFill>
                <a:srgbClr val="660066"/>
              </a:solidFill>
              <a:latin typeface="+mn-lt"/>
              <a:ea typeface="仿宋" panose="02010609060101010101" pitchFamily="49" charset="-122"/>
            </a:endParaRPr>
          </a:p>
          <a:p>
            <a:pPr eaLnBrk="1" hangingPunct="1">
              <a:spcBef>
                <a:spcPct val="50000"/>
              </a:spcBef>
              <a:buFontTx/>
              <a:buNone/>
            </a:pPr>
            <a:r>
              <a:rPr lang="en-US" altLang="zh-CN" sz="2400" i="1" dirty="0">
                <a:solidFill>
                  <a:srgbClr val="FFFF00"/>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 v</a:t>
            </a:r>
            <a:r>
              <a:rPr lang="en-US" altLang="zh-CN" sz="2400" baseline="-25000" dirty="0">
                <a:solidFill>
                  <a:srgbClr val="0000FF"/>
                </a:solidFill>
                <a:latin typeface="+mn-lt"/>
                <a:ea typeface="仿宋" panose="02010609060101010101" pitchFamily="49" charset="-122"/>
                <a:sym typeface="Symbol" panose="05050102010706020507" pitchFamily="18" charset="2"/>
              </a:rPr>
              <a:t>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1</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 2</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        </a:t>
            </a:r>
            <a:r>
              <a:rPr lang="zh-CN" altLang="en-US" sz="2400" dirty="0">
                <a:solidFill>
                  <a:srgbClr val="0000FF"/>
                </a:solidFill>
                <a:latin typeface="+mn-lt"/>
                <a:ea typeface="仿宋" panose="02010609060101010101" pitchFamily="49" charset="-122"/>
              </a:rPr>
              <a:t>并且   </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 2</a:t>
            </a:r>
            <a:r>
              <a:rPr lang="en-US" altLang="zh-CN" sz="2400" dirty="0">
                <a:solidFill>
                  <a:srgbClr val="0000FF"/>
                </a:solidFill>
                <a:latin typeface="+mn-lt"/>
                <a:ea typeface="仿宋" panose="02010609060101010101" pitchFamily="49" charset="-122"/>
              </a:rPr>
              <a:t>&gt;</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baseline="-25000" dirty="0">
                <a:solidFill>
                  <a:srgbClr val="0000FF"/>
                </a:solidFill>
                <a:latin typeface="+mn-lt"/>
                <a:ea typeface="仿宋" panose="02010609060101010101" pitchFamily="49" charset="-122"/>
                <a:sym typeface="Symbol" panose="05050102010706020507" pitchFamily="18" charset="2"/>
              </a:rPr>
              <a:t>1</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FFFF00"/>
                </a:solidFill>
                <a:latin typeface="+mn-lt"/>
                <a:ea typeface="仿宋" panose="02010609060101010101" pitchFamily="49" charset="-122"/>
                <a:sym typeface="Symbol" panose="05050102010706020507" pitchFamily="18" charset="2"/>
              </a:rPr>
              <a:t>                </a:t>
            </a:r>
            <a:endParaRPr lang="zh-CN" altLang="en-US" sz="2400" dirty="0">
              <a:solidFill>
                <a:schemeClr val="bg1"/>
              </a:solidFill>
              <a:latin typeface="+mn-lt"/>
              <a:ea typeface="仿宋" panose="02010609060101010101" pitchFamily="49" charset="-122"/>
            </a:endParaRPr>
          </a:p>
        </p:txBody>
      </p:sp>
      <p:sp>
        <p:nvSpPr>
          <p:cNvPr id="20485" name="Text Box 13">
            <a:extLst>
              <a:ext uri="{FF2B5EF4-FFF2-40B4-BE49-F238E27FC236}">
                <a16:creationId xmlns:a16="http://schemas.microsoft.com/office/drawing/2014/main" id="{9F6B6E8D-A960-4047-86D0-9A773776CE4E}"/>
              </a:ext>
            </a:extLst>
          </p:cNvPr>
          <p:cNvSpPr txBox="1">
            <a:spLocks noChangeArrowheads="1"/>
          </p:cNvSpPr>
          <p:nvPr/>
        </p:nvSpPr>
        <p:spPr bwMode="auto">
          <a:xfrm>
            <a:off x="322262" y="2579034"/>
            <a:ext cx="424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00000"/>
                </a:solidFill>
                <a:latin typeface="+mn-lt"/>
                <a:ea typeface="仿宋" panose="02010609060101010101" pitchFamily="49" charset="-122"/>
              </a:rPr>
              <a:t>受</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 </a:t>
            </a:r>
            <a:r>
              <a:rPr lang="zh-CN" altLang="en-US" sz="2400" dirty="0">
                <a:solidFill>
                  <a:srgbClr val="C00000"/>
                </a:solidFill>
                <a:latin typeface="+mn-lt"/>
                <a:ea typeface="仿宋" panose="02010609060101010101" pitchFamily="49" charset="-122"/>
              </a:rPr>
              <a:t>调制的双边带信号为：</a:t>
            </a:r>
          </a:p>
        </p:txBody>
      </p:sp>
      <p:sp>
        <p:nvSpPr>
          <p:cNvPr id="20486" name="Text Box 14">
            <a:extLst>
              <a:ext uri="{FF2B5EF4-FFF2-40B4-BE49-F238E27FC236}">
                <a16:creationId xmlns:a16="http://schemas.microsoft.com/office/drawing/2014/main" id="{846EE62E-D302-44D8-925F-80736D798329}"/>
              </a:ext>
            </a:extLst>
          </p:cNvPr>
          <p:cNvSpPr txBox="1">
            <a:spLocks noChangeArrowheads="1"/>
          </p:cNvSpPr>
          <p:nvPr/>
        </p:nvSpPr>
        <p:spPr bwMode="auto">
          <a:xfrm>
            <a:off x="71438" y="3872667"/>
            <a:ext cx="6696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取上边带：</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1</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2</a:t>
            </a:r>
            <a:r>
              <a:rPr lang="en-US" altLang="zh-CN" sz="2400" dirty="0">
                <a:solidFill>
                  <a:srgbClr val="660066"/>
                </a:solidFill>
                <a:latin typeface="+mn-lt"/>
                <a:ea typeface="仿宋" panose="02010609060101010101" pitchFamily="49" charset="-122"/>
              </a:rPr>
              <a:t>)/2</a:t>
            </a:r>
            <a:r>
              <a:rPr lang="zh-CN" altLang="en-US" sz="2400" dirty="0">
                <a:solidFill>
                  <a:srgbClr val="660066"/>
                </a:solidFill>
                <a:latin typeface="+mn-lt"/>
                <a:ea typeface="仿宋" panose="02010609060101010101" pitchFamily="49" charset="-122"/>
              </a:rPr>
              <a:t>的上边带</a:t>
            </a:r>
            <a:r>
              <a:rPr lang="en-US" altLang="zh-CN" sz="2400" dirty="0">
                <a:solidFill>
                  <a:srgbClr val="660066"/>
                </a:solidFill>
                <a:latin typeface="+mn-lt"/>
                <a:ea typeface="仿宋" panose="02010609060101010101" pitchFamily="49" charset="-122"/>
              </a:rPr>
              <a:t>:</a:t>
            </a:r>
          </a:p>
        </p:txBody>
      </p:sp>
      <p:graphicFrame>
        <p:nvGraphicFramePr>
          <p:cNvPr id="20487" name="对象 12">
            <a:extLst>
              <a:ext uri="{FF2B5EF4-FFF2-40B4-BE49-F238E27FC236}">
                <a16:creationId xmlns:a16="http://schemas.microsoft.com/office/drawing/2014/main" id="{02F82B32-A0D9-4055-9ADF-E1F8E5759F6E}"/>
              </a:ext>
            </a:extLst>
          </p:cNvPr>
          <p:cNvGraphicFramePr>
            <a:graphicFrameLocks noChangeAspect="1"/>
          </p:cNvGraphicFramePr>
          <p:nvPr>
            <p:extLst>
              <p:ext uri="{D42A27DB-BD31-4B8C-83A1-F6EECF244321}">
                <p14:modId xmlns:p14="http://schemas.microsoft.com/office/powerpoint/2010/main" val="1257936520"/>
              </p:ext>
            </p:extLst>
          </p:nvPr>
        </p:nvGraphicFramePr>
        <p:xfrm>
          <a:off x="1259632" y="3098563"/>
          <a:ext cx="7272338" cy="862013"/>
        </p:xfrm>
        <a:graphic>
          <a:graphicData uri="http://schemas.openxmlformats.org/presentationml/2006/ole">
            <mc:AlternateContent xmlns:mc="http://schemas.openxmlformats.org/markup-compatibility/2006">
              <mc:Choice xmlns:v="urn:schemas-microsoft-com:vml" Requires="v">
                <p:oleObj spid="_x0000_s21277" name="公式" r:id="rId3" imgW="4051300" imgH="457200" progId="Equation.3">
                  <p:embed/>
                </p:oleObj>
              </mc:Choice>
              <mc:Fallback>
                <p:oleObj name="公式" r:id="rId3" imgW="4051300" imgH="457200" progId="Equation.3">
                  <p:embed/>
                  <p:pic>
                    <p:nvPicPr>
                      <p:cNvPr id="0" name="对象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3098563"/>
                        <a:ext cx="7272338" cy="862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8" name="对象 13">
            <a:extLst>
              <a:ext uri="{FF2B5EF4-FFF2-40B4-BE49-F238E27FC236}">
                <a16:creationId xmlns:a16="http://schemas.microsoft.com/office/drawing/2014/main" id="{9DC422DD-EBB4-4C69-AE37-42840C74D4D3}"/>
              </a:ext>
            </a:extLst>
          </p:cNvPr>
          <p:cNvGraphicFramePr>
            <a:graphicFrameLocks noChangeAspect="1"/>
          </p:cNvGraphicFramePr>
          <p:nvPr>
            <p:extLst>
              <p:ext uri="{D42A27DB-BD31-4B8C-83A1-F6EECF244321}">
                <p14:modId xmlns:p14="http://schemas.microsoft.com/office/powerpoint/2010/main" val="2977761261"/>
              </p:ext>
            </p:extLst>
          </p:nvPr>
        </p:nvGraphicFramePr>
        <p:xfrm>
          <a:off x="1127125" y="4454525"/>
          <a:ext cx="7043738" cy="911225"/>
        </p:xfrm>
        <a:graphic>
          <a:graphicData uri="http://schemas.openxmlformats.org/presentationml/2006/ole">
            <mc:AlternateContent xmlns:mc="http://schemas.openxmlformats.org/markup-compatibility/2006">
              <mc:Choice xmlns:v="urn:schemas-microsoft-com:vml" Requires="v">
                <p:oleObj spid="_x0000_s21278" name="公式" r:id="rId5" imgW="3924300" imgH="482600" progId="Equation.3">
                  <p:embed/>
                </p:oleObj>
              </mc:Choice>
              <mc:Fallback>
                <p:oleObj name="公式" r:id="rId5" imgW="3924300" imgH="482600" progId="Equation.3">
                  <p:embed/>
                  <p:pic>
                    <p:nvPicPr>
                      <p:cNvPr id="0"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4454525"/>
                        <a:ext cx="7043738" cy="911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453416E-702C-43E2-97B1-E4803DEDA07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21507" name="Text Box 12">
            <a:extLst>
              <a:ext uri="{FF2B5EF4-FFF2-40B4-BE49-F238E27FC236}">
                <a16:creationId xmlns:a16="http://schemas.microsoft.com/office/drawing/2014/main" id="{DDCF1E74-44A2-4951-86FE-566EB130CFA8}"/>
              </a:ext>
            </a:extLst>
          </p:cNvPr>
          <p:cNvSpPr txBox="1">
            <a:spLocks noChangeArrowheads="1"/>
          </p:cNvSpPr>
          <p:nvPr/>
        </p:nvSpPr>
        <p:spPr bwMode="auto">
          <a:xfrm>
            <a:off x="109538" y="711200"/>
            <a:ext cx="59746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latin typeface="+mn-lt"/>
                <a:ea typeface="仿宋" panose="02010609060101010101" pitchFamily="49" charset="-122"/>
              </a:rPr>
              <a:t>（双音</a:t>
            </a:r>
            <a:r>
              <a:rPr lang="en-US" altLang="zh-CN" sz="2400" dirty="0">
                <a:solidFill>
                  <a:srgbClr val="CC3300"/>
                </a:solidFill>
                <a:latin typeface="+mn-lt"/>
                <a:ea typeface="仿宋" panose="02010609060101010101" pitchFamily="49" charset="-122"/>
              </a:rPr>
              <a:t>SSB</a:t>
            </a:r>
            <a:r>
              <a:rPr lang="zh-CN" altLang="en-US" sz="2400" dirty="0">
                <a:solidFill>
                  <a:srgbClr val="CC3300"/>
                </a:solidFill>
                <a:latin typeface="+mn-lt"/>
                <a:ea typeface="仿宋" panose="02010609060101010101" pitchFamily="49" charset="-122"/>
              </a:rPr>
              <a:t>调制，课下自学）</a:t>
            </a:r>
            <a:endParaRPr lang="en-US" altLang="zh-CN" sz="2400" dirty="0">
              <a:solidFill>
                <a:srgbClr val="660066"/>
              </a:solidFill>
              <a:latin typeface="+mn-lt"/>
              <a:ea typeface="仿宋" panose="02010609060101010101" pitchFamily="49" charset="-122"/>
            </a:endParaRPr>
          </a:p>
          <a:p>
            <a:pPr eaLnBrk="1" hangingPunct="1">
              <a:spcBef>
                <a:spcPct val="50000"/>
              </a:spcBef>
              <a:buFontTx/>
              <a:buNone/>
            </a:pPr>
            <a:r>
              <a:rPr lang="zh-CN" altLang="en-US" sz="2400" dirty="0">
                <a:solidFill>
                  <a:srgbClr val="660066"/>
                </a:solidFill>
                <a:latin typeface="+mn-lt"/>
                <a:ea typeface="仿宋" panose="02010609060101010101" pitchFamily="49" charset="-122"/>
              </a:rPr>
              <a:t>双音调制时产生的</a:t>
            </a:r>
            <a:r>
              <a:rPr lang="en-US" altLang="zh-CN" sz="2400" dirty="0">
                <a:solidFill>
                  <a:srgbClr val="660066"/>
                </a:solidFill>
                <a:latin typeface="+mn-lt"/>
                <a:ea typeface="仿宋" panose="02010609060101010101" pitchFamily="49" charset="-122"/>
              </a:rPr>
              <a:t>SSB</a:t>
            </a:r>
            <a:r>
              <a:rPr lang="zh-CN" altLang="en-US" sz="2400" dirty="0">
                <a:solidFill>
                  <a:srgbClr val="660066"/>
                </a:solidFill>
                <a:latin typeface="+mn-lt"/>
                <a:ea typeface="仿宋" panose="02010609060101010101" pitchFamily="49" charset="-122"/>
              </a:rPr>
              <a:t>波形如下图：</a:t>
            </a:r>
          </a:p>
        </p:txBody>
      </p:sp>
      <p:pic>
        <p:nvPicPr>
          <p:cNvPr id="21508" name="Picture 7">
            <a:extLst>
              <a:ext uri="{FF2B5EF4-FFF2-40B4-BE49-F238E27FC236}">
                <a16:creationId xmlns:a16="http://schemas.microsoft.com/office/drawing/2014/main" id="{878BED5E-4323-4E19-8400-12E2B8874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1631"/>
            <a:ext cx="6357938"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22">
            <a:extLst>
              <a:ext uri="{FF2B5EF4-FFF2-40B4-BE49-F238E27FC236}">
                <a16:creationId xmlns:a16="http://schemas.microsoft.com/office/drawing/2014/main" id="{DC07B46C-BF76-452E-A2D3-84745B0DB6AB}"/>
              </a:ext>
            </a:extLst>
          </p:cNvPr>
          <p:cNvSpPr txBox="1">
            <a:spLocks noChangeArrowheads="1"/>
          </p:cNvSpPr>
          <p:nvPr/>
        </p:nvSpPr>
        <p:spPr bwMode="auto">
          <a:xfrm>
            <a:off x="6732240" y="2348880"/>
            <a:ext cx="2286000"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000" dirty="0">
                <a:solidFill>
                  <a:srgbClr val="660066"/>
                </a:solidFill>
                <a:latin typeface="+mn-lt"/>
                <a:ea typeface="仿宋" panose="02010609060101010101" pitchFamily="49" charset="-122"/>
              </a:rPr>
              <a:t>李棠之，杜国新</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通信电子线路，北京：电子工业出版社，</a:t>
            </a:r>
            <a:r>
              <a:rPr lang="en-US" altLang="zh-CN" sz="2000" dirty="0">
                <a:solidFill>
                  <a:srgbClr val="660066"/>
                </a:solidFill>
                <a:latin typeface="+mn-lt"/>
                <a:ea typeface="仿宋" panose="02010609060101010101" pitchFamily="49" charset="-122"/>
              </a:rPr>
              <a:t>2001. </a:t>
            </a:r>
            <a:endParaRPr lang="zh-CN" altLang="en-US" sz="2000" dirty="0">
              <a:solidFill>
                <a:srgbClr val="660066"/>
              </a:solidFill>
              <a:latin typeface="+mn-lt"/>
              <a:ea typeface="仿宋"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4CE03C3-B438-46F8-9D18-FE02B329CE1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22531" name="Text Box 3">
            <a:extLst>
              <a:ext uri="{FF2B5EF4-FFF2-40B4-BE49-F238E27FC236}">
                <a16:creationId xmlns:a16="http://schemas.microsoft.com/office/drawing/2014/main" id="{D6E43624-8BE1-4572-90B4-2AA7BB419EFC}"/>
              </a:ext>
            </a:extLst>
          </p:cNvPr>
          <p:cNvSpPr txBox="1">
            <a:spLocks noChangeArrowheads="1"/>
          </p:cNvSpPr>
          <p:nvPr/>
        </p:nvSpPr>
        <p:spPr bwMode="auto">
          <a:xfrm>
            <a:off x="85725" y="1527175"/>
            <a:ext cx="89646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lt"/>
                <a:ea typeface="仿宋" panose="02010609060101010101" pitchFamily="49" charset="-122"/>
              </a:rPr>
              <a:t>由上式可见</a:t>
            </a:r>
            <a:r>
              <a:rPr lang="en-US" altLang="zh-CN" sz="2000" dirty="0">
                <a:latin typeface="+mn-lt"/>
                <a:ea typeface="仿宋" panose="02010609060101010101" pitchFamily="49" charset="-122"/>
              </a:rPr>
              <a:t>SSB</a:t>
            </a:r>
            <a:r>
              <a:rPr lang="zh-CN" altLang="en-US" sz="2000" dirty="0">
                <a:latin typeface="+mn-lt"/>
                <a:ea typeface="仿宋" panose="02010609060101010101" pitchFamily="49" charset="-122"/>
              </a:rPr>
              <a:t>信号的具体特点：</a:t>
            </a:r>
          </a:p>
          <a:p>
            <a:pPr eaLnBrk="1" hangingPunct="1">
              <a:spcBef>
                <a:spcPct val="50000"/>
              </a:spcBef>
              <a:buFontTx/>
              <a:buNone/>
            </a:pPr>
            <a:r>
              <a:rPr lang="zh-CN" altLang="en-US" sz="2000" dirty="0">
                <a:latin typeface="+mn-lt"/>
                <a:ea typeface="仿宋" panose="02010609060101010101" pitchFamily="49" charset="-122"/>
              </a:rPr>
              <a:t>①由于</a:t>
            </a:r>
            <a:r>
              <a:rPr lang="en-US" altLang="zh-CN" sz="2000" i="1" dirty="0">
                <a:latin typeface="+mn-lt"/>
                <a:ea typeface="仿宋" panose="02010609060101010101" pitchFamily="49" charset="-122"/>
              </a:rPr>
              <a:t>v</a:t>
            </a:r>
            <a:r>
              <a:rPr lang="en-US" altLang="zh-CN" sz="2000" baseline="-25000" dirty="0">
                <a:latin typeface="+mn-lt"/>
                <a:ea typeface="仿宋" panose="02010609060101010101" pitchFamily="49" charset="-122"/>
              </a:rPr>
              <a:t>SSB</a:t>
            </a:r>
            <a:r>
              <a:rPr lang="en-US" altLang="zh-CN" sz="2000" dirty="0">
                <a:latin typeface="+mn-lt"/>
                <a:ea typeface="仿宋" panose="02010609060101010101" pitchFamily="49" charset="-122"/>
              </a:rPr>
              <a:t> </a:t>
            </a:r>
            <a:r>
              <a:rPr lang="zh-CN" altLang="en-US" sz="2000" dirty="0">
                <a:latin typeface="+mn-lt"/>
                <a:ea typeface="仿宋" panose="02010609060101010101" pitchFamily="49" charset="-122"/>
              </a:rPr>
              <a:t>和 </a:t>
            </a:r>
            <a:r>
              <a:rPr lang="en-US" altLang="zh-CN" sz="2000" i="1" dirty="0">
                <a:latin typeface="+mn-lt"/>
                <a:ea typeface="仿宋" panose="02010609060101010101" pitchFamily="49" charset="-122"/>
              </a:rPr>
              <a:t>v</a:t>
            </a:r>
            <a:r>
              <a:rPr lang="en-US" altLang="zh-CN" sz="2000" baseline="-25000" dirty="0">
                <a:latin typeface="+mn-lt"/>
                <a:ea typeface="仿宋" panose="02010609060101010101" pitchFamily="49" charset="-122"/>
              </a:rPr>
              <a:t>Ω</a:t>
            </a:r>
            <a:r>
              <a:rPr lang="en-US" altLang="zh-CN" sz="2000" dirty="0">
                <a:latin typeface="+mn-lt"/>
                <a:ea typeface="仿宋" panose="02010609060101010101" pitchFamily="49" charset="-122"/>
              </a:rPr>
              <a:t>  </a:t>
            </a:r>
            <a:r>
              <a:rPr lang="zh-CN" altLang="en-US" sz="2000" dirty="0">
                <a:latin typeface="+mn-lt"/>
                <a:ea typeface="仿宋" panose="02010609060101010101" pitchFamily="49" charset="-122"/>
              </a:rPr>
              <a:t>形状一样（如上图），所以</a:t>
            </a:r>
            <a:r>
              <a:rPr lang="en-US" altLang="zh-CN" sz="2000" dirty="0">
                <a:latin typeface="+mn-lt"/>
                <a:ea typeface="仿宋" panose="02010609060101010101" pitchFamily="49" charset="-122"/>
              </a:rPr>
              <a:t>SSB</a:t>
            </a:r>
            <a:r>
              <a:rPr lang="zh-CN" altLang="en-US" sz="2000" dirty="0">
                <a:latin typeface="+mn-lt"/>
                <a:ea typeface="仿宋" panose="02010609060101010101" pitchFamily="49" charset="-122"/>
              </a:rPr>
              <a:t>信号的包络与调制信号形状相同；</a:t>
            </a:r>
          </a:p>
          <a:p>
            <a:pPr eaLnBrk="1" hangingPunct="1">
              <a:spcBef>
                <a:spcPct val="50000"/>
              </a:spcBef>
              <a:buFontTx/>
              <a:buNone/>
            </a:pPr>
            <a:r>
              <a:rPr lang="zh-CN" altLang="en-US" sz="2000" dirty="0">
                <a:latin typeface="+mn-lt"/>
                <a:ea typeface="仿宋" panose="02010609060101010101" pitchFamily="49" charset="-122"/>
              </a:rPr>
              <a:t>②双音调制时，每一调制分量产生一个相应的单边带信号分量，频率则为线性搬移，多频也是如此。</a:t>
            </a:r>
          </a:p>
        </p:txBody>
      </p:sp>
      <p:sp>
        <p:nvSpPr>
          <p:cNvPr id="22532" name="Text Box 4">
            <a:extLst>
              <a:ext uri="{FF2B5EF4-FFF2-40B4-BE49-F238E27FC236}">
                <a16:creationId xmlns:a16="http://schemas.microsoft.com/office/drawing/2014/main" id="{322329E2-D365-4624-8A85-882E929AFA70}"/>
              </a:ext>
            </a:extLst>
          </p:cNvPr>
          <p:cNvSpPr txBox="1">
            <a:spLocks noChangeArrowheads="1"/>
          </p:cNvSpPr>
          <p:nvPr/>
        </p:nvSpPr>
        <p:spPr bwMode="auto">
          <a:xfrm>
            <a:off x="85725" y="3490913"/>
            <a:ext cx="8964613"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latin typeface="+mn-lt"/>
                <a:ea typeface="仿宋" panose="02010609060101010101" pitchFamily="49" charset="-122"/>
              </a:rPr>
              <a:t>         实际上，</a:t>
            </a:r>
            <a:r>
              <a:rPr lang="en-US" altLang="zh-CN" sz="2000" dirty="0">
                <a:solidFill>
                  <a:srgbClr val="C00000"/>
                </a:solidFill>
                <a:latin typeface="+mn-lt"/>
                <a:ea typeface="仿宋" panose="02010609060101010101" pitchFamily="49" charset="-122"/>
              </a:rPr>
              <a:t>SSB</a:t>
            </a:r>
            <a:r>
              <a:rPr lang="zh-CN" altLang="en-US" sz="2000" dirty="0">
                <a:solidFill>
                  <a:srgbClr val="C00000"/>
                </a:solidFill>
                <a:latin typeface="+mn-lt"/>
                <a:ea typeface="仿宋" panose="02010609060101010101" pitchFamily="49" charset="-122"/>
              </a:rPr>
              <a:t>是幅度和频率都随调制信号改变的调制方式</a:t>
            </a:r>
            <a:r>
              <a:rPr lang="zh-CN" altLang="en-US" sz="2000" dirty="0">
                <a:latin typeface="+mn-lt"/>
                <a:ea typeface="仿宋" panose="02010609060101010101" pitchFamily="49" charset="-122"/>
              </a:rPr>
              <a:t>，但由于它产生的已调制信号频率与调制信号频率间只是一个线性变换的关系（由</a:t>
            </a:r>
            <a:r>
              <a:rPr lang="en-US" altLang="zh-CN" sz="2000" i="1" dirty="0">
                <a:latin typeface="+mn-lt"/>
                <a:ea typeface="仿宋" panose="02010609060101010101" pitchFamily="49" charset="-122"/>
              </a:rPr>
              <a:t>Ω</a:t>
            </a:r>
            <a:r>
              <a:rPr lang="en-US" altLang="zh-CN" sz="2000" dirty="0">
                <a:latin typeface="+mn-lt"/>
                <a:ea typeface="仿宋" panose="02010609060101010101" pitchFamily="49" charset="-122"/>
              </a:rPr>
              <a:t> </a:t>
            </a:r>
            <a:r>
              <a:rPr lang="zh-CN" altLang="en-US" sz="2000" dirty="0">
                <a:latin typeface="+mn-lt"/>
                <a:ea typeface="仿宋" panose="02010609060101010101" pitchFamily="49" charset="-122"/>
              </a:rPr>
              <a:t>变为 ： </a:t>
            </a:r>
            <a:r>
              <a:rPr lang="en-US" altLang="zh-CN" sz="2000" i="1" dirty="0" err="1">
                <a:latin typeface="+mn-lt"/>
                <a:ea typeface="仿宋" panose="02010609060101010101" pitchFamily="49" charset="-122"/>
              </a:rPr>
              <a:t>ω</a:t>
            </a:r>
            <a:r>
              <a:rPr lang="en-US" altLang="zh-CN" sz="2000" baseline="-25000" dirty="0" err="1">
                <a:latin typeface="+mn-lt"/>
                <a:ea typeface="仿宋" panose="02010609060101010101" pitchFamily="49" charset="-122"/>
              </a:rPr>
              <a:t>c</a:t>
            </a:r>
            <a:r>
              <a:rPr lang="en-US" altLang="zh-CN" sz="2000" dirty="0" err="1">
                <a:latin typeface="+mn-lt"/>
                <a:ea typeface="仿宋" panose="02010609060101010101" pitchFamily="49" charset="-122"/>
              </a:rPr>
              <a:t>+</a:t>
            </a:r>
            <a:r>
              <a:rPr lang="en-US" altLang="zh-CN" sz="2000" i="1" dirty="0" err="1">
                <a:latin typeface="+mn-lt"/>
                <a:ea typeface="仿宋" panose="02010609060101010101" pitchFamily="49" charset="-122"/>
              </a:rPr>
              <a:t>Ω</a:t>
            </a:r>
            <a:r>
              <a:rPr lang="zh-CN" altLang="en-US" sz="2000" dirty="0">
                <a:latin typeface="+mn-lt"/>
                <a:ea typeface="仿宋" panose="02010609060101010101" pitchFamily="49" charset="-122"/>
              </a:rPr>
              <a:t>或  </a:t>
            </a:r>
            <a:r>
              <a:rPr lang="en-US" altLang="zh-CN" sz="2000" i="1" dirty="0" err="1">
                <a:latin typeface="+mn-lt"/>
                <a:ea typeface="仿宋" panose="02010609060101010101" pitchFamily="49" charset="-122"/>
              </a:rPr>
              <a:t>ω</a:t>
            </a:r>
            <a:r>
              <a:rPr lang="en-US" altLang="zh-CN" sz="2000" baseline="-25000" dirty="0" err="1">
                <a:latin typeface="+mn-lt"/>
                <a:ea typeface="仿宋" panose="02010609060101010101" pitchFamily="49" charset="-122"/>
              </a:rPr>
              <a:t>c</a:t>
            </a:r>
            <a:r>
              <a:rPr lang="en-US" altLang="zh-CN" sz="2000" dirty="0" err="1">
                <a:latin typeface="+mn-lt"/>
                <a:ea typeface="仿宋" panose="02010609060101010101" pitchFamily="49" charset="-122"/>
                <a:sym typeface="Symbol" panose="05050102010706020507" pitchFamily="18" charset="2"/>
              </a:rPr>
              <a:t></a:t>
            </a:r>
            <a:r>
              <a:rPr lang="en-US" altLang="zh-CN" sz="2000" i="1" dirty="0" err="1">
                <a:latin typeface="+mn-lt"/>
                <a:ea typeface="仿宋" panose="02010609060101010101" pitchFamily="49" charset="-122"/>
              </a:rPr>
              <a:t>Ω</a:t>
            </a:r>
            <a:r>
              <a:rPr lang="en-US" altLang="zh-CN" sz="2000" dirty="0">
                <a:latin typeface="+mn-lt"/>
                <a:ea typeface="仿宋" panose="02010609060101010101" pitchFamily="49" charset="-122"/>
              </a:rPr>
              <a:t> </a:t>
            </a:r>
            <a:r>
              <a:rPr lang="zh-CN" altLang="en-US" sz="2000" dirty="0">
                <a:latin typeface="+mn-lt"/>
                <a:ea typeface="仿宋" panose="02010609060101010101" pitchFamily="49" charset="-122"/>
              </a:rPr>
              <a:t>），这一点和</a:t>
            </a:r>
            <a:r>
              <a:rPr lang="en-US" altLang="zh-CN" sz="2000" dirty="0">
                <a:latin typeface="+mn-lt"/>
                <a:ea typeface="仿宋" panose="02010609060101010101" pitchFamily="49" charset="-122"/>
              </a:rPr>
              <a:t>AM</a:t>
            </a:r>
            <a:r>
              <a:rPr lang="zh-CN" altLang="en-US" sz="2000" dirty="0">
                <a:latin typeface="+mn-lt"/>
                <a:ea typeface="仿宋" panose="02010609060101010101" pitchFamily="49" charset="-122"/>
              </a:rPr>
              <a:t>及</a:t>
            </a:r>
            <a:r>
              <a:rPr lang="en-US" altLang="zh-CN" sz="2000" dirty="0">
                <a:latin typeface="+mn-lt"/>
                <a:ea typeface="仿宋" panose="02010609060101010101" pitchFamily="49" charset="-122"/>
              </a:rPr>
              <a:t>DSB</a:t>
            </a:r>
            <a:r>
              <a:rPr lang="zh-CN" altLang="en-US" sz="2000" dirty="0">
                <a:latin typeface="+mn-lt"/>
                <a:ea typeface="仿宋" panose="02010609060101010101" pitchFamily="49" charset="-122"/>
              </a:rPr>
              <a:t>相似，故一般还是称振幅调制。</a:t>
            </a:r>
          </a:p>
          <a:p>
            <a:pPr eaLnBrk="1" hangingPunct="1">
              <a:spcBef>
                <a:spcPct val="50000"/>
              </a:spcBef>
              <a:buFontTx/>
              <a:buNone/>
            </a:pPr>
            <a:r>
              <a:rPr lang="zh-CN" altLang="en-US" sz="2000" dirty="0">
                <a:latin typeface="+mn-lt"/>
                <a:ea typeface="仿宋" panose="02010609060101010101" pitchFamily="49" charset="-122"/>
              </a:rPr>
              <a:t>        单边带调制方式</a:t>
            </a:r>
            <a:r>
              <a:rPr lang="zh-CN" altLang="en-US" sz="2800" dirty="0">
                <a:solidFill>
                  <a:srgbClr val="C00000"/>
                </a:solidFill>
                <a:latin typeface="+mn-lt"/>
                <a:ea typeface="仿宋" panose="02010609060101010101" pitchFamily="49" charset="-122"/>
              </a:rPr>
              <a:t>能量利用率高（与</a:t>
            </a:r>
            <a:r>
              <a:rPr lang="en-US" altLang="zh-CN" sz="2800" dirty="0">
                <a:solidFill>
                  <a:srgbClr val="C00000"/>
                </a:solidFill>
                <a:latin typeface="+mn-lt"/>
                <a:ea typeface="仿宋" panose="02010609060101010101" pitchFamily="49" charset="-122"/>
              </a:rPr>
              <a:t>AM</a:t>
            </a:r>
            <a:r>
              <a:rPr lang="zh-CN" altLang="en-US" sz="2800" dirty="0">
                <a:solidFill>
                  <a:srgbClr val="C00000"/>
                </a:solidFill>
                <a:latin typeface="+mn-lt"/>
                <a:ea typeface="仿宋" panose="02010609060101010101" pitchFamily="49" charset="-122"/>
              </a:rPr>
              <a:t>相比）</a:t>
            </a:r>
            <a:r>
              <a:rPr lang="zh-CN" altLang="en-US" sz="2000" dirty="0">
                <a:latin typeface="+mn-lt"/>
                <a:ea typeface="仿宋" panose="02010609060101010101" pitchFamily="49" charset="-122"/>
              </a:rPr>
              <a:t>，且信号占用频带仅为</a:t>
            </a:r>
            <a:r>
              <a:rPr lang="en-US" altLang="zh-CN" sz="2000" dirty="0">
                <a:latin typeface="+mn-lt"/>
                <a:ea typeface="仿宋" panose="02010609060101010101" pitchFamily="49" charset="-122"/>
              </a:rPr>
              <a:t>AM</a:t>
            </a:r>
            <a:r>
              <a:rPr lang="zh-CN" altLang="en-US" sz="2000" dirty="0">
                <a:latin typeface="+mn-lt"/>
                <a:ea typeface="仿宋" panose="02010609060101010101" pitchFamily="49" charset="-122"/>
              </a:rPr>
              <a:t>、</a:t>
            </a:r>
            <a:r>
              <a:rPr lang="en-US" altLang="zh-CN" sz="2000" dirty="0">
                <a:latin typeface="+mn-lt"/>
                <a:ea typeface="仿宋" panose="02010609060101010101" pitchFamily="49" charset="-122"/>
              </a:rPr>
              <a:t>DSB</a:t>
            </a:r>
            <a:r>
              <a:rPr lang="zh-CN" altLang="en-US" sz="2000" dirty="0">
                <a:latin typeface="+mn-lt"/>
                <a:ea typeface="仿宋" panose="02010609060101010101" pitchFamily="49" charset="-122"/>
              </a:rPr>
              <a:t>的二分之一，目前它已成为短波、超短波通信中的一种重要调制方式。</a:t>
            </a:r>
          </a:p>
        </p:txBody>
      </p:sp>
      <p:sp>
        <p:nvSpPr>
          <p:cNvPr id="6" name="Rectangle 2">
            <a:extLst>
              <a:ext uri="{FF2B5EF4-FFF2-40B4-BE49-F238E27FC236}">
                <a16:creationId xmlns:a16="http://schemas.microsoft.com/office/drawing/2014/main" id="{A2DB2D64-48CB-47AF-BF7B-46711DD91AB6}"/>
              </a:ext>
            </a:extLst>
          </p:cNvPr>
          <p:cNvSpPr txBox="1">
            <a:spLocks noChangeArrowheads="1"/>
          </p:cNvSpPr>
          <p:nvPr/>
        </p:nvSpPr>
        <p:spPr bwMode="auto">
          <a:xfrm>
            <a:off x="209550" y="5695916"/>
            <a:ext cx="8840788" cy="928688"/>
          </a:xfrm>
          <a:prstGeom prst="rect">
            <a:avLst/>
          </a:prstGeom>
          <a:noFill/>
          <a:ln w="9525">
            <a:noFill/>
            <a:miter lim="800000"/>
            <a:headEnd/>
            <a:tailEnd/>
          </a:ln>
        </p:spPr>
        <p:txBody>
          <a:bodyPr anchor="ctr"/>
          <a:lstStyle/>
          <a:p>
            <a:pPr eaLnBrk="1" hangingPunct="1">
              <a:defRPr/>
            </a:pPr>
            <a:r>
              <a:rPr lang="zh-CN" altLang="en-US" kern="0" dirty="0">
                <a:solidFill>
                  <a:srgbClr val="0000FF"/>
                </a:solidFill>
                <a:latin typeface="+mn-lt"/>
                <a:ea typeface="仿宋" panose="02010609060101010101" pitchFamily="49" charset="-122"/>
                <a:cs typeface="+mj-cs"/>
              </a:rPr>
              <a:t>三种振幅调制信号的时域波形和频谱比较图（</a:t>
            </a:r>
            <a:r>
              <a:rPr lang="zh-CN" altLang="en-US" sz="3200" kern="0" dirty="0">
                <a:solidFill>
                  <a:srgbClr val="0000FF"/>
                </a:solidFill>
                <a:latin typeface="+mn-lt"/>
                <a:ea typeface="仿宋" panose="02010609060101010101" pitchFamily="49" charset="-122"/>
                <a:cs typeface="+mj-cs"/>
              </a:rPr>
              <a:t>见下页</a:t>
            </a:r>
            <a:r>
              <a:rPr lang="zh-CN" altLang="en-US" kern="0" dirty="0">
                <a:solidFill>
                  <a:srgbClr val="0000FF"/>
                </a:solidFill>
                <a:latin typeface="+mn-lt"/>
                <a:ea typeface="仿宋" panose="02010609060101010101" pitchFamily="49" charset="-122"/>
                <a:cs typeface="+mj-cs"/>
              </a:rPr>
              <a:t>）  </a:t>
            </a:r>
            <a:endParaRPr lang="en-US" altLang="zh-CN" kern="0" dirty="0">
              <a:solidFill>
                <a:srgbClr val="0000FF"/>
              </a:solidFill>
              <a:latin typeface="+mn-lt"/>
              <a:ea typeface="仿宋" panose="02010609060101010101" pitchFamily="49" charset="-122"/>
              <a:cs typeface="+mj-cs"/>
            </a:endParaRPr>
          </a:p>
          <a:p>
            <a:pPr eaLnBrk="1" hangingPunct="1">
              <a:defRPr/>
            </a:pPr>
            <a:r>
              <a:rPr lang="en-US" altLang="zh-CN" kern="0" dirty="0">
                <a:solidFill>
                  <a:srgbClr val="FF0000"/>
                </a:solidFill>
                <a:latin typeface="+mn-lt"/>
                <a:ea typeface="仿宋" panose="02010609060101010101" pitchFamily="49" charset="-122"/>
                <a:cs typeface="+mj-cs"/>
              </a:rPr>
              <a:t>P148 </a:t>
            </a:r>
            <a:r>
              <a:rPr lang="en-US" altLang="zh-CN" kern="0" dirty="0">
                <a:solidFill>
                  <a:srgbClr val="0000FF"/>
                </a:solidFill>
                <a:latin typeface="+mn-lt"/>
                <a:ea typeface="仿宋" panose="02010609060101010101" pitchFamily="49" charset="-122"/>
                <a:cs typeface="+mj-cs"/>
              </a:rPr>
              <a:t>     P155 </a:t>
            </a:r>
            <a:r>
              <a:rPr lang="zh-CN" altLang="en-US" kern="0" dirty="0">
                <a:solidFill>
                  <a:srgbClr val="0000FF"/>
                </a:solidFill>
                <a:latin typeface="+mn-lt"/>
                <a:ea typeface="仿宋" panose="02010609060101010101" pitchFamily="49" charset="-122"/>
                <a:cs typeface="+mj-cs"/>
              </a:rPr>
              <a:t>表</a:t>
            </a:r>
            <a:r>
              <a:rPr lang="en-US" altLang="zh-CN" kern="0" dirty="0">
                <a:solidFill>
                  <a:srgbClr val="0000FF"/>
                </a:solidFill>
                <a:latin typeface="+mn-lt"/>
                <a:ea typeface="仿宋" panose="02010609060101010101" pitchFamily="49" charset="-122"/>
                <a:cs typeface="+mj-cs"/>
              </a:rPr>
              <a:t>6-1 </a:t>
            </a:r>
            <a:endParaRPr lang="zh-CN" altLang="en-US" kern="0" dirty="0">
              <a:solidFill>
                <a:srgbClr val="0000FF"/>
              </a:solidFill>
              <a:latin typeface="+mn-lt"/>
              <a:ea typeface="仿宋" panose="02010609060101010101" pitchFamily="49" charset="-122"/>
              <a:cs typeface="+mj-cs"/>
            </a:endParaRPr>
          </a:p>
        </p:txBody>
      </p:sp>
      <p:sp>
        <p:nvSpPr>
          <p:cNvPr id="22534" name="Text Box 7">
            <a:extLst>
              <a:ext uri="{FF2B5EF4-FFF2-40B4-BE49-F238E27FC236}">
                <a16:creationId xmlns:a16="http://schemas.microsoft.com/office/drawing/2014/main" id="{47B1C0C7-71BB-4618-B48D-903B2D7C6CE1}"/>
              </a:ext>
            </a:extLst>
          </p:cNvPr>
          <p:cNvSpPr txBox="1">
            <a:spLocks noChangeArrowheads="1"/>
          </p:cNvSpPr>
          <p:nvPr/>
        </p:nvSpPr>
        <p:spPr bwMode="auto">
          <a:xfrm>
            <a:off x="228600" y="547688"/>
            <a:ext cx="8532813"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FF"/>
                </a:solidFill>
                <a:latin typeface="+mn-lt"/>
                <a:ea typeface="仿宋" panose="02010609060101010101" pitchFamily="49" charset="-122"/>
              </a:rPr>
              <a:t>重写</a:t>
            </a:r>
            <a:r>
              <a:rPr lang="en-US" altLang="zh-CN" sz="2400" dirty="0">
                <a:solidFill>
                  <a:srgbClr val="0000FF"/>
                </a:solidFill>
                <a:latin typeface="+mn-lt"/>
                <a:ea typeface="仿宋" panose="02010609060101010101" pitchFamily="49" charset="-122"/>
              </a:rPr>
              <a:t>SSB</a:t>
            </a:r>
            <a:r>
              <a:rPr lang="zh-CN" altLang="en-US" sz="2400" dirty="0">
                <a:solidFill>
                  <a:srgbClr val="0000FF"/>
                </a:solidFill>
                <a:latin typeface="+mn-lt"/>
                <a:ea typeface="仿宋" panose="02010609060101010101" pitchFamily="49" charset="-122"/>
              </a:rPr>
              <a:t>的表达式：</a:t>
            </a:r>
            <a:r>
              <a:rPr lang="zh-CN" altLang="en-US" sz="2400" dirty="0">
                <a:solidFill>
                  <a:srgbClr val="CC3300"/>
                </a:solidFill>
                <a:latin typeface="+mn-lt"/>
                <a:ea typeface="仿宋" panose="02010609060101010101" pitchFamily="49" charset="-122"/>
              </a:rPr>
              <a:t> （双音</a:t>
            </a:r>
            <a:r>
              <a:rPr lang="en-US" altLang="zh-CN" sz="2400" dirty="0">
                <a:solidFill>
                  <a:srgbClr val="CC3300"/>
                </a:solidFill>
                <a:latin typeface="+mn-lt"/>
                <a:ea typeface="仿宋" panose="02010609060101010101" pitchFamily="49" charset="-122"/>
              </a:rPr>
              <a:t>SSB</a:t>
            </a:r>
            <a:r>
              <a:rPr lang="zh-CN" altLang="en-US" sz="2400" dirty="0">
                <a:solidFill>
                  <a:srgbClr val="CC3300"/>
                </a:solidFill>
                <a:latin typeface="+mn-lt"/>
                <a:ea typeface="仿宋" panose="02010609060101010101" pitchFamily="49" charset="-122"/>
              </a:rPr>
              <a:t>调制，课下自学） </a:t>
            </a:r>
            <a:endParaRPr lang="en-US" altLang="zh-CN" sz="2400" dirty="0">
              <a:solidFill>
                <a:srgbClr val="0000FF"/>
              </a:solidFill>
              <a:latin typeface="+mn-lt"/>
              <a:ea typeface="仿宋" panose="02010609060101010101" pitchFamily="49" charset="-122"/>
            </a:endParaRPr>
          </a:p>
          <a:p>
            <a:pPr>
              <a:buFontTx/>
              <a:buNone/>
            </a:pPr>
            <a:r>
              <a:rPr lang="en-US" altLang="zh-CN" sz="2800" i="1" dirty="0">
                <a:solidFill>
                  <a:srgbClr val="0000FF"/>
                </a:solidFill>
                <a:latin typeface="+mn-lt"/>
                <a:ea typeface="仿宋" panose="02010609060101010101" pitchFamily="49" charset="-122"/>
              </a:rPr>
              <a:t>      </a:t>
            </a:r>
            <a:r>
              <a:rPr lang="en-US" altLang="zh-CN" sz="2800" i="1" dirty="0">
                <a:solidFill>
                  <a:srgbClr val="660066"/>
                </a:solidFill>
                <a:latin typeface="+mn-lt"/>
                <a:ea typeface="仿宋" panose="02010609060101010101" pitchFamily="49" charset="-122"/>
              </a:rPr>
              <a:t>v</a:t>
            </a:r>
            <a:r>
              <a:rPr lang="en-US" altLang="zh-CN" sz="2800" baseline="-25000" dirty="0">
                <a:solidFill>
                  <a:srgbClr val="660066"/>
                </a:solidFill>
                <a:latin typeface="+mn-lt"/>
                <a:ea typeface="仿宋" panose="02010609060101010101" pitchFamily="49" charset="-122"/>
              </a:rPr>
              <a:t>SSB</a:t>
            </a:r>
            <a:r>
              <a:rPr lang="en-US" altLang="zh-CN" sz="2800" dirty="0">
                <a:solidFill>
                  <a:srgbClr val="660066"/>
                </a:solidFill>
                <a:latin typeface="+mn-lt"/>
                <a:ea typeface="仿宋" panose="02010609060101010101" pitchFamily="49" charset="-122"/>
              </a:rPr>
              <a:t>(</a:t>
            </a:r>
            <a:r>
              <a:rPr lang="en-US" altLang="zh-CN" sz="2800" i="1" dirty="0">
                <a:solidFill>
                  <a:srgbClr val="660066"/>
                </a:solidFill>
                <a:latin typeface="+mn-lt"/>
                <a:ea typeface="仿宋" panose="02010609060101010101" pitchFamily="49" charset="-122"/>
              </a:rPr>
              <a:t>t</a:t>
            </a:r>
            <a:r>
              <a:rPr lang="en-US" altLang="zh-CN" sz="2800" dirty="0">
                <a:solidFill>
                  <a:srgbClr val="660066"/>
                </a:solidFill>
                <a:latin typeface="+mn-lt"/>
                <a:ea typeface="仿宋" panose="02010609060101010101" pitchFamily="49" charset="-122"/>
              </a:rPr>
              <a:t>)=0.5</a:t>
            </a:r>
            <a:r>
              <a:rPr lang="en-US" altLang="zh-CN" sz="2800" dirty="0">
                <a:solidFill>
                  <a:srgbClr val="660066"/>
                </a:solidFill>
                <a:latin typeface="+mn-lt"/>
                <a:ea typeface="仿宋" panose="02010609060101010101" pitchFamily="49" charset="-122"/>
                <a:sym typeface="Symbol" panose="05050102010706020507" pitchFamily="18" charset="2"/>
              </a:rPr>
              <a:t></a:t>
            </a:r>
            <a:r>
              <a:rPr lang="en-US" altLang="zh-CN" sz="2800" i="1" dirty="0">
                <a:solidFill>
                  <a:srgbClr val="660066"/>
                </a:solidFill>
                <a:latin typeface="+mn-lt"/>
                <a:ea typeface="仿宋" panose="02010609060101010101" pitchFamily="49" charset="-122"/>
              </a:rPr>
              <a:t>k</a:t>
            </a:r>
            <a:r>
              <a:rPr lang="en-US" altLang="zh-CN" sz="2800" dirty="0">
                <a:solidFill>
                  <a:srgbClr val="660066"/>
                </a:solidFill>
                <a:latin typeface="+mn-lt"/>
                <a:ea typeface="仿宋" panose="02010609060101010101" pitchFamily="49" charset="-122"/>
                <a:sym typeface="Symbol" panose="05050102010706020507" pitchFamily="18" charset="2"/>
              </a:rPr>
              <a:t></a:t>
            </a:r>
            <a:r>
              <a:rPr lang="en-US" altLang="zh-CN" sz="2800" i="1" dirty="0">
                <a:solidFill>
                  <a:srgbClr val="660066"/>
                </a:solidFill>
                <a:latin typeface="+mn-lt"/>
                <a:ea typeface="仿宋" panose="02010609060101010101" pitchFamily="49" charset="-122"/>
              </a:rPr>
              <a:t>V</a:t>
            </a:r>
            <a:r>
              <a:rPr lang="en-US" altLang="zh-CN" sz="2800" baseline="-25000" dirty="0">
                <a:solidFill>
                  <a:srgbClr val="660066"/>
                </a:solidFill>
                <a:latin typeface="+mn-lt"/>
                <a:ea typeface="仿宋" panose="02010609060101010101" pitchFamily="49" charset="-122"/>
                <a:sym typeface="Symbol" panose="05050102010706020507" pitchFamily="18" charset="2"/>
              </a:rPr>
              <a:t></a:t>
            </a:r>
            <a:r>
              <a:rPr lang="en-US" altLang="zh-CN" sz="2800" dirty="0">
                <a:solidFill>
                  <a:srgbClr val="660066"/>
                </a:solidFill>
                <a:latin typeface="+mn-lt"/>
                <a:ea typeface="仿宋" panose="02010609060101010101" pitchFamily="49" charset="-122"/>
                <a:sym typeface="Symbol" panose="05050102010706020507" pitchFamily="18" charset="2"/>
              </a:rPr>
              <a:t></a:t>
            </a:r>
            <a:r>
              <a:rPr lang="en-US" altLang="zh-CN" sz="2800" i="1" dirty="0">
                <a:solidFill>
                  <a:srgbClr val="660066"/>
                </a:solidFill>
                <a:latin typeface="+mn-lt"/>
                <a:ea typeface="仿宋" panose="02010609060101010101" pitchFamily="49" charset="-122"/>
              </a:rPr>
              <a:t>V</a:t>
            </a:r>
            <a:r>
              <a:rPr lang="en-US" altLang="zh-CN" sz="2800" baseline="-25000" dirty="0">
                <a:solidFill>
                  <a:srgbClr val="660066"/>
                </a:solidFill>
                <a:latin typeface="+mn-lt"/>
                <a:ea typeface="仿宋" panose="02010609060101010101" pitchFamily="49" charset="-122"/>
              </a:rPr>
              <a:t>0</a:t>
            </a:r>
            <a:r>
              <a:rPr lang="en-US" altLang="zh-CN" sz="2800" dirty="0">
                <a:solidFill>
                  <a:srgbClr val="660066"/>
                </a:solidFill>
                <a:latin typeface="+mn-lt"/>
                <a:ea typeface="仿宋" panose="02010609060101010101" pitchFamily="49" charset="-122"/>
                <a:sym typeface="Symbol" panose="05050102010706020507" pitchFamily="18" charset="2"/>
              </a:rPr>
              <a:t>{</a:t>
            </a:r>
            <a:r>
              <a:rPr lang="en-US" altLang="zh-CN" sz="2800" dirty="0">
                <a:solidFill>
                  <a:srgbClr val="660066"/>
                </a:solidFill>
                <a:latin typeface="+mn-lt"/>
                <a:ea typeface="仿宋" panose="02010609060101010101" pitchFamily="49" charset="-122"/>
              </a:rPr>
              <a:t>cos[(</a:t>
            </a:r>
            <a:r>
              <a:rPr lang="en-US" altLang="zh-CN" sz="2800" i="1" dirty="0">
                <a:solidFill>
                  <a:srgbClr val="660066"/>
                </a:solidFill>
                <a:latin typeface="+mn-lt"/>
                <a:ea typeface="仿宋" panose="02010609060101010101" pitchFamily="49" charset="-122"/>
                <a:sym typeface="Symbol" panose="05050102010706020507" pitchFamily="18" charset="2"/>
              </a:rPr>
              <a:t></a:t>
            </a:r>
            <a:r>
              <a:rPr lang="en-US" altLang="zh-CN" sz="2800" baseline="-25000" dirty="0">
                <a:solidFill>
                  <a:srgbClr val="660066"/>
                </a:solidFill>
                <a:latin typeface="+mn-lt"/>
                <a:ea typeface="仿宋" panose="02010609060101010101" pitchFamily="49" charset="-122"/>
              </a:rPr>
              <a:t>0</a:t>
            </a:r>
            <a:r>
              <a:rPr lang="en-US" altLang="zh-CN" sz="2800" dirty="0">
                <a:solidFill>
                  <a:srgbClr val="660066"/>
                </a:solidFill>
                <a:latin typeface="+mn-lt"/>
                <a:ea typeface="仿宋" panose="02010609060101010101" pitchFamily="49" charset="-122"/>
                <a:sym typeface="Symbol" panose="05050102010706020507" pitchFamily="18" charset="2"/>
              </a:rPr>
              <a:t>+</a:t>
            </a:r>
            <a:r>
              <a:rPr lang="en-US" altLang="zh-CN" sz="2800" i="1" dirty="0">
                <a:solidFill>
                  <a:srgbClr val="660066"/>
                </a:solidFill>
                <a:latin typeface="+mn-lt"/>
                <a:ea typeface="仿宋" panose="02010609060101010101" pitchFamily="49" charset="-122"/>
                <a:sym typeface="Symbol" panose="05050102010706020507" pitchFamily="18" charset="2"/>
              </a:rPr>
              <a:t></a:t>
            </a:r>
            <a:r>
              <a:rPr lang="en-US" altLang="zh-CN" sz="2800" baseline="-25000" dirty="0">
                <a:solidFill>
                  <a:srgbClr val="660066"/>
                </a:solidFill>
                <a:latin typeface="+mn-lt"/>
                <a:ea typeface="仿宋" panose="02010609060101010101" pitchFamily="49" charset="-122"/>
              </a:rPr>
              <a:t>2</a:t>
            </a:r>
            <a:r>
              <a:rPr lang="en-US" altLang="zh-CN" sz="2800" dirty="0">
                <a:solidFill>
                  <a:srgbClr val="660066"/>
                </a:solidFill>
                <a:latin typeface="+mn-lt"/>
                <a:ea typeface="仿宋" panose="02010609060101010101" pitchFamily="49" charset="-122"/>
              </a:rPr>
              <a:t>)</a:t>
            </a:r>
            <a:r>
              <a:rPr lang="en-US" altLang="zh-CN" sz="2800" i="1" dirty="0">
                <a:solidFill>
                  <a:srgbClr val="660066"/>
                </a:solidFill>
                <a:latin typeface="+mn-lt"/>
                <a:ea typeface="仿宋" panose="02010609060101010101" pitchFamily="49" charset="-122"/>
              </a:rPr>
              <a:t>t</a:t>
            </a:r>
            <a:r>
              <a:rPr lang="en-US" altLang="zh-CN" sz="2800" dirty="0">
                <a:solidFill>
                  <a:srgbClr val="660066"/>
                </a:solidFill>
                <a:latin typeface="+mn-lt"/>
                <a:ea typeface="仿宋" panose="02010609060101010101" pitchFamily="49" charset="-122"/>
              </a:rPr>
              <a:t>]+cos[(</a:t>
            </a:r>
            <a:r>
              <a:rPr lang="en-US" altLang="zh-CN" sz="2800" i="1" dirty="0">
                <a:solidFill>
                  <a:srgbClr val="660066"/>
                </a:solidFill>
                <a:latin typeface="+mn-lt"/>
                <a:ea typeface="仿宋" panose="02010609060101010101" pitchFamily="49" charset="-122"/>
                <a:sym typeface="Symbol" panose="05050102010706020507" pitchFamily="18" charset="2"/>
              </a:rPr>
              <a:t></a:t>
            </a:r>
            <a:r>
              <a:rPr lang="en-US" altLang="zh-CN" sz="2800" baseline="-25000" dirty="0">
                <a:solidFill>
                  <a:srgbClr val="660066"/>
                </a:solidFill>
                <a:latin typeface="+mn-lt"/>
                <a:ea typeface="仿宋" panose="02010609060101010101" pitchFamily="49" charset="-122"/>
              </a:rPr>
              <a:t>0</a:t>
            </a:r>
            <a:r>
              <a:rPr lang="en-US" altLang="zh-CN" sz="2800" dirty="0">
                <a:solidFill>
                  <a:srgbClr val="660066"/>
                </a:solidFill>
                <a:latin typeface="+mn-lt"/>
                <a:ea typeface="仿宋" panose="02010609060101010101" pitchFamily="49" charset="-122"/>
                <a:sym typeface="Symbol" panose="05050102010706020507" pitchFamily="18" charset="2"/>
              </a:rPr>
              <a:t>+</a:t>
            </a:r>
            <a:r>
              <a:rPr lang="en-US" altLang="zh-CN" sz="2800" i="1" dirty="0">
                <a:solidFill>
                  <a:srgbClr val="660066"/>
                </a:solidFill>
                <a:latin typeface="+mn-lt"/>
                <a:ea typeface="仿宋" panose="02010609060101010101" pitchFamily="49" charset="-122"/>
                <a:sym typeface="Symbol" panose="05050102010706020507" pitchFamily="18" charset="2"/>
              </a:rPr>
              <a:t></a:t>
            </a:r>
            <a:r>
              <a:rPr lang="en-US" altLang="zh-CN" sz="2800" baseline="-25000" dirty="0">
                <a:solidFill>
                  <a:srgbClr val="660066"/>
                </a:solidFill>
                <a:latin typeface="+mn-lt"/>
                <a:ea typeface="仿宋" panose="02010609060101010101" pitchFamily="49" charset="-122"/>
              </a:rPr>
              <a:t>1</a:t>
            </a:r>
            <a:r>
              <a:rPr lang="en-US" altLang="zh-CN" sz="2800" dirty="0">
                <a:solidFill>
                  <a:srgbClr val="660066"/>
                </a:solidFill>
                <a:latin typeface="+mn-lt"/>
                <a:ea typeface="仿宋" panose="02010609060101010101" pitchFamily="49" charset="-122"/>
              </a:rPr>
              <a:t>)</a:t>
            </a:r>
            <a:r>
              <a:rPr lang="en-US" altLang="zh-CN" sz="2800" i="1" dirty="0">
                <a:solidFill>
                  <a:srgbClr val="660066"/>
                </a:solidFill>
                <a:latin typeface="+mn-lt"/>
                <a:ea typeface="仿宋" panose="02010609060101010101" pitchFamily="49" charset="-122"/>
              </a:rPr>
              <a:t>t</a:t>
            </a:r>
            <a:r>
              <a:rPr lang="en-US" altLang="zh-CN" sz="2800" dirty="0">
                <a:solidFill>
                  <a:srgbClr val="660066"/>
                </a:solidFill>
                <a:latin typeface="+mn-lt"/>
                <a:ea typeface="仿宋" panose="02010609060101010101" pitchFamily="49" charset="-122"/>
              </a:rPr>
              <a:t>]}</a:t>
            </a:r>
            <a:endParaRPr lang="zh-CN" altLang="en-US" sz="2800" dirty="0">
              <a:solidFill>
                <a:srgbClr val="660066"/>
              </a:solidFill>
              <a:latin typeface="+mn-lt"/>
              <a:ea typeface="仿宋"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E3045B9-81A7-4690-914E-51DF7736C8BE}"/>
              </a:ext>
            </a:extLst>
          </p:cNvPr>
          <p:cNvSpPr>
            <a:spLocks noGrp="1" noChangeArrowheads="1"/>
          </p:cNvSpPr>
          <p:nvPr>
            <p:ph type="title" idx="4294967295"/>
          </p:nvPr>
        </p:nvSpPr>
        <p:spPr>
          <a:xfrm>
            <a:off x="228600" y="228600"/>
            <a:ext cx="8058150" cy="381000"/>
          </a:xfrm>
        </p:spPr>
        <p:txBody>
          <a:bodyPr/>
          <a:lstStyle/>
          <a:p>
            <a:pPr algn="l" eaLnBrk="1" hangingPunct="1"/>
            <a:r>
              <a:rPr lang="en-US" altLang="zh-CN" sz="3200" b="1" dirty="0">
                <a:solidFill>
                  <a:srgbClr val="0000FF"/>
                </a:solidFill>
                <a:latin typeface="+mn-lt"/>
                <a:ea typeface="仿宋" panose="02010609060101010101" pitchFamily="49" charset="-122"/>
              </a:rPr>
              <a:t>5.1 </a:t>
            </a:r>
            <a:r>
              <a:rPr lang="zh-CN" altLang="en-US" sz="3200" b="1" dirty="0">
                <a:solidFill>
                  <a:srgbClr val="0000FF"/>
                </a:solidFill>
                <a:latin typeface="+mn-lt"/>
                <a:ea typeface="仿宋" panose="02010609060101010101" pitchFamily="49" charset="-122"/>
              </a:rPr>
              <a:t>已调信号的分析     </a:t>
            </a:r>
            <a:r>
              <a:rPr lang="en-US" altLang="zh-CN" sz="3200" b="1" dirty="0">
                <a:solidFill>
                  <a:srgbClr val="0000FF"/>
                </a:solidFill>
                <a:latin typeface="+mn-lt"/>
                <a:ea typeface="仿宋" panose="02010609060101010101" pitchFamily="49" charset="-122"/>
              </a:rPr>
              <a:t>Modulated signals</a:t>
            </a:r>
            <a:endParaRPr lang="zh-CN" altLang="en-US" sz="3200" b="1" dirty="0">
              <a:solidFill>
                <a:srgbClr val="0000FF"/>
              </a:solidFill>
              <a:latin typeface="+mn-lt"/>
              <a:ea typeface="仿宋" panose="02010609060101010101" pitchFamily="49" charset="-122"/>
            </a:endParaRPr>
          </a:p>
        </p:txBody>
      </p:sp>
      <p:sp>
        <p:nvSpPr>
          <p:cNvPr id="5123" name="Rectangle 11">
            <a:extLst>
              <a:ext uri="{FF2B5EF4-FFF2-40B4-BE49-F238E27FC236}">
                <a16:creationId xmlns:a16="http://schemas.microsoft.com/office/drawing/2014/main" id="{E997E56D-7BFB-4D79-8046-35497B25FBBE}"/>
              </a:ext>
            </a:extLst>
          </p:cNvPr>
          <p:cNvSpPr>
            <a:spLocks noChangeArrowheads="1"/>
          </p:cNvSpPr>
          <p:nvPr/>
        </p:nvSpPr>
        <p:spPr bwMode="auto">
          <a:xfrm>
            <a:off x="119063" y="681038"/>
            <a:ext cx="88455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dirty="0">
                <a:solidFill>
                  <a:srgbClr val="660066"/>
                </a:solidFill>
                <a:latin typeface="+mn-lt"/>
                <a:ea typeface="仿宋" panose="02010609060101010101" pitchFamily="49" charset="-122"/>
              </a:rPr>
              <a:t>5.1.1 </a:t>
            </a:r>
            <a:r>
              <a:rPr lang="zh-CN" altLang="en-US" sz="2400" dirty="0">
                <a:solidFill>
                  <a:srgbClr val="660066"/>
                </a:solidFill>
                <a:latin typeface="+mn-lt"/>
                <a:ea typeface="仿宋" panose="02010609060101010101" pitchFamily="49" charset="-122"/>
              </a:rPr>
              <a:t>振幅调制</a:t>
            </a:r>
            <a:r>
              <a:rPr lang="en-US" altLang="zh-CN" sz="2400" dirty="0">
                <a:solidFill>
                  <a:srgbClr val="660066"/>
                </a:solidFill>
                <a:latin typeface="+mn-lt"/>
                <a:ea typeface="仿宋" panose="02010609060101010101" pitchFamily="49" charset="-122"/>
              </a:rPr>
              <a:t>(AM</a:t>
            </a:r>
            <a:r>
              <a:rPr lang="en-US" altLang="zh-CN" sz="2400" dirty="0">
                <a:solidFill>
                  <a:schemeClr val="bg1"/>
                </a:solidFill>
                <a:latin typeface="+mn-lt"/>
                <a:ea typeface="仿宋" panose="02010609060101010101" pitchFamily="49" charset="-122"/>
              </a:rPr>
              <a:t> </a:t>
            </a:r>
            <a:r>
              <a:rPr lang="en-US" altLang="zh-CN" sz="2400" dirty="0">
                <a:solidFill>
                  <a:srgbClr val="CC3300"/>
                </a:solidFill>
                <a:latin typeface="+mn-lt"/>
                <a:ea typeface="仿宋" panose="02010609060101010101" pitchFamily="49" charset="-122"/>
              </a:rPr>
              <a:t>Amplitude Modulation</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信号分析</a:t>
            </a:r>
            <a:r>
              <a:rPr lang="zh-CN" altLang="en-US" sz="2400" dirty="0">
                <a:solidFill>
                  <a:schemeClr val="bg1"/>
                </a:solidFill>
                <a:latin typeface="+mn-lt"/>
                <a:ea typeface="仿宋" panose="02010609060101010101" pitchFamily="49" charset="-122"/>
              </a:rPr>
              <a:t> </a:t>
            </a:r>
            <a:endParaRPr lang="en-US" altLang="zh-CN" sz="2400" dirty="0">
              <a:solidFill>
                <a:schemeClr val="bg1"/>
              </a:solidFill>
              <a:latin typeface="+mn-lt"/>
              <a:ea typeface="仿宋" panose="02010609060101010101" pitchFamily="49" charset="-122"/>
            </a:endParaRPr>
          </a:p>
          <a:p>
            <a:pPr>
              <a:spcBef>
                <a:spcPct val="0"/>
              </a:spcBef>
              <a:buFontTx/>
              <a:buNone/>
            </a:pPr>
            <a:r>
              <a:rPr lang="en-US" altLang="zh-CN" sz="2400" dirty="0">
                <a:solidFill>
                  <a:srgbClr val="00B050"/>
                </a:solidFill>
                <a:latin typeface="+mn-lt"/>
                <a:ea typeface="仿宋" panose="02010609060101010101" pitchFamily="49" charset="-122"/>
              </a:rPr>
              <a:t>P139</a:t>
            </a:r>
            <a:r>
              <a:rPr lang="zh-CN" altLang="en-US" sz="2400" dirty="0">
                <a:solidFill>
                  <a:srgbClr val="00B050"/>
                </a:solidFill>
                <a:latin typeface="+mn-lt"/>
                <a:ea typeface="仿宋" panose="02010609060101010101" pitchFamily="49" charset="-122"/>
              </a:rPr>
              <a:t>      </a:t>
            </a:r>
            <a:r>
              <a:rPr lang="en-US" altLang="zh-CN" sz="2400" dirty="0">
                <a:solidFill>
                  <a:srgbClr val="FF0000"/>
                </a:solidFill>
                <a:latin typeface="+mn-lt"/>
                <a:ea typeface="仿宋" panose="02010609060101010101" pitchFamily="49" charset="-122"/>
              </a:rPr>
              <a:t>P143</a:t>
            </a:r>
            <a:r>
              <a:rPr lang="en-US" altLang="zh-CN" sz="2400" dirty="0">
                <a:solidFill>
                  <a:schemeClr val="bg1"/>
                </a:solidFill>
                <a:latin typeface="+mn-lt"/>
                <a:ea typeface="仿宋" panose="02010609060101010101" pitchFamily="49" charset="-122"/>
              </a:rPr>
              <a:t> </a:t>
            </a:r>
            <a:r>
              <a:rPr lang="zh-CN" altLang="en-US" sz="2400" dirty="0">
                <a:solidFill>
                  <a:schemeClr val="bg1"/>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P150</a:t>
            </a:r>
            <a:endParaRPr lang="zh-CN" altLang="en-US" sz="2400" dirty="0">
              <a:solidFill>
                <a:srgbClr val="660066"/>
              </a:solidFill>
              <a:latin typeface="+mn-lt"/>
              <a:ea typeface="仿宋" panose="02010609060101010101" pitchFamily="49" charset="-122"/>
            </a:endParaRPr>
          </a:p>
        </p:txBody>
      </p:sp>
      <p:sp>
        <p:nvSpPr>
          <p:cNvPr id="5124" name="Rectangle 12">
            <a:extLst>
              <a:ext uri="{FF2B5EF4-FFF2-40B4-BE49-F238E27FC236}">
                <a16:creationId xmlns:a16="http://schemas.microsoft.com/office/drawing/2014/main" id="{CECA9984-C8EC-4114-AD38-3737DBC67EBD}"/>
              </a:ext>
            </a:extLst>
          </p:cNvPr>
          <p:cNvSpPr>
            <a:spLocks noChangeArrowheads="1"/>
          </p:cNvSpPr>
          <p:nvPr/>
        </p:nvSpPr>
        <p:spPr bwMode="auto">
          <a:xfrm>
            <a:off x="457200" y="1556792"/>
            <a:ext cx="822960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50000"/>
              </a:lnSpc>
              <a:buFontTx/>
              <a:buNone/>
            </a:pPr>
            <a:r>
              <a:rPr lang="zh-CN" altLang="en-US" sz="2400" dirty="0">
                <a:solidFill>
                  <a:schemeClr val="accent4"/>
                </a:solidFill>
                <a:latin typeface="+mn-lt"/>
                <a:ea typeface="仿宋" panose="02010609060101010101" pitchFamily="49" charset="-122"/>
              </a:rPr>
              <a:t>模拟调幅通常分三种：</a:t>
            </a:r>
          </a:p>
          <a:p>
            <a:pPr>
              <a:lnSpc>
                <a:spcPct val="150000"/>
              </a:lnSpc>
              <a:buFontTx/>
              <a:buNone/>
            </a:pPr>
            <a:r>
              <a:rPr lang="zh-CN" altLang="en-US" sz="2400" dirty="0">
                <a:solidFill>
                  <a:schemeClr val="accent4"/>
                </a:solidFill>
                <a:latin typeface="+mn-lt"/>
                <a:ea typeface="仿宋" panose="02010609060101010101" pitchFamily="49" charset="-122"/>
              </a:rPr>
              <a:t>①  普通调幅：</a:t>
            </a:r>
            <a:r>
              <a:rPr lang="en-US" altLang="zh-CN" sz="2400" dirty="0">
                <a:solidFill>
                  <a:schemeClr val="accent4"/>
                </a:solidFill>
                <a:latin typeface="+mn-lt"/>
                <a:ea typeface="仿宋" panose="02010609060101010101" pitchFamily="49" charset="-122"/>
              </a:rPr>
              <a:t>AM</a:t>
            </a:r>
            <a:r>
              <a:rPr lang="zh-CN" altLang="en-US" sz="2400" dirty="0">
                <a:solidFill>
                  <a:schemeClr val="accent4"/>
                </a:solidFill>
                <a:latin typeface="+mn-lt"/>
                <a:ea typeface="仿宋" panose="02010609060101010101" pitchFamily="49" charset="-122"/>
              </a:rPr>
              <a:t>，称调幅波；</a:t>
            </a:r>
            <a:r>
              <a:rPr lang="en-US" altLang="zh-CN" sz="2400" dirty="0">
                <a:solidFill>
                  <a:schemeClr val="accent4"/>
                </a:solidFill>
                <a:latin typeface="+mn-lt"/>
                <a:ea typeface="仿宋" panose="02010609060101010101" pitchFamily="49" charset="-122"/>
              </a:rPr>
              <a:t>Amplitude  Modulation</a:t>
            </a:r>
            <a:endParaRPr lang="zh-CN" altLang="en-US" sz="2400" dirty="0">
              <a:solidFill>
                <a:schemeClr val="accent4"/>
              </a:solidFill>
              <a:latin typeface="+mn-lt"/>
              <a:ea typeface="仿宋" panose="02010609060101010101" pitchFamily="49" charset="-122"/>
            </a:endParaRPr>
          </a:p>
          <a:p>
            <a:pPr>
              <a:lnSpc>
                <a:spcPct val="150000"/>
              </a:lnSpc>
              <a:buFontTx/>
              <a:buNone/>
            </a:pPr>
            <a:r>
              <a:rPr lang="zh-CN" altLang="en-US" sz="2400" dirty="0">
                <a:solidFill>
                  <a:schemeClr val="accent4"/>
                </a:solidFill>
                <a:latin typeface="+mn-lt"/>
                <a:ea typeface="仿宋" panose="02010609060101010101" pitchFamily="49" charset="-122"/>
              </a:rPr>
              <a:t>②  抑制载波双边带调制：</a:t>
            </a:r>
            <a:r>
              <a:rPr lang="en-US" altLang="zh-CN" sz="2400" dirty="0">
                <a:solidFill>
                  <a:schemeClr val="accent4"/>
                </a:solidFill>
                <a:latin typeface="+mn-lt"/>
                <a:ea typeface="仿宋" panose="02010609060101010101" pitchFamily="49" charset="-122"/>
              </a:rPr>
              <a:t>DSB</a:t>
            </a:r>
            <a:r>
              <a:rPr lang="zh-CN" altLang="en-US" sz="2400" dirty="0">
                <a:solidFill>
                  <a:schemeClr val="accent4"/>
                </a:solidFill>
                <a:latin typeface="+mn-lt"/>
                <a:ea typeface="仿宋" panose="02010609060101010101" pitchFamily="49" charset="-122"/>
              </a:rPr>
              <a:t>，称双边带信号；</a:t>
            </a:r>
            <a:endParaRPr lang="en-US" altLang="zh-CN" sz="2400" dirty="0">
              <a:solidFill>
                <a:schemeClr val="accent4"/>
              </a:solidFill>
              <a:latin typeface="+mn-lt"/>
              <a:ea typeface="仿宋" panose="02010609060101010101" pitchFamily="49" charset="-122"/>
            </a:endParaRPr>
          </a:p>
          <a:p>
            <a:pPr>
              <a:lnSpc>
                <a:spcPct val="150000"/>
              </a:lnSpc>
              <a:buFontTx/>
              <a:buNone/>
            </a:pPr>
            <a:r>
              <a:rPr lang="en-US" altLang="zh-CN" sz="2400" dirty="0">
                <a:solidFill>
                  <a:schemeClr val="accent4"/>
                </a:solidFill>
                <a:latin typeface="+mn-lt"/>
                <a:ea typeface="仿宋" panose="02010609060101010101" pitchFamily="49" charset="-122"/>
              </a:rPr>
              <a:t>    DSB_SC     Double Side Band with Suppressed Carrier</a:t>
            </a:r>
            <a:endParaRPr lang="zh-CN" altLang="en-US" sz="2400" dirty="0">
              <a:solidFill>
                <a:schemeClr val="accent4"/>
              </a:solidFill>
              <a:latin typeface="+mn-lt"/>
              <a:ea typeface="仿宋" panose="02010609060101010101" pitchFamily="49" charset="-122"/>
            </a:endParaRPr>
          </a:p>
          <a:p>
            <a:pPr>
              <a:lnSpc>
                <a:spcPct val="150000"/>
              </a:lnSpc>
              <a:buFontTx/>
              <a:buNone/>
            </a:pPr>
            <a:r>
              <a:rPr lang="zh-CN" altLang="en-US" sz="2400" dirty="0">
                <a:solidFill>
                  <a:schemeClr val="accent4"/>
                </a:solidFill>
                <a:latin typeface="+mn-lt"/>
                <a:ea typeface="仿宋" panose="02010609060101010101" pitchFamily="49" charset="-122"/>
              </a:rPr>
              <a:t>③  抑制载波单边带调制：</a:t>
            </a:r>
            <a:r>
              <a:rPr lang="en-US" altLang="zh-CN" sz="2400" dirty="0">
                <a:solidFill>
                  <a:schemeClr val="accent4"/>
                </a:solidFill>
                <a:latin typeface="+mn-lt"/>
                <a:ea typeface="仿宋" panose="02010609060101010101" pitchFamily="49" charset="-122"/>
              </a:rPr>
              <a:t>SSB</a:t>
            </a:r>
            <a:r>
              <a:rPr lang="zh-CN" altLang="en-US" sz="2400" dirty="0">
                <a:solidFill>
                  <a:schemeClr val="accent4"/>
                </a:solidFill>
                <a:latin typeface="+mn-lt"/>
                <a:ea typeface="仿宋" panose="02010609060101010101" pitchFamily="49" charset="-122"/>
              </a:rPr>
              <a:t>，称单边带信号。</a:t>
            </a:r>
            <a:endParaRPr lang="en-US" altLang="zh-CN" sz="2400" dirty="0">
              <a:solidFill>
                <a:schemeClr val="accent4"/>
              </a:solidFill>
              <a:latin typeface="+mn-lt"/>
              <a:ea typeface="仿宋" panose="02010609060101010101" pitchFamily="49" charset="-122"/>
            </a:endParaRPr>
          </a:p>
          <a:p>
            <a:pPr>
              <a:lnSpc>
                <a:spcPct val="150000"/>
              </a:lnSpc>
              <a:buFontTx/>
              <a:buNone/>
            </a:pPr>
            <a:r>
              <a:rPr lang="en-US" altLang="zh-CN" sz="2400" dirty="0">
                <a:solidFill>
                  <a:schemeClr val="accent4"/>
                </a:solidFill>
                <a:latin typeface="+mn-lt"/>
                <a:ea typeface="仿宋" panose="02010609060101010101" pitchFamily="49" charset="-122"/>
              </a:rPr>
              <a:t>    Single Side Band  </a:t>
            </a:r>
          </a:p>
          <a:p>
            <a:pPr>
              <a:lnSpc>
                <a:spcPct val="150000"/>
              </a:lnSpc>
              <a:buFontTx/>
              <a:buNone/>
            </a:pPr>
            <a:r>
              <a:rPr lang="en-US" altLang="zh-CN" sz="2400" dirty="0">
                <a:solidFill>
                  <a:schemeClr val="accent4"/>
                </a:solidFill>
                <a:latin typeface="+mn-lt"/>
                <a:ea typeface="仿宋" panose="02010609060101010101" pitchFamily="49" charset="-122"/>
              </a:rPr>
              <a:t>④ </a:t>
            </a:r>
            <a:r>
              <a:rPr lang="zh-CN" altLang="en-US" sz="2400" dirty="0">
                <a:solidFill>
                  <a:schemeClr val="accent4"/>
                </a:solidFill>
                <a:latin typeface="+mn-lt"/>
                <a:ea typeface="仿宋" panose="02010609060101010101" pitchFamily="49" charset="-122"/>
              </a:rPr>
              <a:t>残留边带  </a:t>
            </a:r>
            <a:r>
              <a:rPr lang="en-US" altLang="zh-CN" sz="2400" dirty="0">
                <a:solidFill>
                  <a:schemeClr val="accent4"/>
                </a:solidFill>
                <a:latin typeface="+mn-lt"/>
                <a:ea typeface="仿宋" panose="02010609060101010101" pitchFamily="49" charset="-122"/>
              </a:rPr>
              <a:t>VSB        Vestigial Side-Band</a:t>
            </a:r>
            <a:endParaRPr lang="zh-CN" altLang="en-US" sz="2400" dirty="0">
              <a:solidFill>
                <a:schemeClr val="accent4"/>
              </a:solidFill>
              <a:latin typeface="+mn-lt"/>
              <a:ea typeface="仿宋"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C3CF90A-B86D-4D08-9E0E-89AB30E5A8F1}"/>
              </a:ext>
            </a:extLst>
          </p:cNvPr>
          <p:cNvPicPr>
            <a:picLocks noChangeAspect="1"/>
          </p:cNvPicPr>
          <p:nvPr/>
        </p:nvPicPr>
        <p:blipFill>
          <a:blip r:embed="rId2"/>
          <a:stretch>
            <a:fillRect/>
          </a:stretch>
        </p:blipFill>
        <p:spPr>
          <a:xfrm>
            <a:off x="6713035" y="62574"/>
            <a:ext cx="2286776" cy="2790362"/>
          </a:xfrm>
          <a:prstGeom prst="rect">
            <a:avLst/>
          </a:prstGeom>
        </p:spPr>
      </p:pic>
      <p:pic>
        <p:nvPicPr>
          <p:cNvPr id="23554" name="图片 2">
            <a:extLst>
              <a:ext uri="{FF2B5EF4-FFF2-40B4-BE49-F238E27FC236}">
                <a16:creationId xmlns:a16="http://schemas.microsoft.com/office/drawing/2014/main" id="{0968F761-02E6-4679-A869-F95CBA71B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224794"/>
            <a:ext cx="6552530" cy="4249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a:extLst>
              <a:ext uri="{FF2B5EF4-FFF2-40B4-BE49-F238E27FC236}">
                <a16:creationId xmlns:a16="http://schemas.microsoft.com/office/drawing/2014/main" id="{5C941CBE-0E56-4661-86AF-2360284A5BC5}"/>
              </a:ext>
            </a:extLst>
          </p:cNvPr>
          <p:cNvSpPr>
            <a:spLocks noGrp="1" noChangeArrowheads="1"/>
          </p:cNvSpPr>
          <p:nvPr>
            <p:ph type="title" idx="4294967295"/>
          </p:nvPr>
        </p:nvSpPr>
        <p:spPr>
          <a:xfrm>
            <a:off x="373063" y="115888"/>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6" name="Rectangle 2">
            <a:extLst>
              <a:ext uri="{FF2B5EF4-FFF2-40B4-BE49-F238E27FC236}">
                <a16:creationId xmlns:a16="http://schemas.microsoft.com/office/drawing/2014/main" id="{A2DB2D64-48CB-47AF-BF7B-46711DD91AB6}"/>
              </a:ext>
            </a:extLst>
          </p:cNvPr>
          <p:cNvSpPr txBox="1">
            <a:spLocks noChangeArrowheads="1"/>
          </p:cNvSpPr>
          <p:nvPr/>
        </p:nvSpPr>
        <p:spPr bwMode="auto">
          <a:xfrm>
            <a:off x="0" y="654933"/>
            <a:ext cx="6769100" cy="749300"/>
          </a:xfrm>
          <a:prstGeom prst="rect">
            <a:avLst/>
          </a:prstGeom>
          <a:noFill/>
          <a:ln w="9525">
            <a:noFill/>
            <a:miter lim="800000"/>
            <a:headEnd/>
            <a:tailEnd/>
          </a:ln>
        </p:spPr>
        <p:txBody>
          <a:bodyPr anchor="ctr"/>
          <a:lstStyle/>
          <a:p>
            <a:pPr eaLnBrk="1" hangingPunct="1">
              <a:defRPr/>
            </a:pPr>
            <a:r>
              <a:rPr lang="zh-CN" altLang="en-US" kern="0" dirty="0">
                <a:solidFill>
                  <a:srgbClr val="660066"/>
                </a:solidFill>
                <a:latin typeface="+mn-lt"/>
                <a:ea typeface="仿宋" panose="02010609060101010101" pitchFamily="49" charset="-122"/>
                <a:cs typeface="+mj-cs"/>
              </a:rPr>
              <a:t>三种振幅调制信号的时域波形</a:t>
            </a:r>
            <a:endParaRPr lang="en-US" altLang="zh-CN" kern="0" dirty="0">
              <a:solidFill>
                <a:srgbClr val="660066"/>
              </a:solidFill>
              <a:latin typeface="+mn-lt"/>
              <a:ea typeface="仿宋" panose="02010609060101010101" pitchFamily="49" charset="-122"/>
              <a:cs typeface="+mj-cs"/>
            </a:endParaRPr>
          </a:p>
          <a:p>
            <a:pPr eaLnBrk="1" hangingPunct="1">
              <a:defRPr/>
            </a:pPr>
            <a:r>
              <a:rPr lang="zh-CN" altLang="en-US" kern="0" dirty="0">
                <a:solidFill>
                  <a:srgbClr val="660066"/>
                </a:solidFill>
                <a:latin typeface="+mn-lt"/>
                <a:ea typeface="仿宋" panose="02010609060101010101" pitchFamily="49" charset="-122"/>
                <a:cs typeface="+mj-cs"/>
              </a:rPr>
              <a:t>和频谱比较图 </a:t>
            </a:r>
            <a:r>
              <a:rPr lang="en-US" altLang="zh-CN" sz="2800" kern="0" dirty="0">
                <a:solidFill>
                  <a:srgbClr val="00B050"/>
                </a:solidFill>
                <a:latin typeface="+mn-lt"/>
                <a:ea typeface="仿宋" panose="02010609060101010101" pitchFamily="49" charset="-122"/>
              </a:rPr>
              <a:t>P144 </a:t>
            </a:r>
            <a:r>
              <a:rPr lang="en-US" altLang="zh-CN" kern="0" dirty="0">
                <a:solidFill>
                  <a:srgbClr val="FF0000"/>
                </a:solidFill>
                <a:latin typeface="+mn-lt"/>
                <a:ea typeface="仿宋" panose="02010609060101010101" pitchFamily="49" charset="-122"/>
              </a:rPr>
              <a:t>P148</a:t>
            </a:r>
            <a:r>
              <a:rPr lang="en-US" altLang="zh-CN" kern="0" dirty="0">
                <a:solidFill>
                  <a:srgbClr val="660066"/>
                </a:solidFill>
                <a:latin typeface="+mn-lt"/>
                <a:ea typeface="仿宋" panose="02010609060101010101" pitchFamily="49" charset="-122"/>
              </a:rPr>
              <a:t>  </a:t>
            </a:r>
            <a:r>
              <a:rPr lang="en-US" altLang="zh-CN" kern="0" dirty="0">
                <a:solidFill>
                  <a:schemeClr val="tx1"/>
                </a:solidFill>
                <a:latin typeface="+mn-lt"/>
                <a:ea typeface="仿宋" panose="02010609060101010101" pitchFamily="49" charset="-122"/>
              </a:rPr>
              <a:t>P155</a:t>
            </a:r>
            <a:r>
              <a:rPr lang="en-US" altLang="zh-CN" kern="0" dirty="0">
                <a:solidFill>
                  <a:schemeClr val="tx1"/>
                </a:solidFill>
                <a:latin typeface="+mn-lt"/>
                <a:ea typeface="仿宋" panose="02010609060101010101" pitchFamily="49" charset="-122"/>
                <a:cs typeface="+mj-cs"/>
              </a:rPr>
              <a:t> </a:t>
            </a:r>
            <a:r>
              <a:rPr lang="zh-CN" altLang="en-US" kern="0" dirty="0">
                <a:solidFill>
                  <a:srgbClr val="660066"/>
                </a:solidFill>
                <a:latin typeface="+mn-lt"/>
                <a:ea typeface="仿宋" panose="02010609060101010101" pitchFamily="49" charset="-122"/>
                <a:cs typeface="+mj-cs"/>
              </a:rPr>
              <a:t>表</a:t>
            </a:r>
            <a:r>
              <a:rPr lang="en-US" altLang="zh-CN" kern="0" dirty="0">
                <a:solidFill>
                  <a:srgbClr val="660066"/>
                </a:solidFill>
                <a:latin typeface="+mn-lt"/>
                <a:ea typeface="仿宋" panose="02010609060101010101" pitchFamily="49" charset="-122"/>
                <a:cs typeface="+mj-cs"/>
              </a:rPr>
              <a:t>6-1 </a:t>
            </a:r>
            <a:endParaRPr lang="zh-CN" altLang="en-US" kern="0" dirty="0">
              <a:solidFill>
                <a:srgbClr val="660066"/>
              </a:solidFill>
              <a:latin typeface="+mn-lt"/>
              <a:ea typeface="仿宋" panose="02010609060101010101" pitchFamily="49" charset="-122"/>
              <a:cs typeface="+mj-cs"/>
            </a:endParaRPr>
          </a:p>
        </p:txBody>
      </p:sp>
      <p:sp>
        <p:nvSpPr>
          <p:cNvPr id="9" name="Rectangle 2">
            <a:extLst>
              <a:ext uri="{FF2B5EF4-FFF2-40B4-BE49-F238E27FC236}">
                <a16:creationId xmlns:a16="http://schemas.microsoft.com/office/drawing/2014/main" id="{25F5A89B-28E8-4E30-8A60-49342989DA90}"/>
              </a:ext>
            </a:extLst>
          </p:cNvPr>
          <p:cNvSpPr txBox="1">
            <a:spLocks noChangeArrowheads="1"/>
          </p:cNvSpPr>
          <p:nvPr/>
        </p:nvSpPr>
        <p:spPr bwMode="auto">
          <a:xfrm>
            <a:off x="144190" y="2034294"/>
            <a:ext cx="324036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00B050"/>
                </a:solidFill>
                <a:latin typeface="+mn-lt"/>
                <a:ea typeface="仿宋" panose="02010609060101010101" pitchFamily="49" charset="-122"/>
              </a:rPr>
              <a:t>P144</a:t>
            </a:r>
            <a:r>
              <a:rPr lang="en-US" altLang="zh-CN" sz="2800" kern="0" dirty="0">
                <a:solidFill>
                  <a:srgbClr val="FF0000"/>
                </a:solidFill>
                <a:latin typeface="+mn-lt"/>
                <a:ea typeface="仿宋" panose="02010609060101010101" pitchFamily="49" charset="-122"/>
              </a:rPr>
              <a:t>  P148   </a:t>
            </a:r>
            <a:r>
              <a:rPr lang="en-US" altLang="zh-CN" sz="2800" kern="0" dirty="0">
                <a:solidFill>
                  <a:schemeClr val="accent2"/>
                </a:solidFill>
                <a:latin typeface="+mn-lt"/>
                <a:ea typeface="仿宋" panose="02010609060101010101" pitchFamily="49" charset="-122"/>
              </a:rPr>
              <a:t>P155</a:t>
            </a:r>
            <a:endParaRPr lang="zh-CN" altLang="en-US" sz="2800" kern="0" dirty="0">
              <a:solidFill>
                <a:schemeClr val="accent2"/>
              </a:solidFill>
              <a:latin typeface="+mn-lt"/>
              <a:ea typeface="仿宋"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655841D-8BB8-4945-94BD-CA16BF1EAB1F}"/>
              </a:ext>
            </a:extLst>
          </p:cNvPr>
          <p:cNvSpPr>
            <a:spLocks noGrp="1" noChangeArrowheads="1"/>
          </p:cNvSpPr>
          <p:nvPr>
            <p:ph type="title" idx="4294967295"/>
          </p:nvPr>
        </p:nvSpPr>
        <p:spPr>
          <a:xfrm>
            <a:off x="251520" y="157162"/>
            <a:ext cx="8343900" cy="1200151"/>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a:t>
            </a:r>
            <a:r>
              <a:rPr lang="en-US" altLang="zh-CN" sz="2800" b="1" dirty="0">
                <a:solidFill>
                  <a:srgbClr val="0000FF"/>
                </a:solidFill>
                <a:latin typeface="+mn-lt"/>
                <a:ea typeface="仿宋" panose="02010609060101010101" pitchFamily="49" charset="-122"/>
              </a:rPr>
              <a:t>(</a:t>
            </a:r>
            <a:r>
              <a:rPr lang="en-US" altLang="zh-CN" sz="2800" b="1" dirty="0">
                <a:solidFill>
                  <a:srgbClr val="C00000"/>
                </a:solidFill>
                <a:latin typeface="+mn-lt"/>
                <a:ea typeface="仿宋" panose="02010609060101010101" pitchFamily="49" charset="-122"/>
              </a:rPr>
              <a:t>Frequency modulation</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信号的分析   </a:t>
            </a:r>
            <a:br>
              <a:rPr lang="en-US" altLang="zh-CN" sz="2800" b="1" dirty="0">
                <a:solidFill>
                  <a:srgbClr val="0000FF"/>
                </a:solidFill>
                <a:latin typeface="+mn-lt"/>
                <a:ea typeface="仿宋" panose="02010609060101010101" pitchFamily="49" charset="-122"/>
              </a:rPr>
            </a:br>
            <a:r>
              <a:rPr lang="zh-CN" altLang="en-US" sz="2800" b="1" dirty="0">
                <a:solidFill>
                  <a:srgbClr val="0000FF"/>
                </a:solidFill>
                <a:latin typeface="+mn-lt"/>
                <a:ea typeface="仿宋" panose="02010609060101010101" pitchFamily="49" charset="-122"/>
              </a:rPr>
              <a:t>（教材第</a:t>
            </a:r>
            <a:r>
              <a:rPr lang="en-US" altLang="zh-CN" sz="2800" b="1" dirty="0">
                <a:solidFill>
                  <a:srgbClr val="0000FF"/>
                </a:solidFill>
                <a:latin typeface="+mn-lt"/>
                <a:ea typeface="仿宋" panose="02010609060101010101" pitchFamily="49" charset="-122"/>
              </a:rPr>
              <a:t>7</a:t>
            </a:r>
            <a:r>
              <a:rPr lang="zh-CN" altLang="en-US" sz="2800" b="1" dirty="0">
                <a:solidFill>
                  <a:srgbClr val="0000FF"/>
                </a:solidFill>
                <a:latin typeface="+mn-lt"/>
                <a:ea typeface="仿宋" panose="02010609060101010101" pitchFamily="49" charset="-122"/>
              </a:rPr>
              <a:t>章 </a:t>
            </a:r>
            <a:r>
              <a:rPr lang="en-US" altLang="zh-CN" sz="2800" b="1" kern="0" dirty="0">
                <a:solidFill>
                  <a:srgbClr val="00CC00"/>
                </a:solidFill>
                <a:latin typeface="+mn-lt"/>
                <a:ea typeface="仿宋" panose="02010609060101010101" pitchFamily="49" charset="-122"/>
              </a:rPr>
              <a:t>P196 </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P201</a:t>
            </a:r>
            <a:r>
              <a:rPr lang="en-US" altLang="zh-CN" sz="2800" b="1" dirty="0">
                <a:solidFill>
                  <a:srgbClr val="0000FF"/>
                </a:solidFill>
                <a:latin typeface="+mn-lt"/>
                <a:ea typeface="仿宋" panose="02010609060101010101" pitchFamily="49" charset="-122"/>
              </a:rPr>
              <a:t>    </a:t>
            </a:r>
            <a:r>
              <a:rPr lang="zh-CN" altLang="en-US" sz="2800" b="1" dirty="0">
                <a:solidFill>
                  <a:srgbClr val="0000FF"/>
                </a:solidFill>
                <a:latin typeface="+mn-lt"/>
                <a:ea typeface="仿宋" panose="02010609060101010101" pitchFamily="49" charset="-122"/>
              </a:rPr>
              <a:t> </a:t>
            </a:r>
            <a:r>
              <a:rPr lang="en-US" altLang="zh-CN" sz="2800" b="1" dirty="0">
                <a:solidFill>
                  <a:srgbClr val="0000FF"/>
                </a:solidFill>
                <a:latin typeface="+mn-lt"/>
                <a:ea typeface="仿宋" panose="02010609060101010101" pitchFamily="49" charset="-122"/>
              </a:rPr>
              <a:t>P209</a:t>
            </a:r>
            <a:r>
              <a:rPr lang="zh-CN" altLang="en-US" sz="2800" b="1" dirty="0">
                <a:solidFill>
                  <a:srgbClr val="0000FF"/>
                </a:solidFill>
                <a:latin typeface="+mn-lt"/>
                <a:ea typeface="仿宋" panose="02010609060101010101" pitchFamily="49" charset="-122"/>
              </a:rPr>
              <a:t>）</a:t>
            </a:r>
          </a:p>
        </p:txBody>
      </p:sp>
      <p:sp>
        <p:nvSpPr>
          <p:cNvPr id="24579" name="Rectangle 4">
            <a:extLst>
              <a:ext uri="{FF2B5EF4-FFF2-40B4-BE49-F238E27FC236}">
                <a16:creationId xmlns:a16="http://schemas.microsoft.com/office/drawing/2014/main" id="{25362502-BC9D-4D26-A23C-F36DD559459E}"/>
              </a:ext>
            </a:extLst>
          </p:cNvPr>
          <p:cNvSpPr>
            <a:spLocks noChangeArrowheads="1"/>
          </p:cNvSpPr>
          <p:nvPr/>
        </p:nvSpPr>
        <p:spPr bwMode="auto">
          <a:xfrm>
            <a:off x="71438" y="1357313"/>
            <a:ext cx="8963025"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buFontTx/>
              <a:buNone/>
            </a:pPr>
            <a:r>
              <a:rPr lang="zh-CN" altLang="en-US" sz="2800" dirty="0">
                <a:solidFill>
                  <a:srgbClr val="660066"/>
                </a:solidFill>
                <a:latin typeface="+mn-lt"/>
                <a:ea typeface="仿宋" panose="02010609060101010101" pitchFamily="49" charset="-122"/>
              </a:rPr>
              <a:t>      频率调制（</a:t>
            </a:r>
            <a:r>
              <a:rPr lang="en-US" altLang="zh-CN" sz="2800" dirty="0">
                <a:solidFill>
                  <a:srgbClr val="660066"/>
                </a:solidFill>
                <a:latin typeface="+mn-lt"/>
                <a:ea typeface="仿宋" panose="02010609060101010101" pitchFamily="49" charset="-122"/>
              </a:rPr>
              <a:t>FM  Frequency modulation </a:t>
            </a:r>
            <a:r>
              <a:rPr lang="zh-CN" altLang="en-US" sz="2800" dirty="0">
                <a:solidFill>
                  <a:srgbClr val="660066"/>
                </a:solidFill>
                <a:latin typeface="+mn-lt"/>
                <a:ea typeface="仿宋" panose="02010609060101010101" pitchFamily="49" charset="-122"/>
              </a:rPr>
              <a:t>）和相位调制</a:t>
            </a:r>
            <a:r>
              <a:rPr lang="en-US" altLang="zh-CN" sz="2800" dirty="0">
                <a:solidFill>
                  <a:srgbClr val="660066"/>
                </a:solidFill>
                <a:latin typeface="+mn-lt"/>
                <a:ea typeface="仿宋" panose="02010609060101010101" pitchFamily="49" charset="-122"/>
              </a:rPr>
              <a:t>( PM  phase modulation)</a:t>
            </a:r>
            <a:r>
              <a:rPr lang="zh-CN" altLang="en-US" sz="2800" dirty="0">
                <a:solidFill>
                  <a:srgbClr val="660066"/>
                </a:solidFill>
                <a:latin typeface="+mn-lt"/>
                <a:ea typeface="仿宋" panose="02010609060101010101" pitchFamily="49" charset="-122"/>
              </a:rPr>
              <a:t>是另外一种重要的调制方式。</a:t>
            </a:r>
          </a:p>
          <a:p>
            <a:pPr>
              <a:lnSpc>
                <a:spcPct val="140000"/>
              </a:lnSpc>
              <a:buFontTx/>
              <a:buNone/>
            </a:pPr>
            <a:r>
              <a:rPr lang="zh-CN" altLang="en-US" sz="2800" dirty="0">
                <a:solidFill>
                  <a:srgbClr val="660066"/>
                </a:solidFill>
                <a:latin typeface="+mn-lt"/>
                <a:ea typeface="仿宋" panose="02010609060101010101" pitchFamily="49" charset="-122"/>
              </a:rPr>
              <a:t>      调频</a:t>
            </a:r>
            <a:r>
              <a:rPr lang="en-US" altLang="zh-CN" sz="2800" dirty="0">
                <a:solidFill>
                  <a:srgbClr val="660066"/>
                </a:solidFill>
                <a:latin typeface="+mn-lt"/>
                <a:ea typeface="仿宋" panose="02010609060101010101" pitchFamily="49" charset="-122"/>
              </a:rPr>
              <a:t>(FM): </a:t>
            </a:r>
            <a:r>
              <a:rPr lang="zh-CN" altLang="en-US" sz="2800" dirty="0">
                <a:solidFill>
                  <a:srgbClr val="660066"/>
                </a:solidFill>
                <a:latin typeface="+mn-lt"/>
                <a:ea typeface="仿宋" panose="02010609060101010101" pitchFamily="49" charset="-122"/>
              </a:rPr>
              <a:t>高频振荡的频率随调制信号的规律变化，振幅保持不变；</a:t>
            </a:r>
          </a:p>
          <a:p>
            <a:pPr>
              <a:lnSpc>
                <a:spcPct val="140000"/>
              </a:lnSpc>
              <a:buFontTx/>
              <a:buNone/>
            </a:pPr>
            <a:r>
              <a:rPr lang="zh-CN" altLang="en-US" sz="2800" dirty="0">
                <a:solidFill>
                  <a:srgbClr val="660066"/>
                </a:solidFill>
                <a:latin typeface="+mn-lt"/>
                <a:ea typeface="仿宋" panose="02010609060101010101" pitchFamily="49" charset="-122"/>
              </a:rPr>
              <a:t>      调相</a:t>
            </a:r>
            <a:r>
              <a:rPr lang="en-US" altLang="zh-CN" sz="2800" dirty="0">
                <a:solidFill>
                  <a:srgbClr val="660066"/>
                </a:solidFill>
                <a:latin typeface="+mn-lt"/>
                <a:ea typeface="仿宋" panose="02010609060101010101" pitchFamily="49" charset="-122"/>
              </a:rPr>
              <a:t>(PM): </a:t>
            </a:r>
            <a:r>
              <a:rPr lang="zh-CN" altLang="en-US" sz="2800" dirty="0">
                <a:solidFill>
                  <a:srgbClr val="660066"/>
                </a:solidFill>
                <a:latin typeface="+mn-lt"/>
                <a:ea typeface="仿宋" panose="02010609060101010101" pitchFamily="49" charset="-122"/>
              </a:rPr>
              <a:t>高频振荡的相位随调制信号的规律变化，振幅保持不变。</a:t>
            </a:r>
          </a:p>
          <a:p>
            <a:pPr>
              <a:lnSpc>
                <a:spcPct val="140000"/>
              </a:lnSpc>
              <a:buFontTx/>
              <a:buNone/>
            </a:pPr>
            <a:r>
              <a:rPr lang="zh-CN" altLang="en-US" sz="2800" dirty="0">
                <a:solidFill>
                  <a:srgbClr val="660066"/>
                </a:solidFill>
                <a:latin typeface="+mn-lt"/>
                <a:ea typeface="仿宋" panose="02010609060101010101" pitchFamily="49" charset="-122"/>
              </a:rPr>
              <a:t>      </a:t>
            </a:r>
            <a:r>
              <a:rPr lang="en-US" altLang="zh-CN" sz="2800" dirty="0">
                <a:solidFill>
                  <a:srgbClr val="660066"/>
                </a:solidFill>
                <a:latin typeface="+mn-lt"/>
                <a:ea typeface="仿宋" panose="02010609060101010101" pitchFamily="49" charset="-122"/>
              </a:rPr>
              <a:t>FM</a:t>
            </a:r>
            <a:r>
              <a:rPr lang="zh-CN" altLang="en-US" sz="2800" dirty="0">
                <a:solidFill>
                  <a:srgbClr val="660066"/>
                </a:solidFill>
                <a:latin typeface="+mn-lt"/>
                <a:ea typeface="仿宋" panose="02010609060101010101" pitchFamily="49" charset="-122"/>
              </a:rPr>
              <a:t>和</a:t>
            </a:r>
            <a:r>
              <a:rPr lang="en-US" altLang="zh-CN" sz="2800" dirty="0">
                <a:solidFill>
                  <a:srgbClr val="660066"/>
                </a:solidFill>
                <a:latin typeface="+mn-lt"/>
                <a:ea typeface="仿宋" panose="02010609060101010101" pitchFamily="49" charset="-122"/>
              </a:rPr>
              <a:t>PM</a:t>
            </a:r>
            <a:r>
              <a:rPr lang="zh-CN" altLang="en-US" sz="2800" dirty="0">
                <a:solidFill>
                  <a:srgbClr val="660066"/>
                </a:solidFill>
                <a:latin typeface="+mn-lt"/>
                <a:ea typeface="仿宋" panose="02010609060101010101" pitchFamily="49" charset="-122"/>
              </a:rPr>
              <a:t>统称角度调制。</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6EB3CE0-080C-4B17-80E9-88452860BD53}"/>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调频信号的分析 </a:t>
            </a:r>
            <a:r>
              <a:rPr lang="en-US" altLang="zh-CN" sz="2800" b="1" kern="0" dirty="0">
                <a:solidFill>
                  <a:srgbClr val="00CC00"/>
                </a:solidFill>
                <a:latin typeface="+mn-lt"/>
                <a:ea typeface="仿宋" panose="02010609060101010101" pitchFamily="49" charset="-122"/>
              </a:rPr>
              <a:t>P197</a:t>
            </a:r>
            <a:r>
              <a:rPr lang="en-US" altLang="zh-CN" sz="2800" kern="0" dirty="0">
                <a:solidFill>
                  <a:srgbClr val="00CC00"/>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P201  </a:t>
            </a:r>
            <a:r>
              <a:rPr lang="en-US" altLang="zh-CN" sz="2800" b="1" dirty="0">
                <a:solidFill>
                  <a:srgbClr val="0000FF"/>
                </a:solidFill>
                <a:latin typeface="+mn-lt"/>
                <a:ea typeface="仿宋" panose="02010609060101010101" pitchFamily="49" charset="-122"/>
              </a:rPr>
              <a:t>  </a:t>
            </a:r>
            <a:r>
              <a:rPr lang="zh-CN" altLang="en-US" sz="2800" b="1" dirty="0">
                <a:solidFill>
                  <a:srgbClr val="0000FF"/>
                </a:solidFill>
                <a:latin typeface="+mn-lt"/>
                <a:ea typeface="仿宋" panose="02010609060101010101" pitchFamily="49" charset="-122"/>
              </a:rPr>
              <a:t> </a:t>
            </a:r>
            <a:r>
              <a:rPr lang="en-US" altLang="zh-CN" sz="2800" b="1" dirty="0">
                <a:solidFill>
                  <a:srgbClr val="0000FF"/>
                </a:solidFill>
                <a:latin typeface="+mn-lt"/>
                <a:ea typeface="仿宋" panose="02010609060101010101" pitchFamily="49" charset="-122"/>
              </a:rPr>
              <a:t>P209</a:t>
            </a:r>
            <a:endParaRPr lang="zh-CN" altLang="en-US" sz="2800" b="1" dirty="0">
              <a:solidFill>
                <a:srgbClr val="0000FF"/>
              </a:solidFill>
              <a:latin typeface="+mn-lt"/>
              <a:ea typeface="仿宋" panose="02010609060101010101" pitchFamily="49" charset="-122"/>
            </a:endParaRPr>
          </a:p>
        </p:txBody>
      </p:sp>
      <p:sp>
        <p:nvSpPr>
          <p:cNvPr id="25603" name="Text Box 10">
            <a:extLst>
              <a:ext uri="{FF2B5EF4-FFF2-40B4-BE49-F238E27FC236}">
                <a16:creationId xmlns:a16="http://schemas.microsoft.com/office/drawing/2014/main" id="{A39EEFCA-C383-424E-9B6F-8621487E4FE2}"/>
              </a:ext>
            </a:extLst>
          </p:cNvPr>
          <p:cNvSpPr txBox="1">
            <a:spLocks noChangeArrowheads="1"/>
          </p:cNvSpPr>
          <p:nvPr/>
        </p:nvSpPr>
        <p:spPr bwMode="auto">
          <a:xfrm>
            <a:off x="71438" y="642938"/>
            <a:ext cx="467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调频信号的参数和波形</a:t>
            </a:r>
            <a:r>
              <a:rPr lang="en-US" altLang="zh-CN" sz="2400" dirty="0">
                <a:solidFill>
                  <a:srgbClr val="660066"/>
                </a:solidFill>
                <a:latin typeface="+mn-lt"/>
                <a:ea typeface="仿宋" panose="02010609060101010101" pitchFamily="49" charset="-122"/>
              </a:rPr>
              <a:t>:</a:t>
            </a:r>
          </a:p>
        </p:txBody>
      </p:sp>
      <p:sp>
        <p:nvSpPr>
          <p:cNvPr id="25604" name="Text Box 11">
            <a:extLst>
              <a:ext uri="{FF2B5EF4-FFF2-40B4-BE49-F238E27FC236}">
                <a16:creationId xmlns:a16="http://schemas.microsoft.com/office/drawing/2014/main" id="{B83B841B-2B16-46B9-A520-74CB63724779}"/>
              </a:ext>
            </a:extLst>
          </p:cNvPr>
          <p:cNvSpPr txBox="1">
            <a:spLocks noChangeArrowheads="1"/>
          </p:cNvSpPr>
          <p:nvPr/>
        </p:nvSpPr>
        <p:spPr bwMode="auto">
          <a:xfrm>
            <a:off x="179388" y="1071563"/>
            <a:ext cx="813702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设调制信号为单音信号（余弦）</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sym typeface="Symbol" panose="05050102010706020507" pitchFamily="18" charset="2"/>
              </a:rPr>
              <a:t>v</a:t>
            </a:r>
            <a:r>
              <a:rPr lang="en-US" altLang="zh-CN" sz="2400" b="0" baseline="-25000" dirty="0">
                <a:solidFill>
                  <a:srgbClr val="660066"/>
                </a:solidFill>
                <a:latin typeface="+mn-lt"/>
                <a:ea typeface="仿宋" panose="02010609060101010101" pitchFamily="49" charset="-122"/>
                <a:sym typeface="Symbol" panose="05050102010706020507" pitchFamily="18" charset="2"/>
              </a:rPr>
              <a:t></a:t>
            </a:r>
            <a:r>
              <a:rPr lang="en-US" altLang="zh-CN" sz="2400" b="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V</a:t>
            </a:r>
            <a:r>
              <a:rPr lang="en-US" altLang="zh-CN" sz="2400" b="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cos(</a:t>
            </a:r>
            <a:r>
              <a:rPr lang="en-US" altLang="zh-CN" sz="2400" b="0" i="1" dirty="0">
                <a:solidFill>
                  <a:srgbClr val="660066"/>
                </a:solidFill>
                <a:latin typeface="+mn-lt"/>
                <a:ea typeface="仿宋" panose="02010609060101010101" pitchFamily="49" charset="-122"/>
                <a:sym typeface="Symbol" panose="05050102010706020507" pitchFamily="18" charset="2"/>
              </a:rPr>
              <a:t></a:t>
            </a:r>
            <a:r>
              <a:rPr lang="en-US" altLang="zh-CN" sz="2400" b="0" baseline="-250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endParaRPr lang="en-US" altLang="zh-CN" sz="2400" dirty="0">
              <a:solidFill>
                <a:srgbClr val="660066"/>
              </a:solidFill>
              <a:latin typeface="+mn-lt"/>
              <a:ea typeface="仿宋" panose="02010609060101010101" pitchFamily="49" charset="-122"/>
            </a:endParaRPr>
          </a:p>
          <a:p>
            <a:pPr eaLnBrk="1" hangingPunct="1">
              <a:spcBef>
                <a:spcPct val="50000"/>
              </a:spcBef>
              <a:buFontTx/>
              <a:buNone/>
            </a:pP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未调制的载波</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sym typeface="Symbol" panose="05050102010706020507" pitchFamily="18" charset="2"/>
              </a:rPr>
              <a:t>v</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V</a:t>
            </a:r>
            <a:r>
              <a:rPr lang="en-US" altLang="zh-CN" sz="2400" dirty="0">
                <a:solidFill>
                  <a:srgbClr val="660066"/>
                </a:solidFill>
                <a:latin typeface="+mn-lt"/>
                <a:ea typeface="仿宋" panose="02010609060101010101" pitchFamily="49" charset="-122"/>
                <a:sym typeface="Symbol" panose="05050102010706020507" pitchFamily="18" charset="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V</a:t>
            </a:r>
            <a:r>
              <a:rPr lang="en-US" altLang="zh-CN" sz="2400" dirty="0">
                <a:solidFill>
                  <a:srgbClr val="660066"/>
                </a:solidFill>
                <a:latin typeface="+mn-lt"/>
                <a:ea typeface="仿宋" panose="02010609060101010101" pitchFamily="49" charset="-122"/>
                <a:sym typeface="Symbol" panose="05050102010706020507" pitchFamily="18" charset="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a:t>
            </a:r>
            <a:endParaRPr lang="en-US" altLang="zh-CN" sz="2400" dirty="0">
              <a:solidFill>
                <a:srgbClr val="660066"/>
              </a:solidFill>
              <a:latin typeface="+mn-lt"/>
              <a:ea typeface="仿宋" panose="02010609060101010101" pitchFamily="49" charset="-122"/>
            </a:endParaRPr>
          </a:p>
        </p:txBody>
      </p:sp>
      <p:sp>
        <p:nvSpPr>
          <p:cNvPr id="25605" name="Text Box 16">
            <a:extLst>
              <a:ext uri="{FF2B5EF4-FFF2-40B4-BE49-F238E27FC236}">
                <a16:creationId xmlns:a16="http://schemas.microsoft.com/office/drawing/2014/main" id="{0BCD25BE-1946-413D-B006-8C71E2B0B4B3}"/>
              </a:ext>
            </a:extLst>
          </p:cNvPr>
          <p:cNvSpPr txBox="1">
            <a:spLocks noChangeArrowheads="1"/>
          </p:cNvSpPr>
          <p:nvPr/>
        </p:nvSpPr>
        <p:spPr bwMode="auto">
          <a:xfrm>
            <a:off x="466725" y="5068888"/>
            <a:ext cx="4608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400">
              <a:solidFill>
                <a:schemeClr val="bg1"/>
              </a:solidFill>
              <a:latin typeface="+mn-lt"/>
              <a:ea typeface="仿宋" panose="02010609060101010101" pitchFamily="49" charset="-122"/>
            </a:endParaRPr>
          </a:p>
        </p:txBody>
      </p:sp>
      <p:sp>
        <p:nvSpPr>
          <p:cNvPr id="25606" name="Rectangle 17">
            <a:extLst>
              <a:ext uri="{FF2B5EF4-FFF2-40B4-BE49-F238E27FC236}">
                <a16:creationId xmlns:a16="http://schemas.microsoft.com/office/drawing/2014/main" id="{581F60DE-CFD6-4425-BFE1-33098A244EE5}"/>
              </a:ext>
            </a:extLst>
          </p:cNvPr>
          <p:cNvSpPr>
            <a:spLocks noChangeArrowheads="1"/>
          </p:cNvSpPr>
          <p:nvPr/>
        </p:nvSpPr>
        <p:spPr bwMode="auto">
          <a:xfrm>
            <a:off x="179388" y="4551576"/>
            <a:ext cx="66495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调频波的相位（是</a:t>
            </a:r>
            <a:r>
              <a:rPr lang="zh-CN" altLang="en-US" sz="2400" dirty="0">
                <a:solidFill>
                  <a:srgbClr val="FF0000"/>
                </a:solidFill>
                <a:latin typeface="+mn-lt"/>
                <a:ea typeface="仿宋" panose="02010609060101010101" pitchFamily="49" charset="-122"/>
              </a:rPr>
              <a:t>瞬时角频率</a:t>
            </a:r>
            <a:r>
              <a:rPr lang="en-US" altLang="zh-CN" sz="2400" i="1" dirty="0">
                <a:solidFill>
                  <a:srgbClr val="FF0000"/>
                </a:solidFill>
                <a:latin typeface="+mn-lt"/>
                <a:ea typeface="仿宋" panose="02010609060101010101" pitchFamily="49" charset="-122"/>
                <a:sym typeface="Symbol" panose="05050102010706020507" pitchFamily="18" charset="2"/>
              </a:rPr>
              <a:t></a:t>
            </a:r>
            <a:r>
              <a:rPr lang="en-US" altLang="zh-CN" sz="2400" dirty="0">
                <a:solidFill>
                  <a:srgbClr val="FF0000"/>
                </a:solidFill>
                <a:latin typeface="+mn-lt"/>
                <a:ea typeface="仿宋" panose="02010609060101010101" pitchFamily="49" charset="-122"/>
                <a:sym typeface="Symbol" panose="05050102010706020507" pitchFamily="18" charset="2"/>
              </a:rPr>
              <a:t>(</a:t>
            </a:r>
            <a:r>
              <a:rPr lang="en-US" altLang="zh-CN" sz="2400" i="1" dirty="0">
                <a:solidFill>
                  <a:srgbClr val="FF0000"/>
                </a:solidFill>
                <a:latin typeface="+mn-lt"/>
                <a:ea typeface="仿宋" panose="02010609060101010101" pitchFamily="49" charset="-122"/>
                <a:sym typeface="Symbol" panose="05050102010706020507" pitchFamily="18" charset="2"/>
              </a:rPr>
              <a:t>t</a:t>
            </a:r>
            <a:r>
              <a:rPr lang="en-US" altLang="zh-CN" sz="2400" dirty="0">
                <a:solidFill>
                  <a:srgbClr val="FF0000"/>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对</a:t>
            </a:r>
            <a:r>
              <a:rPr lang="en-US" altLang="zh-CN" sz="2400" i="1" dirty="0">
                <a:solidFill>
                  <a:srgbClr val="660066"/>
                </a:solidFill>
                <a:latin typeface="+mn-lt"/>
                <a:ea typeface="仿宋" panose="02010609060101010101" pitchFamily="49" charset="-122"/>
              </a:rPr>
              <a:t>t</a:t>
            </a:r>
            <a:r>
              <a:rPr lang="zh-CN" altLang="en-US" sz="2400" dirty="0">
                <a:solidFill>
                  <a:srgbClr val="660066"/>
                </a:solidFill>
                <a:latin typeface="+mn-lt"/>
                <a:ea typeface="仿宋" panose="02010609060101010101" pitchFamily="49" charset="-122"/>
              </a:rPr>
              <a:t>的积分）：</a:t>
            </a:r>
          </a:p>
        </p:txBody>
      </p:sp>
      <p:sp>
        <p:nvSpPr>
          <p:cNvPr id="17" name="Rectangle 2">
            <a:extLst>
              <a:ext uri="{FF2B5EF4-FFF2-40B4-BE49-F238E27FC236}">
                <a16:creationId xmlns:a16="http://schemas.microsoft.com/office/drawing/2014/main" id="{27DD3BB0-C33E-422F-A664-997E079E8E75}"/>
              </a:ext>
            </a:extLst>
          </p:cNvPr>
          <p:cNvSpPr txBox="1">
            <a:spLocks noChangeArrowheads="1"/>
          </p:cNvSpPr>
          <p:nvPr/>
        </p:nvSpPr>
        <p:spPr bwMode="auto">
          <a:xfrm>
            <a:off x="6886118" y="1665941"/>
            <a:ext cx="13430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7-1</a:t>
            </a:r>
            <a:r>
              <a:rPr lang="zh-CN" altLang="en-US" sz="2800" kern="0" dirty="0">
                <a:solidFill>
                  <a:srgbClr val="0000FF"/>
                </a:solidFill>
                <a:latin typeface="+mn-lt"/>
                <a:ea typeface="仿宋" panose="02010609060101010101" pitchFamily="49" charset="-122"/>
              </a:rPr>
              <a:t>）</a:t>
            </a:r>
          </a:p>
        </p:txBody>
      </p:sp>
      <p:sp>
        <p:nvSpPr>
          <p:cNvPr id="18" name="Rectangle 2">
            <a:extLst>
              <a:ext uri="{FF2B5EF4-FFF2-40B4-BE49-F238E27FC236}">
                <a16:creationId xmlns:a16="http://schemas.microsoft.com/office/drawing/2014/main" id="{A46065B3-E18C-423C-A088-A29A00FFBFBA}"/>
              </a:ext>
            </a:extLst>
          </p:cNvPr>
          <p:cNvSpPr txBox="1">
            <a:spLocks noChangeArrowheads="1"/>
          </p:cNvSpPr>
          <p:nvPr/>
        </p:nvSpPr>
        <p:spPr bwMode="auto">
          <a:xfrm>
            <a:off x="6697206" y="5129639"/>
            <a:ext cx="1720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7-3</a:t>
            </a:r>
            <a:r>
              <a:rPr lang="zh-CN" altLang="en-US" sz="2800" kern="0" dirty="0">
                <a:solidFill>
                  <a:srgbClr val="0000FF"/>
                </a:solidFill>
                <a:latin typeface="+mn-lt"/>
                <a:ea typeface="仿宋" panose="02010609060101010101" pitchFamily="49" charset="-122"/>
              </a:rPr>
              <a:t>）</a:t>
            </a:r>
          </a:p>
        </p:txBody>
      </p:sp>
      <p:sp>
        <p:nvSpPr>
          <p:cNvPr id="3" name="矩形 2">
            <a:extLst>
              <a:ext uri="{FF2B5EF4-FFF2-40B4-BE49-F238E27FC236}">
                <a16:creationId xmlns:a16="http://schemas.microsoft.com/office/drawing/2014/main" id="{3E8555E2-B57F-4F43-A04C-9849C7D4D6F3}"/>
              </a:ext>
            </a:extLst>
          </p:cNvPr>
          <p:cNvSpPr/>
          <p:nvPr/>
        </p:nvSpPr>
        <p:spPr>
          <a:xfrm>
            <a:off x="169371" y="3298352"/>
            <a:ext cx="8637588" cy="831850"/>
          </a:xfrm>
          <a:prstGeom prst="rect">
            <a:avLst/>
          </a:prstGeom>
        </p:spPr>
        <p:txBody>
          <a:bodyPr>
            <a:spAutoFit/>
          </a:bodyPr>
          <a:lstStyle/>
          <a:p>
            <a:pPr>
              <a:defRPr/>
            </a:pPr>
            <a:r>
              <a:rPr lang="zh-CN" altLang="en-US" sz="2400" dirty="0">
                <a:latin typeface="+mn-lt"/>
                <a:ea typeface="仿宋" panose="02010609060101010101" pitchFamily="49" charset="-122"/>
              </a:rPr>
              <a:t>当</a:t>
            </a:r>
            <a:r>
              <a:rPr lang="en-US" altLang="zh-CN" sz="2400" i="1" dirty="0">
                <a:solidFill>
                  <a:srgbClr val="660066"/>
                </a:solidFill>
                <a:latin typeface="+mn-lt"/>
                <a:ea typeface="仿宋" panose="02010609060101010101" pitchFamily="49" charset="-122"/>
                <a:sym typeface="Symbol" panose="05050102010706020507" pitchFamily="18" charset="2"/>
              </a:rPr>
              <a:t>v</a:t>
            </a:r>
            <a:r>
              <a:rPr lang="en-US" altLang="zh-CN" sz="2400" b="0" baseline="-25000" dirty="0">
                <a:solidFill>
                  <a:srgbClr val="660066"/>
                </a:solidFill>
                <a:latin typeface="+mn-lt"/>
                <a:ea typeface="仿宋" panose="02010609060101010101" pitchFamily="49" charset="-122"/>
                <a:sym typeface="Symbol" panose="05050102010706020507" pitchFamily="18" charset="2"/>
              </a:rPr>
              <a:t></a:t>
            </a:r>
            <a:r>
              <a:rPr lang="en-US" altLang="zh-CN" sz="2400" b="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r>
              <a:rPr lang="zh-CN" altLang="en-US" sz="2400" dirty="0">
                <a:latin typeface="+mn-lt"/>
                <a:ea typeface="仿宋" panose="02010609060101010101" pitchFamily="49" charset="-122"/>
              </a:rPr>
              <a:t>达到最大值时，对应的频偏为最大角频偏</a:t>
            </a:r>
            <a:r>
              <a:rPr lang="zh-CN" altLang="en-US" sz="2400" dirty="0">
                <a:latin typeface="+mn-lt"/>
                <a:ea typeface="仿宋" panose="02010609060101010101" pitchFamily="49" charset="-122"/>
                <a:sym typeface="Symbol" panose="05050102010706020507" pitchFamily="18" charset="2"/>
              </a:rPr>
              <a:t></a:t>
            </a:r>
            <a:r>
              <a:rPr lang="zh-CN" altLang="en-US" sz="2400" i="1" dirty="0">
                <a:latin typeface="+mn-lt"/>
                <a:ea typeface="仿宋" panose="02010609060101010101" pitchFamily="49" charset="-122"/>
                <a:sym typeface="Symbol" panose="05050102010706020507" pitchFamily="18" charset="2"/>
              </a:rPr>
              <a:t></a:t>
            </a:r>
            <a:r>
              <a:rPr lang="zh-CN" altLang="en-US" sz="2400" baseline="-25000" dirty="0">
                <a:latin typeface="+mn-lt"/>
                <a:ea typeface="仿宋" panose="02010609060101010101" pitchFamily="49" charset="-122"/>
              </a:rPr>
              <a:t>𝐦 </a:t>
            </a:r>
            <a:r>
              <a:rPr lang="zh-CN" altLang="en-US" sz="2400" dirty="0">
                <a:latin typeface="+mn-lt"/>
                <a:ea typeface="仿宋" panose="02010609060101010101" pitchFamily="49" charset="-122"/>
              </a:rPr>
              <a:t>,</a:t>
            </a:r>
          </a:p>
          <a:p>
            <a:pPr>
              <a:defRPr/>
            </a:pPr>
            <a:r>
              <a:rPr lang="en-US" altLang="zh-CN" sz="2400" i="1" dirty="0">
                <a:latin typeface="+mn-lt"/>
                <a:ea typeface="仿宋" panose="02010609060101010101" pitchFamily="49" charset="-122"/>
              </a:rPr>
              <a:t>K</a:t>
            </a:r>
            <a:r>
              <a:rPr lang="en-US" altLang="zh-CN" sz="2400" baseline="-25000" dirty="0">
                <a:latin typeface="+mn-lt"/>
                <a:ea typeface="仿宋" panose="02010609060101010101" pitchFamily="49" charset="-122"/>
              </a:rPr>
              <a:t>f</a:t>
            </a:r>
            <a:r>
              <a:rPr lang="zh-CN" altLang="en-US" sz="2400" dirty="0">
                <a:latin typeface="+mn-lt"/>
                <a:ea typeface="仿宋" panose="02010609060101010101" pitchFamily="49" charset="-122"/>
              </a:rPr>
              <a:t>为频率调制灵敏度。</a:t>
            </a:r>
          </a:p>
        </p:txBody>
      </p:sp>
      <p:sp>
        <p:nvSpPr>
          <p:cNvPr id="19" name="Rectangle 2">
            <a:extLst>
              <a:ext uri="{FF2B5EF4-FFF2-40B4-BE49-F238E27FC236}">
                <a16:creationId xmlns:a16="http://schemas.microsoft.com/office/drawing/2014/main" id="{33A3E8D9-189A-4F17-868C-1BCC070B19CB}"/>
              </a:ext>
            </a:extLst>
          </p:cNvPr>
          <p:cNvSpPr txBox="1">
            <a:spLocks noChangeArrowheads="1"/>
          </p:cNvSpPr>
          <p:nvPr/>
        </p:nvSpPr>
        <p:spPr bwMode="auto">
          <a:xfrm>
            <a:off x="6697206" y="5805120"/>
            <a:ext cx="1720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7-6</a:t>
            </a:r>
            <a:r>
              <a:rPr lang="zh-CN" altLang="en-US" sz="2800" kern="0" dirty="0">
                <a:solidFill>
                  <a:srgbClr val="0000FF"/>
                </a:solidFill>
                <a:latin typeface="+mn-lt"/>
                <a:ea typeface="仿宋" panose="02010609060101010101" pitchFamily="49" charset="-122"/>
              </a:rPr>
              <a:t>）</a:t>
            </a:r>
          </a:p>
        </p:txBody>
      </p:sp>
      <p:sp>
        <p:nvSpPr>
          <p:cNvPr id="14" name="Text Box 11">
            <a:extLst>
              <a:ext uri="{FF2B5EF4-FFF2-40B4-BE49-F238E27FC236}">
                <a16:creationId xmlns:a16="http://schemas.microsoft.com/office/drawing/2014/main" id="{0576AAF0-76D3-450E-BA9A-12961FA34622}"/>
              </a:ext>
            </a:extLst>
          </p:cNvPr>
          <p:cNvSpPr txBox="1">
            <a:spLocks noChangeArrowheads="1"/>
          </p:cNvSpPr>
          <p:nvPr/>
        </p:nvSpPr>
        <p:spPr bwMode="auto">
          <a:xfrm>
            <a:off x="257175" y="2170113"/>
            <a:ext cx="61087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dirty="0">
                <a:solidFill>
                  <a:srgbClr val="660066"/>
                </a:solidFill>
                <a:latin typeface="+mn-lt"/>
                <a:ea typeface="仿宋" panose="02010609060101010101" pitchFamily="49" charset="-122"/>
              </a:rPr>
              <a:t>则调频信号的瞬时频率，根据定义为</a:t>
            </a:r>
            <a:r>
              <a:rPr lang="en-US" altLang="zh-CN" sz="2400" dirty="0">
                <a:solidFill>
                  <a:srgbClr val="660066"/>
                </a:solidFill>
                <a:latin typeface="+mn-lt"/>
                <a:ea typeface="仿宋" panose="02010609060101010101" pitchFamily="49" charset="-122"/>
              </a:rPr>
              <a:t>:</a:t>
            </a:r>
          </a:p>
          <a:p>
            <a:pPr eaLnBrk="1" hangingPunct="1">
              <a:spcBef>
                <a:spcPct val="50000"/>
              </a:spcBef>
              <a:buFontTx/>
              <a:buNone/>
              <a:defRPr/>
            </a:pP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b="0" baseline="-25000" dirty="0">
                <a:solidFill>
                  <a:srgbClr val="660066"/>
                </a:solidFill>
                <a:latin typeface="+mn-lt"/>
                <a:ea typeface="仿宋" panose="02010609060101010101" pitchFamily="49" charset="-122"/>
                <a:sym typeface="Symbol" panose="05050102010706020507" pitchFamily="18" charset="2"/>
              </a:rPr>
              <a:t>0</a:t>
            </a:r>
            <a:r>
              <a:rPr lang="en-US" altLang="zh-CN" sz="2400" b="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b="0" baseline="-25000" dirty="0">
                <a:solidFill>
                  <a:srgbClr val="660066"/>
                </a:solidFill>
                <a:latin typeface="+mn-lt"/>
                <a:ea typeface="仿宋" panose="02010609060101010101" pitchFamily="49" charset="-122"/>
                <a:sym typeface="Symbol" panose="05050102010706020507" pitchFamily="18" charset="2"/>
              </a:rPr>
              <a:t>0</a:t>
            </a:r>
            <a:r>
              <a:rPr lang="en-US" altLang="zh-CN" sz="2400" b="0" dirty="0">
                <a:solidFill>
                  <a:srgbClr val="660066"/>
                </a:solidFill>
                <a:latin typeface="+mn-lt"/>
                <a:ea typeface="仿宋" panose="02010609060101010101" pitchFamily="49" charset="-122"/>
                <a:sym typeface="Symbol" panose="05050102010706020507" pitchFamily="18" charset="2"/>
              </a:rPr>
              <a:t>+</a:t>
            </a:r>
            <a:r>
              <a:rPr lang="en-US" altLang="zh-CN" sz="2400" b="0" i="1" dirty="0">
                <a:solidFill>
                  <a:srgbClr val="660066"/>
                </a:solidFill>
                <a:latin typeface="+mn-lt"/>
                <a:ea typeface="仿宋" panose="02010609060101010101" pitchFamily="49" charset="-122"/>
                <a:sym typeface="Symbol" panose="05050102010706020507" pitchFamily="18" charset="2"/>
              </a:rPr>
              <a:t>K</a:t>
            </a:r>
            <a:r>
              <a:rPr lang="en-US" altLang="zh-CN" sz="2400" b="0" baseline="-25000" dirty="0">
                <a:solidFill>
                  <a:srgbClr val="660066"/>
                </a:solidFill>
                <a:latin typeface="+mn-lt"/>
                <a:ea typeface="仿宋" panose="02010609060101010101" pitchFamily="49" charset="-122"/>
                <a:sym typeface="Symbol" panose="05050102010706020507" pitchFamily="18" charset="2"/>
              </a:rPr>
              <a:t>f</a:t>
            </a:r>
            <a:r>
              <a:rPr lang="en-US" altLang="zh-CN" sz="2400" b="0" i="1" dirty="0">
                <a:solidFill>
                  <a:srgbClr val="660066"/>
                </a:solidFill>
                <a:latin typeface="+mn-lt"/>
                <a:ea typeface="仿宋" panose="02010609060101010101" pitchFamily="49" charset="-122"/>
                <a:sym typeface="Symbol" panose="05050102010706020507" pitchFamily="18" charset="2"/>
              </a:rPr>
              <a:t>v</a:t>
            </a:r>
            <a:r>
              <a:rPr lang="en-US" altLang="zh-CN" sz="2400" b="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 </a:t>
            </a:r>
            <a:r>
              <a:rPr lang="zh-CN" altLang="en-US" sz="2400" kern="0" dirty="0">
                <a:solidFill>
                  <a:srgbClr val="0000FF"/>
                </a:solidFill>
                <a:latin typeface="+mn-lt"/>
                <a:ea typeface="仿宋" panose="02010609060101010101" pitchFamily="49" charset="-122"/>
              </a:rPr>
              <a:t>（</a:t>
            </a:r>
            <a:r>
              <a:rPr lang="en-US" altLang="zh-CN" sz="2400" kern="0" dirty="0">
                <a:solidFill>
                  <a:srgbClr val="0000FF"/>
                </a:solidFill>
                <a:latin typeface="+mn-lt"/>
                <a:ea typeface="仿宋" panose="02010609060101010101" pitchFamily="49" charset="-122"/>
              </a:rPr>
              <a:t>7-2</a:t>
            </a:r>
            <a:r>
              <a:rPr lang="zh-CN" altLang="en-US" sz="2400" kern="0" dirty="0">
                <a:solidFill>
                  <a:srgbClr val="0000FF"/>
                </a:solidFill>
                <a:latin typeface="+mn-lt"/>
                <a:ea typeface="仿宋" panose="02010609060101010101" pitchFamily="49" charset="-122"/>
              </a:rPr>
              <a:t>）</a:t>
            </a:r>
            <a:endParaRPr lang="en-US" altLang="zh-CN" sz="2400" dirty="0">
              <a:solidFill>
                <a:srgbClr val="0000FF"/>
              </a:solidFill>
              <a:latin typeface="+mn-lt"/>
              <a:ea typeface="仿宋" panose="02010609060101010101" pitchFamily="49" charset="-122"/>
            </a:endParaRPr>
          </a:p>
        </p:txBody>
      </p:sp>
      <p:graphicFrame>
        <p:nvGraphicFramePr>
          <p:cNvPr id="25612" name="对象 12">
            <a:extLst>
              <a:ext uri="{FF2B5EF4-FFF2-40B4-BE49-F238E27FC236}">
                <a16:creationId xmlns:a16="http://schemas.microsoft.com/office/drawing/2014/main" id="{EA2D2031-B6FE-4B67-A1EF-291DD5309B7D}"/>
              </a:ext>
            </a:extLst>
          </p:cNvPr>
          <p:cNvGraphicFramePr>
            <a:graphicFrameLocks noChangeAspect="1"/>
          </p:cNvGraphicFramePr>
          <p:nvPr>
            <p:extLst>
              <p:ext uri="{D42A27DB-BD31-4B8C-83A1-F6EECF244321}">
                <p14:modId xmlns:p14="http://schemas.microsoft.com/office/powerpoint/2010/main" val="4185664926"/>
              </p:ext>
            </p:extLst>
          </p:nvPr>
        </p:nvGraphicFramePr>
        <p:xfrm>
          <a:off x="1908175" y="5019675"/>
          <a:ext cx="4875213" cy="1293813"/>
        </p:xfrm>
        <a:graphic>
          <a:graphicData uri="http://schemas.openxmlformats.org/presentationml/2006/ole">
            <mc:AlternateContent xmlns:mc="http://schemas.openxmlformats.org/markup-compatibility/2006">
              <mc:Choice xmlns:v="urn:schemas-microsoft-com:vml" Requires="v">
                <p:oleObj spid="_x0000_s26007" name="公式" r:id="rId3" imgW="2667000" imgH="685800" progId="Equation.3">
                  <p:embed/>
                </p:oleObj>
              </mc:Choice>
              <mc:Fallback>
                <p:oleObj name="公式" r:id="rId3" imgW="2667000" imgH="685800" progId="Equation.3">
                  <p:embed/>
                  <p:pic>
                    <p:nvPicPr>
                      <p:cNvPr id="0" name="对象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5019675"/>
                        <a:ext cx="4875213" cy="1293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2AD17B7-9DAE-420A-B4F2-D5B958979382}"/>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调频信号的分析</a:t>
            </a:r>
          </a:p>
        </p:txBody>
      </p:sp>
      <p:sp>
        <p:nvSpPr>
          <p:cNvPr id="26627" name="Text Box 5">
            <a:extLst>
              <a:ext uri="{FF2B5EF4-FFF2-40B4-BE49-F238E27FC236}">
                <a16:creationId xmlns:a16="http://schemas.microsoft.com/office/drawing/2014/main" id="{BC75E2EA-A1F1-4C83-89D8-D34C38F72854}"/>
              </a:ext>
            </a:extLst>
          </p:cNvPr>
          <p:cNvSpPr txBox="1">
            <a:spLocks noChangeArrowheads="1"/>
          </p:cNvSpPr>
          <p:nvPr/>
        </p:nvSpPr>
        <p:spPr bwMode="auto">
          <a:xfrm>
            <a:off x="142875" y="700088"/>
            <a:ext cx="507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则调频波的表达式为</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sym typeface="Symbol" panose="05050102010706020507" pitchFamily="18" charset="2"/>
              </a:rPr>
              <a:t> </a:t>
            </a:r>
            <a:endParaRPr lang="en-US" altLang="zh-CN" sz="2400" dirty="0">
              <a:solidFill>
                <a:srgbClr val="660066"/>
              </a:solidFill>
              <a:latin typeface="+mn-lt"/>
              <a:ea typeface="仿宋" panose="02010609060101010101" pitchFamily="49" charset="-122"/>
            </a:endParaRPr>
          </a:p>
        </p:txBody>
      </p:sp>
      <p:sp>
        <p:nvSpPr>
          <p:cNvPr id="26628" name="Text Box 11">
            <a:extLst>
              <a:ext uri="{FF2B5EF4-FFF2-40B4-BE49-F238E27FC236}">
                <a16:creationId xmlns:a16="http://schemas.microsoft.com/office/drawing/2014/main" id="{E1FB340B-FE59-468C-BE6F-CBE10ECA4CCB}"/>
              </a:ext>
            </a:extLst>
          </p:cNvPr>
          <p:cNvSpPr txBox="1">
            <a:spLocks noChangeArrowheads="1"/>
          </p:cNvSpPr>
          <p:nvPr/>
        </p:nvSpPr>
        <p:spPr bwMode="auto">
          <a:xfrm>
            <a:off x="39671" y="4274348"/>
            <a:ext cx="90011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chemeClr val="bg1"/>
                </a:solidFill>
                <a:latin typeface="+mn-lt"/>
                <a:ea typeface="仿宋" panose="02010609060101010101" pitchFamily="49" charset="-122"/>
              </a:rPr>
              <a:t> </a:t>
            </a:r>
            <a:r>
              <a:rPr lang="zh-CN" altLang="en-US" sz="2400" dirty="0">
                <a:solidFill>
                  <a:srgbClr val="0000FF"/>
                </a:solidFill>
                <a:latin typeface="+mn-lt"/>
                <a:ea typeface="仿宋" panose="02010609060101010101" pitchFamily="49" charset="-122"/>
                <a:sym typeface="Symbol" panose="05050102010706020507" pitchFamily="18" charset="2"/>
              </a:rPr>
              <a:t></a:t>
            </a:r>
            <a:r>
              <a:rPr lang="zh-CN" altLang="en-US"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m</a:t>
            </a:r>
            <a:r>
              <a:rPr lang="zh-CN" altLang="en-US" sz="2400" dirty="0">
                <a:solidFill>
                  <a:srgbClr val="0000FF"/>
                </a:solidFill>
                <a:latin typeface="+mn-lt"/>
                <a:ea typeface="仿宋" panose="02010609060101010101" pitchFamily="49" charset="-122"/>
              </a:rPr>
              <a:t> </a:t>
            </a:r>
            <a:r>
              <a:rPr lang="zh-CN" altLang="en-US" sz="2400" dirty="0">
                <a:latin typeface="+mn-lt"/>
                <a:ea typeface="仿宋" panose="02010609060101010101" pitchFamily="49" charset="-122"/>
              </a:rPr>
              <a:t>与</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Ω</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 </a:t>
            </a:r>
            <a:r>
              <a:rPr lang="zh-CN" altLang="en-US" sz="2400" dirty="0">
                <a:latin typeface="+mn-lt"/>
                <a:ea typeface="仿宋" panose="02010609060101010101" pitchFamily="49" charset="-122"/>
              </a:rPr>
              <a:t>成正比，表示受调制信号控制的程度。</a:t>
            </a:r>
          </a:p>
          <a:p>
            <a:pPr eaLnBrk="1" hangingPunct="1">
              <a:spcBef>
                <a:spcPct val="50000"/>
              </a:spcBef>
              <a:buFontTx/>
              <a:buNone/>
            </a:pPr>
            <a:r>
              <a:rPr lang="en-US" altLang="zh-CN" sz="2400" i="1" dirty="0">
                <a:latin typeface="+mn-lt"/>
                <a:ea typeface="仿宋" panose="02010609060101010101" pitchFamily="49" charset="-122"/>
              </a:rPr>
              <a:t>K</a:t>
            </a:r>
            <a:r>
              <a:rPr lang="en-US" altLang="zh-CN" sz="2400" baseline="-25000" dirty="0">
                <a:latin typeface="+mn-lt"/>
                <a:ea typeface="仿宋" panose="02010609060101010101" pitchFamily="49" charset="-122"/>
              </a:rPr>
              <a:t>f</a:t>
            </a:r>
            <a:r>
              <a:rPr lang="zh-CN" altLang="en-US" sz="2400" dirty="0">
                <a:latin typeface="+mn-lt"/>
                <a:ea typeface="仿宋" panose="02010609060101010101" pitchFamily="49" charset="-122"/>
              </a:rPr>
              <a:t>为常数，表示</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Ω</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zh-CN" altLang="en-US" sz="2400" dirty="0">
                <a:latin typeface="+mn-lt"/>
                <a:ea typeface="仿宋" panose="02010609060101010101" pitchFamily="49" charset="-122"/>
              </a:rPr>
              <a:t>对瞬时角频率的控制能力，</a:t>
            </a:r>
            <a:r>
              <a:rPr lang="en-US" altLang="zh-CN" sz="2400" i="1" dirty="0">
                <a:solidFill>
                  <a:srgbClr val="0000FF"/>
                </a:solidFill>
                <a:latin typeface="+mn-lt"/>
                <a:ea typeface="仿宋" panose="02010609060101010101" pitchFamily="49" charset="-122"/>
              </a:rPr>
              <a:t>K</a:t>
            </a:r>
            <a:r>
              <a:rPr lang="en-US" altLang="zh-CN" sz="2400" baseline="-25000" dirty="0">
                <a:solidFill>
                  <a:srgbClr val="0000FF"/>
                </a:solidFill>
                <a:latin typeface="+mn-lt"/>
                <a:ea typeface="仿宋" panose="02010609060101010101" pitchFamily="49" charset="-122"/>
              </a:rPr>
              <a:t>f</a:t>
            </a:r>
            <a:r>
              <a:rPr lang="zh-CN" altLang="en-US" sz="2400" dirty="0">
                <a:latin typeface="+mn-lt"/>
                <a:ea typeface="仿宋" panose="02010609060101010101" pitchFamily="49" charset="-122"/>
              </a:rPr>
              <a:t>也称</a:t>
            </a:r>
            <a:r>
              <a:rPr lang="zh-CN" altLang="en-US" sz="2400" dirty="0">
                <a:solidFill>
                  <a:srgbClr val="0000FF"/>
                </a:solidFill>
                <a:latin typeface="+mn-lt"/>
                <a:ea typeface="仿宋" panose="02010609060101010101" pitchFamily="49" charset="-122"/>
              </a:rPr>
              <a:t>调制灵敏度</a:t>
            </a:r>
            <a:r>
              <a:rPr lang="zh-CN" altLang="en-US" sz="2400" dirty="0">
                <a:solidFill>
                  <a:schemeClr val="bg1"/>
                </a:solidFill>
                <a:latin typeface="+mn-lt"/>
                <a:ea typeface="仿宋" panose="02010609060101010101" pitchFamily="49" charset="-122"/>
              </a:rPr>
              <a:t>。</a:t>
            </a:r>
          </a:p>
        </p:txBody>
      </p:sp>
      <p:sp>
        <p:nvSpPr>
          <p:cNvPr id="26629" name="Text Box 14">
            <a:extLst>
              <a:ext uri="{FF2B5EF4-FFF2-40B4-BE49-F238E27FC236}">
                <a16:creationId xmlns:a16="http://schemas.microsoft.com/office/drawing/2014/main" id="{E58E978D-0531-4DD9-826B-4F12BF58DF69}"/>
              </a:ext>
            </a:extLst>
          </p:cNvPr>
          <p:cNvSpPr txBox="1">
            <a:spLocks noChangeArrowheads="1"/>
          </p:cNvSpPr>
          <p:nvPr/>
        </p:nvSpPr>
        <p:spPr bwMode="auto">
          <a:xfrm>
            <a:off x="214313" y="1860550"/>
            <a:ext cx="79248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讨论两个重要参数：最大角频偏</a:t>
            </a:r>
            <a:r>
              <a:rPr lang="zh-CN" altLang="en-US" sz="2400" dirty="0">
                <a:solidFill>
                  <a:srgbClr val="0000FF"/>
                </a:solidFill>
                <a:latin typeface="+mn-lt"/>
                <a:ea typeface="仿宋" panose="02010609060101010101" pitchFamily="49" charset="-122"/>
                <a:sym typeface="Symbol" panose="05050102010706020507" pitchFamily="18" charset="2"/>
              </a:rPr>
              <a:t></a:t>
            </a:r>
            <a:r>
              <a:rPr lang="zh-CN" altLang="en-US"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m</a:t>
            </a:r>
            <a:r>
              <a:rPr lang="zh-CN" altLang="en-US" sz="2400" dirty="0">
                <a:solidFill>
                  <a:srgbClr val="660066"/>
                </a:solidFill>
                <a:latin typeface="+mn-lt"/>
                <a:ea typeface="仿宋" panose="02010609060101010101" pitchFamily="49" charset="-122"/>
              </a:rPr>
              <a:t>和 调制指数</a:t>
            </a:r>
            <a:r>
              <a:rPr lang="en-US" altLang="zh-CN" sz="2400" i="1" dirty="0">
                <a:solidFill>
                  <a:srgbClr val="0000FF"/>
                </a:solidFill>
                <a:latin typeface="+mn-lt"/>
                <a:ea typeface="仿宋" panose="02010609060101010101" pitchFamily="49" charset="-122"/>
              </a:rPr>
              <a:t>m</a:t>
            </a:r>
            <a:r>
              <a:rPr lang="en-US" altLang="zh-CN" sz="2400" baseline="-25000" dirty="0">
                <a:solidFill>
                  <a:srgbClr val="0000FF"/>
                </a:solidFill>
                <a:latin typeface="+mn-lt"/>
                <a:ea typeface="仿宋" panose="02010609060101010101" pitchFamily="49" charset="-122"/>
              </a:rPr>
              <a:t>f</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a:t>
            </a:r>
          </a:p>
        </p:txBody>
      </p:sp>
      <p:sp>
        <p:nvSpPr>
          <p:cNvPr id="16" name="Rectangle 2">
            <a:extLst>
              <a:ext uri="{FF2B5EF4-FFF2-40B4-BE49-F238E27FC236}">
                <a16:creationId xmlns:a16="http://schemas.microsoft.com/office/drawing/2014/main" id="{13E40D76-044F-42BF-89BA-742CA00A2214}"/>
              </a:ext>
            </a:extLst>
          </p:cNvPr>
          <p:cNvSpPr txBox="1">
            <a:spLocks noChangeArrowheads="1"/>
          </p:cNvSpPr>
          <p:nvPr/>
        </p:nvSpPr>
        <p:spPr bwMode="auto">
          <a:xfrm>
            <a:off x="6656388" y="1325563"/>
            <a:ext cx="17033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7-7</a:t>
            </a:r>
            <a:r>
              <a:rPr lang="zh-CN" altLang="en-US" sz="2800" kern="0" dirty="0">
                <a:solidFill>
                  <a:srgbClr val="0000FF"/>
                </a:solidFill>
                <a:latin typeface="+mn-lt"/>
                <a:ea typeface="仿宋" panose="02010609060101010101" pitchFamily="49" charset="-122"/>
              </a:rPr>
              <a:t>）</a:t>
            </a:r>
          </a:p>
        </p:txBody>
      </p:sp>
      <p:sp>
        <p:nvSpPr>
          <p:cNvPr id="26631" name="Text Box 5">
            <a:extLst>
              <a:ext uri="{FF2B5EF4-FFF2-40B4-BE49-F238E27FC236}">
                <a16:creationId xmlns:a16="http://schemas.microsoft.com/office/drawing/2014/main" id="{DCD7A53A-083E-41FE-9A99-90D769ABE2D5}"/>
              </a:ext>
            </a:extLst>
          </p:cNvPr>
          <p:cNvSpPr txBox="1">
            <a:spLocks noChangeArrowheads="1"/>
          </p:cNvSpPr>
          <p:nvPr/>
        </p:nvSpPr>
        <p:spPr bwMode="auto">
          <a:xfrm>
            <a:off x="295214" y="5901536"/>
            <a:ext cx="378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mn-lt"/>
                <a:ea typeface="仿宋" panose="02010609060101010101" pitchFamily="49" charset="-122"/>
              </a:rPr>
              <a:t>调频指数</a:t>
            </a:r>
            <a:r>
              <a:rPr lang="en-US" altLang="zh-CN" sz="2400" i="1" dirty="0">
                <a:latin typeface="+mn-lt"/>
                <a:ea typeface="仿宋" panose="02010609060101010101" pitchFamily="49" charset="-122"/>
              </a:rPr>
              <a:t>m</a:t>
            </a:r>
            <a:r>
              <a:rPr lang="en-US" altLang="zh-CN" sz="2400" baseline="-25000" dirty="0">
                <a:latin typeface="+mn-lt"/>
                <a:ea typeface="仿宋" panose="02010609060101010101" pitchFamily="49" charset="-122"/>
              </a:rPr>
              <a:t>f</a:t>
            </a:r>
            <a:r>
              <a:rPr lang="zh-CN" altLang="en-US" sz="2400" dirty="0">
                <a:latin typeface="+mn-lt"/>
                <a:ea typeface="仿宋" panose="02010609060101010101" pitchFamily="49" charset="-122"/>
              </a:rPr>
              <a:t>为</a:t>
            </a:r>
            <a:r>
              <a:rPr lang="en-US" altLang="zh-CN" sz="2400" dirty="0">
                <a:latin typeface="+mn-lt"/>
                <a:ea typeface="仿宋" panose="02010609060101010101" pitchFamily="49" charset="-122"/>
              </a:rPr>
              <a:t>:  </a:t>
            </a:r>
            <a:r>
              <a:rPr lang="en-US" altLang="zh-CN" sz="2400" i="1" dirty="0">
                <a:latin typeface="+mn-lt"/>
                <a:ea typeface="仿宋" panose="02010609060101010101" pitchFamily="49" charset="-122"/>
                <a:sym typeface="Symbol" panose="05050102010706020507" pitchFamily="18" charset="2"/>
              </a:rPr>
              <a:t> </a:t>
            </a:r>
            <a:endParaRPr lang="en-US" altLang="zh-CN" sz="2400" dirty="0">
              <a:latin typeface="+mn-lt"/>
              <a:ea typeface="仿宋" panose="02010609060101010101" pitchFamily="49" charset="-122"/>
            </a:endParaRPr>
          </a:p>
        </p:txBody>
      </p:sp>
      <p:sp>
        <p:nvSpPr>
          <p:cNvPr id="19" name="Rectangle 2">
            <a:extLst>
              <a:ext uri="{FF2B5EF4-FFF2-40B4-BE49-F238E27FC236}">
                <a16:creationId xmlns:a16="http://schemas.microsoft.com/office/drawing/2014/main" id="{1DEC3BC7-A580-4493-A7C8-EA4CD64EF4EE}"/>
              </a:ext>
            </a:extLst>
          </p:cNvPr>
          <p:cNvSpPr txBox="1">
            <a:spLocks noChangeArrowheads="1"/>
          </p:cNvSpPr>
          <p:nvPr/>
        </p:nvSpPr>
        <p:spPr bwMode="auto">
          <a:xfrm>
            <a:off x="6600031" y="5946547"/>
            <a:ext cx="17033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7-11</a:t>
            </a:r>
            <a:r>
              <a:rPr lang="zh-CN" altLang="en-US" sz="2800" kern="0" dirty="0">
                <a:solidFill>
                  <a:srgbClr val="0000FF"/>
                </a:solidFill>
                <a:latin typeface="+mn-lt"/>
                <a:ea typeface="仿宋" panose="02010609060101010101" pitchFamily="49" charset="-122"/>
              </a:rPr>
              <a:t>）</a:t>
            </a:r>
          </a:p>
        </p:txBody>
      </p:sp>
      <p:sp>
        <p:nvSpPr>
          <p:cNvPr id="13" name="Text Box 14">
            <a:extLst>
              <a:ext uri="{FF2B5EF4-FFF2-40B4-BE49-F238E27FC236}">
                <a16:creationId xmlns:a16="http://schemas.microsoft.com/office/drawing/2014/main" id="{6D842E75-BC3A-4A52-B13D-FEEB51BEDAED}"/>
              </a:ext>
            </a:extLst>
          </p:cNvPr>
          <p:cNvSpPr txBox="1">
            <a:spLocks noChangeArrowheads="1"/>
          </p:cNvSpPr>
          <p:nvPr/>
        </p:nvSpPr>
        <p:spPr bwMode="auto">
          <a:xfrm>
            <a:off x="261938" y="2700551"/>
            <a:ext cx="8097837"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dirty="0">
                <a:solidFill>
                  <a:srgbClr val="0000FF"/>
                </a:solidFill>
                <a:latin typeface="+mn-lt"/>
                <a:ea typeface="仿宋" panose="02010609060101010101" pitchFamily="49" charset="-122"/>
                <a:sym typeface="Symbol" panose="05050102010706020507" pitchFamily="18" charset="2"/>
              </a:rPr>
              <a:t></a:t>
            </a:r>
            <a:r>
              <a:rPr lang="zh-CN" altLang="en-US"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m</a:t>
            </a:r>
            <a:r>
              <a:rPr lang="zh-CN" altLang="en-US" sz="2400" dirty="0">
                <a:solidFill>
                  <a:srgbClr val="660066"/>
                </a:solidFill>
                <a:latin typeface="+mn-lt"/>
                <a:ea typeface="仿宋" panose="02010609060101010101" pitchFamily="49" charset="-122"/>
              </a:rPr>
              <a:t>为相对于载波的最大角频偏，</a:t>
            </a:r>
            <a:endParaRPr lang="en-US" altLang="zh-CN" sz="2400" dirty="0">
              <a:solidFill>
                <a:srgbClr val="660066"/>
              </a:solidFill>
              <a:latin typeface="+mn-lt"/>
              <a:ea typeface="仿宋" panose="02010609060101010101" pitchFamily="49" charset="-122"/>
            </a:endParaRPr>
          </a:p>
          <a:p>
            <a:pPr eaLnBrk="1" hangingPunct="1">
              <a:spcBef>
                <a:spcPct val="50000"/>
              </a:spcBef>
              <a:buFontTx/>
              <a:buNone/>
              <a:defRPr/>
            </a:pPr>
            <a:r>
              <a:rPr lang="zh-CN" altLang="en-US" sz="2400" dirty="0">
                <a:solidFill>
                  <a:srgbClr val="660066"/>
                </a:solidFill>
                <a:latin typeface="+mn-lt"/>
                <a:ea typeface="仿宋" panose="02010609060101010101" pitchFamily="49" charset="-122"/>
              </a:rPr>
              <a:t>由</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b="0" baseline="-25000" dirty="0">
                <a:solidFill>
                  <a:srgbClr val="660066"/>
                </a:solidFill>
                <a:latin typeface="+mn-lt"/>
                <a:ea typeface="仿宋" panose="02010609060101010101" pitchFamily="49" charset="-122"/>
                <a:sym typeface="Symbol" panose="05050102010706020507" pitchFamily="18" charset="2"/>
              </a:rPr>
              <a:t>0</a:t>
            </a:r>
            <a:r>
              <a:rPr lang="en-US" altLang="zh-CN" sz="2400" b="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b="0" baseline="-25000" dirty="0">
                <a:solidFill>
                  <a:srgbClr val="660066"/>
                </a:solidFill>
                <a:latin typeface="+mn-lt"/>
                <a:ea typeface="仿宋" panose="02010609060101010101" pitchFamily="49" charset="-122"/>
                <a:sym typeface="Symbol" panose="05050102010706020507" pitchFamily="18" charset="2"/>
              </a:rPr>
              <a:t>0</a:t>
            </a:r>
            <a:r>
              <a:rPr lang="en-US" altLang="zh-CN" sz="2400" b="0" dirty="0">
                <a:solidFill>
                  <a:srgbClr val="660066"/>
                </a:solidFill>
                <a:latin typeface="+mn-lt"/>
                <a:ea typeface="仿宋" panose="02010609060101010101" pitchFamily="49" charset="-122"/>
                <a:sym typeface="Symbol" panose="05050102010706020507" pitchFamily="18" charset="2"/>
              </a:rPr>
              <a:t>+</a:t>
            </a:r>
            <a:r>
              <a:rPr lang="en-US" altLang="zh-CN" sz="2400" b="0" i="1" dirty="0">
                <a:solidFill>
                  <a:srgbClr val="660066"/>
                </a:solidFill>
                <a:latin typeface="+mn-lt"/>
                <a:ea typeface="仿宋" panose="02010609060101010101" pitchFamily="49" charset="-122"/>
                <a:sym typeface="Symbol" panose="05050102010706020507" pitchFamily="18" charset="2"/>
              </a:rPr>
              <a:t>K</a:t>
            </a:r>
            <a:r>
              <a:rPr lang="en-US" altLang="zh-CN" sz="2400" b="0" baseline="-25000" dirty="0">
                <a:solidFill>
                  <a:srgbClr val="660066"/>
                </a:solidFill>
                <a:latin typeface="+mn-lt"/>
                <a:ea typeface="仿宋" panose="02010609060101010101" pitchFamily="49" charset="-122"/>
                <a:sym typeface="Symbol" panose="05050102010706020507" pitchFamily="18" charset="2"/>
              </a:rPr>
              <a:t>f</a:t>
            </a:r>
            <a:r>
              <a:rPr lang="en-US" altLang="zh-CN" sz="2400" b="0" i="1" dirty="0">
                <a:solidFill>
                  <a:srgbClr val="660066"/>
                </a:solidFill>
                <a:latin typeface="+mn-lt"/>
                <a:ea typeface="仿宋" panose="02010609060101010101" pitchFamily="49" charset="-122"/>
                <a:sym typeface="Symbol" panose="05050102010706020507" pitchFamily="18" charset="2"/>
              </a:rPr>
              <a:t>v</a:t>
            </a:r>
            <a:r>
              <a:rPr lang="en-US" altLang="zh-CN" sz="2400" b="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 </a:t>
            </a:r>
            <a:r>
              <a:rPr lang="zh-CN" altLang="en-US" sz="2400" dirty="0">
                <a:solidFill>
                  <a:srgbClr val="660066"/>
                </a:solidFill>
                <a:latin typeface="+mn-lt"/>
                <a:ea typeface="仿宋" panose="02010609060101010101" pitchFamily="49" charset="-122"/>
                <a:sym typeface="Symbol" panose="05050102010706020507" pitchFamily="18" charset="2"/>
              </a:rPr>
              <a:t>可以得到</a:t>
            </a:r>
            <a:endParaRPr lang="en-US" altLang="zh-CN" sz="2400" dirty="0">
              <a:solidFill>
                <a:srgbClr val="660066"/>
              </a:solidFill>
              <a:latin typeface="+mn-lt"/>
              <a:ea typeface="仿宋" panose="02010609060101010101" pitchFamily="49" charset="-122"/>
              <a:sym typeface="Symbol" panose="05050102010706020507" pitchFamily="18" charset="2"/>
            </a:endParaRPr>
          </a:p>
          <a:p>
            <a:pPr eaLnBrk="1" hangingPunct="1">
              <a:spcBef>
                <a:spcPct val="50000"/>
              </a:spcBef>
              <a:buFontTx/>
              <a:buNone/>
              <a:defRPr/>
            </a:pPr>
            <a:r>
              <a:rPr lang="en-US" altLang="zh-CN" sz="2400" b="0" dirty="0">
                <a:solidFill>
                  <a:srgbClr val="FFFF00"/>
                </a:solidFill>
                <a:latin typeface="+mn-lt"/>
                <a:ea typeface="仿宋" panose="02010609060101010101" pitchFamily="49" charset="-122"/>
                <a:sym typeface="Symbol" panose="05050102010706020507" pitchFamily="18" charset="2"/>
              </a:rPr>
              <a:t>                     </a:t>
            </a:r>
            <a:r>
              <a:rPr lang="en-US" altLang="zh-CN" sz="2400" b="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m</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b="0" i="1" dirty="0" err="1">
                <a:solidFill>
                  <a:srgbClr val="0000FF"/>
                </a:solidFill>
                <a:latin typeface="+mn-lt"/>
                <a:ea typeface="仿宋" panose="02010609060101010101" pitchFamily="49" charset="-122"/>
                <a:sym typeface="Symbol" panose="05050102010706020507" pitchFamily="18" charset="2"/>
              </a:rPr>
              <a:t>K</a:t>
            </a:r>
            <a:r>
              <a:rPr lang="en-US" altLang="zh-CN" sz="2400" b="0" baseline="-25000" dirty="0" err="1">
                <a:solidFill>
                  <a:srgbClr val="0000FF"/>
                </a:solidFill>
                <a:latin typeface="+mn-lt"/>
                <a:ea typeface="仿宋" panose="02010609060101010101" pitchFamily="49" charset="-122"/>
                <a:sym typeface="Symbol" panose="05050102010706020507" pitchFamily="18" charset="2"/>
              </a:rPr>
              <a:t>f</a:t>
            </a:r>
            <a:r>
              <a:rPr lang="en-US" altLang="zh-CN" sz="2400" b="0" dirty="0" err="1">
                <a:solidFill>
                  <a:srgbClr val="0000FF"/>
                </a:solidFill>
                <a:latin typeface="+mn-lt"/>
                <a:ea typeface="仿宋" panose="02010609060101010101" pitchFamily="49" charset="-122"/>
                <a:sym typeface="Symbol" panose="05050102010706020507" pitchFamily="18" charset="2"/>
              </a:rPr>
              <a:t>|</a:t>
            </a:r>
            <a:r>
              <a:rPr lang="en-US" altLang="zh-CN" sz="2400" b="0" i="1" dirty="0" err="1">
                <a:solidFill>
                  <a:srgbClr val="0000FF"/>
                </a:solidFill>
                <a:latin typeface="+mn-lt"/>
                <a:ea typeface="仿宋" panose="02010609060101010101" pitchFamily="49" charset="-122"/>
                <a:sym typeface="Symbol" panose="05050102010706020507" pitchFamily="18" charset="2"/>
              </a:rPr>
              <a:t>v</a:t>
            </a:r>
            <a:r>
              <a:rPr lang="en-US" altLang="zh-CN" sz="2400" b="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max</a:t>
            </a:r>
            <a:r>
              <a:rPr lang="en-US" altLang="zh-CN" sz="2400" dirty="0">
                <a:solidFill>
                  <a:srgbClr val="0000FF"/>
                </a:solidFill>
                <a:latin typeface="+mn-lt"/>
                <a:ea typeface="仿宋" panose="02010609060101010101" pitchFamily="49" charset="-122"/>
                <a:sym typeface="Symbol" panose="05050102010706020507" pitchFamily="18" charset="2"/>
              </a:rPr>
              <a:t>       </a:t>
            </a:r>
            <a:r>
              <a:rPr lang="zh-CN" altLang="en-US" sz="2400" kern="0" dirty="0">
                <a:solidFill>
                  <a:srgbClr val="0000FF"/>
                </a:solidFill>
                <a:latin typeface="+mn-lt"/>
                <a:ea typeface="仿宋" panose="02010609060101010101" pitchFamily="49" charset="-122"/>
              </a:rPr>
              <a:t>（</a:t>
            </a:r>
            <a:r>
              <a:rPr lang="en-US" altLang="zh-CN" sz="2400" kern="0" dirty="0">
                <a:solidFill>
                  <a:srgbClr val="0000FF"/>
                </a:solidFill>
                <a:latin typeface="+mn-lt"/>
                <a:ea typeface="仿宋" panose="02010609060101010101" pitchFamily="49" charset="-122"/>
              </a:rPr>
              <a:t>7-10</a:t>
            </a:r>
            <a:r>
              <a:rPr lang="zh-CN" altLang="en-US" sz="2400" kern="0" dirty="0">
                <a:solidFill>
                  <a:srgbClr val="0000FF"/>
                </a:solidFill>
                <a:latin typeface="+mn-lt"/>
                <a:ea typeface="仿宋" panose="02010609060101010101" pitchFamily="49" charset="-122"/>
              </a:rPr>
              <a:t>）</a:t>
            </a:r>
            <a:endParaRPr lang="zh-CN" altLang="en-US" sz="2400" baseline="-25000" dirty="0">
              <a:solidFill>
                <a:srgbClr val="0000FF"/>
              </a:solidFill>
              <a:latin typeface="+mn-lt"/>
              <a:ea typeface="仿宋" panose="02010609060101010101" pitchFamily="49" charset="-122"/>
            </a:endParaRPr>
          </a:p>
        </p:txBody>
      </p:sp>
      <p:graphicFrame>
        <p:nvGraphicFramePr>
          <p:cNvPr id="26635" name="对象 13">
            <a:extLst>
              <a:ext uri="{FF2B5EF4-FFF2-40B4-BE49-F238E27FC236}">
                <a16:creationId xmlns:a16="http://schemas.microsoft.com/office/drawing/2014/main" id="{35E5AAA6-EAFA-4DC7-917A-BC935230D305}"/>
              </a:ext>
            </a:extLst>
          </p:cNvPr>
          <p:cNvGraphicFramePr>
            <a:graphicFrameLocks noChangeAspect="1"/>
          </p:cNvGraphicFramePr>
          <p:nvPr>
            <p:extLst>
              <p:ext uri="{D42A27DB-BD31-4B8C-83A1-F6EECF244321}">
                <p14:modId xmlns:p14="http://schemas.microsoft.com/office/powerpoint/2010/main" val="2807749810"/>
              </p:ext>
            </p:extLst>
          </p:nvPr>
        </p:nvGraphicFramePr>
        <p:xfrm>
          <a:off x="649288" y="1149350"/>
          <a:ext cx="5786437" cy="766763"/>
        </p:xfrm>
        <a:graphic>
          <a:graphicData uri="http://schemas.openxmlformats.org/presentationml/2006/ole">
            <mc:AlternateContent xmlns:mc="http://schemas.openxmlformats.org/markup-compatibility/2006">
              <mc:Choice xmlns:v="urn:schemas-microsoft-com:vml" Requires="v">
                <p:oleObj spid="_x0000_s27425" name="公式" r:id="rId3" imgW="3187700" imgH="406400" progId="Equation.3">
                  <p:embed/>
                </p:oleObj>
              </mc:Choice>
              <mc:Fallback>
                <p:oleObj name="公式" r:id="rId3" imgW="3187700" imgH="406400" progId="Equation.3">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88" y="1149350"/>
                        <a:ext cx="5786437" cy="766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6" name="对象 14">
            <a:extLst>
              <a:ext uri="{FF2B5EF4-FFF2-40B4-BE49-F238E27FC236}">
                <a16:creationId xmlns:a16="http://schemas.microsoft.com/office/drawing/2014/main" id="{24CCFD92-5CDC-486B-9F82-8B57B22D31A0}"/>
              </a:ext>
            </a:extLst>
          </p:cNvPr>
          <p:cNvGraphicFramePr>
            <a:graphicFrameLocks noChangeAspect="1"/>
          </p:cNvGraphicFramePr>
          <p:nvPr>
            <p:extLst>
              <p:ext uri="{D42A27DB-BD31-4B8C-83A1-F6EECF244321}">
                <p14:modId xmlns:p14="http://schemas.microsoft.com/office/powerpoint/2010/main" val="481944946"/>
              </p:ext>
            </p:extLst>
          </p:nvPr>
        </p:nvGraphicFramePr>
        <p:xfrm>
          <a:off x="2633662" y="5753666"/>
          <a:ext cx="3876675" cy="766763"/>
        </p:xfrm>
        <a:graphic>
          <a:graphicData uri="http://schemas.openxmlformats.org/presentationml/2006/ole">
            <mc:AlternateContent xmlns:mc="http://schemas.openxmlformats.org/markup-compatibility/2006">
              <mc:Choice xmlns:v="urn:schemas-microsoft-com:vml" Requires="v">
                <p:oleObj spid="_x0000_s27426" name="公式" r:id="rId5" imgW="2132674" imgH="406224" progId="Equation.3">
                  <p:embed/>
                </p:oleObj>
              </mc:Choice>
              <mc:Fallback>
                <p:oleObj name="公式" r:id="rId5" imgW="2132674" imgH="406224" progId="Equation.3">
                  <p:embed/>
                  <p:pic>
                    <p:nvPicPr>
                      <p:cNvPr id="0" name="对象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3662" y="5753666"/>
                        <a:ext cx="3876675" cy="766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F48AABA0-D87C-4128-8F66-CF17AE5DE50F}"/>
              </a:ext>
            </a:extLst>
          </p:cNvPr>
          <p:cNvSpPr/>
          <p:nvPr/>
        </p:nvSpPr>
        <p:spPr>
          <a:xfrm>
            <a:off x="189514" y="2285924"/>
            <a:ext cx="2768707" cy="461665"/>
          </a:xfrm>
          <a:prstGeom prst="rect">
            <a:avLst/>
          </a:prstGeom>
        </p:spPr>
        <p:txBody>
          <a:bodyPr wrap="none">
            <a:spAutoFit/>
          </a:bodyPr>
          <a:lstStyle/>
          <a:p>
            <a:r>
              <a:rPr lang="zh-CN" altLang="en-US" sz="2400" dirty="0">
                <a:solidFill>
                  <a:srgbClr val="0070C0"/>
                </a:solidFill>
                <a:latin typeface="+mn-lt"/>
                <a:ea typeface="仿宋" panose="02010609060101010101" pitchFamily="49" charset="-122"/>
              </a:rPr>
              <a:t>① 最大角频偏</a:t>
            </a:r>
            <a:r>
              <a:rPr lang="zh-CN" altLang="en-US" sz="2400" dirty="0">
                <a:solidFill>
                  <a:srgbClr val="0070C0"/>
                </a:solidFill>
                <a:latin typeface="+mn-lt"/>
                <a:ea typeface="仿宋" panose="02010609060101010101" pitchFamily="49" charset="-122"/>
                <a:sym typeface="Symbol" panose="05050102010706020507" pitchFamily="18" charset="2"/>
              </a:rPr>
              <a:t></a:t>
            </a:r>
            <a:r>
              <a:rPr lang="zh-CN" altLang="en-US" sz="2400" i="1" dirty="0">
                <a:solidFill>
                  <a:srgbClr val="0070C0"/>
                </a:solidFill>
                <a:latin typeface="+mn-lt"/>
                <a:ea typeface="仿宋" panose="02010609060101010101" pitchFamily="49" charset="-122"/>
                <a:sym typeface="Symbol" panose="05050102010706020507" pitchFamily="18" charset="2"/>
              </a:rPr>
              <a:t></a:t>
            </a:r>
            <a:r>
              <a:rPr lang="en-US" altLang="zh-CN" sz="2400" baseline="-25000" dirty="0">
                <a:solidFill>
                  <a:srgbClr val="0070C0"/>
                </a:solidFill>
                <a:latin typeface="+mn-lt"/>
                <a:ea typeface="仿宋" panose="02010609060101010101" pitchFamily="49" charset="-122"/>
                <a:sym typeface="Symbol" panose="05050102010706020507" pitchFamily="18" charset="2"/>
              </a:rPr>
              <a:t>m</a:t>
            </a:r>
            <a:endParaRPr lang="zh-CN" altLang="en-US" sz="2400" dirty="0">
              <a:solidFill>
                <a:srgbClr val="0070C0"/>
              </a:solidFill>
              <a:latin typeface="+mn-lt"/>
              <a:ea typeface="仿宋" panose="02010609060101010101" pitchFamily="49" charset="-122"/>
            </a:endParaRPr>
          </a:p>
        </p:txBody>
      </p:sp>
      <p:sp>
        <p:nvSpPr>
          <p:cNvPr id="14" name="Text Box 5">
            <a:extLst>
              <a:ext uri="{FF2B5EF4-FFF2-40B4-BE49-F238E27FC236}">
                <a16:creationId xmlns:a16="http://schemas.microsoft.com/office/drawing/2014/main" id="{96343734-1927-43EB-98A9-C8420F7C7275}"/>
              </a:ext>
            </a:extLst>
          </p:cNvPr>
          <p:cNvSpPr txBox="1">
            <a:spLocks noChangeArrowheads="1"/>
          </p:cNvSpPr>
          <p:nvPr/>
        </p:nvSpPr>
        <p:spPr bwMode="auto">
          <a:xfrm>
            <a:off x="75027" y="5402677"/>
            <a:ext cx="41052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②调制指数</a:t>
            </a:r>
            <a:r>
              <a:rPr lang="en-US" altLang="zh-CN" sz="2400" i="1" dirty="0">
                <a:solidFill>
                  <a:srgbClr val="0000FF"/>
                </a:solidFill>
                <a:latin typeface="+mn-lt"/>
                <a:ea typeface="仿宋" panose="02010609060101010101" pitchFamily="49" charset="-122"/>
              </a:rPr>
              <a:t>m</a:t>
            </a:r>
            <a:r>
              <a:rPr lang="en-US" altLang="zh-CN" sz="2400" baseline="-25000" dirty="0">
                <a:solidFill>
                  <a:srgbClr val="0000FF"/>
                </a:solidFill>
                <a:latin typeface="+mn-lt"/>
                <a:ea typeface="仿宋" panose="02010609060101010101" pitchFamily="49" charset="-122"/>
              </a:rPr>
              <a:t>f </a:t>
            </a:r>
            <a:r>
              <a:rPr lang="zh-CN" altLang="en-US" sz="2400" dirty="0">
                <a:solidFill>
                  <a:srgbClr val="660066"/>
                </a:solidFill>
                <a:latin typeface="+mn-lt"/>
                <a:ea typeface="仿宋" panose="02010609060101010101" pitchFamily="49" charset="-122"/>
              </a:rPr>
              <a:t>（无量纲）：</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27650" name="图片 2">
            <a:extLst>
              <a:ext uri="{FF2B5EF4-FFF2-40B4-BE49-F238E27FC236}">
                <a16:creationId xmlns:a16="http://schemas.microsoft.com/office/drawing/2014/main" id="{8CBD37BF-9B54-436D-AB4E-C48E6FD94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609600"/>
            <a:ext cx="4105275" cy="577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a:extLst>
              <a:ext uri="{FF2B5EF4-FFF2-40B4-BE49-F238E27FC236}">
                <a16:creationId xmlns:a16="http://schemas.microsoft.com/office/drawing/2014/main" id="{E0FB42F4-7040-475E-945E-0AF74A9663DB}"/>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调频信号的分析</a:t>
            </a:r>
          </a:p>
        </p:txBody>
      </p:sp>
      <p:sp>
        <p:nvSpPr>
          <p:cNvPr id="27653" name="Text Box 8">
            <a:extLst>
              <a:ext uri="{FF2B5EF4-FFF2-40B4-BE49-F238E27FC236}">
                <a16:creationId xmlns:a16="http://schemas.microsoft.com/office/drawing/2014/main" id="{8F70E1DE-BABB-4FE6-8678-02F667F9FFFE}"/>
              </a:ext>
            </a:extLst>
          </p:cNvPr>
          <p:cNvSpPr txBox="1">
            <a:spLocks noChangeArrowheads="1"/>
          </p:cNvSpPr>
          <p:nvPr/>
        </p:nvSpPr>
        <p:spPr bwMode="auto">
          <a:xfrm>
            <a:off x="6772725" y="4787901"/>
            <a:ext cx="205441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是调制频率。</a:t>
            </a:r>
          </a:p>
        </p:txBody>
      </p:sp>
      <p:graphicFrame>
        <p:nvGraphicFramePr>
          <p:cNvPr id="27654" name="Object 6">
            <a:extLst>
              <a:ext uri="{FF2B5EF4-FFF2-40B4-BE49-F238E27FC236}">
                <a16:creationId xmlns:a16="http://schemas.microsoft.com/office/drawing/2014/main" id="{1E4C03C4-98F6-4B1A-AD51-4C53D9910F6C}"/>
              </a:ext>
            </a:extLst>
          </p:cNvPr>
          <p:cNvGraphicFramePr>
            <a:graphicFrameLocks noChangeAspect="1"/>
          </p:cNvGraphicFramePr>
          <p:nvPr>
            <p:extLst>
              <p:ext uri="{D42A27DB-BD31-4B8C-83A1-F6EECF244321}">
                <p14:modId xmlns:p14="http://schemas.microsoft.com/office/powerpoint/2010/main" val="4219161684"/>
              </p:ext>
            </p:extLst>
          </p:nvPr>
        </p:nvGraphicFramePr>
        <p:xfrm>
          <a:off x="5220072" y="3520945"/>
          <a:ext cx="2520280" cy="788988"/>
        </p:xfrm>
        <a:graphic>
          <a:graphicData uri="http://schemas.openxmlformats.org/presentationml/2006/ole">
            <mc:AlternateContent xmlns:mc="http://schemas.openxmlformats.org/markup-compatibility/2006">
              <mc:Choice xmlns:v="urn:schemas-microsoft-com:vml" Requires="v">
                <p:oleObj spid="_x0000_s197805" name="公式" r:id="rId4" imgW="1257078" imgH="388778" progId="Equation.3">
                  <p:embed/>
                </p:oleObj>
              </mc:Choice>
              <mc:Fallback>
                <p:oleObj name="公式" r:id="rId4" imgW="1257078" imgH="388778"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3520945"/>
                        <a:ext cx="2520280" cy="788988"/>
                      </a:xfrm>
                      <a:prstGeom prst="rect">
                        <a:avLst/>
                      </a:prstGeom>
                      <a:solidFill>
                        <a:schemeClr val="bg1"/>
                      </a:solidFill>
                      <a:ln>
                        <a:noFill/>
                      </a:ln>
                    </p:spPr>
                  </p:pic>
                </p:oleObj>
              </mc:Fallback>
            </mc:AlternateContent>
          </a:graphicData>
        </a:graphic>
      </p:graphicFrame>
      <p:graphicFrame>
        <p:nvGraphicFramePr>
          <p:cNvPr id="27655" name="Object 7">
            <a:extLst>
              <a:ext uri="{FF2B5EF4-FFF2-40B4-BE49-F238E27FC236}">
                <a16:creationId xmlns:a16="http://schemas.microsoft.com/office/drawing/2014/main" id="{C8172EE2-261F-4EE4-99D9-5933382BA5B9}"/>
              </a:ext>
            </a:extLst>
          </p:cNvPr>
          <p:cNvGraphicFramePr>
            <a:graphicFrameLocks noChangeAspect="1"/>
          </p:cNvGraphicFramePr>
          <p:nvPr>
            <p:extLst>
              <p:ext uri="{D42A27DB-BD31-4B8C-83A1-F6EECF244321}">
                <p14:modId xmlns:p14="http://schemas.microsoft.com/office/powerpoint/2010/main" val="3977252"/>
              </p:ext>
            </p:extLst>
          </p:nvPr>
        </p:nvGraphicFramePr>
        <p:xfrm>
          <a:off x="5508104" y="4616450"/>
          <a:ext cx="1168400" cy="687388"/>
        </p:xfrm>
        <a:graphic>
          <a:graphicData uri="http://schemas.openxmlformats.org/presentationml/2006/ole">
            <mc:AlternateContent xmlns:mc="http://schemas.openxmlformats.org/markup-compatibility/2006">
              <mc:Choice xmlns:v="urn:schemas-microsoft-com:vml" Requires="v">
                <p:oleObj spid="_x0000_s197806" name="公式" r:id="rId6" imgW="571485" imgH="388778" progId="Equation.3">
                  <p:embed/>
                </p:oleObj>
              </mc:Choice>
              <mc:Fallback>
                <p:oleObj name="公式" r:id="rId6" imgW="571485" imgH="388778"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104" y="4616450"/>
                        <a:ext cx="1168400" cy="687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2">
            <a:extLst>
              <a:ext uri="{FF2B5EF4-FFF2-40B4-BE49-F238E27FC236}">
                <a16:creationId xmlns:a16="http://schemas.microsoft.com/office/drawing/2014/main" id="{601392D2-6E1D-4D72-9452-C4AC754D2666}"/>
              </a:ext>
            </a:extLst>
          </p:cNvPr>
          <p:cNvSpPr txBox="1">
            <a:spLocks noChangeArrowheads="1"/>
          </p:cNvSpPr>
          <p:nvPr/>
        </p:nvSpPr>
        <p:spPr bwMode="auto">
          <a:xfrm>
            <a:off x="1475656" y="6309320"/>
            <a:ext cx="36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00CC00"/>
                </a:solidFill>
                <a:latin typeface="+mn-lt"/>
                <a:ea typeface="仿宋" panose="02010609060101010101" pitchFamily="49" charset="-122"/>
              </a:rPr>
              <a:t>P196</a:t>
            </a:r>
            <a:r>
              <a:rPr lang="en-US" altLang="zh-CN" sz="2800" kern="0" dirty="0">
                <a:solidFill>
                  <a:srgbClr val="FF0000"/>
                </a:solidFill>
                <a:latin typeface="+mn-lt"/>
                <a:ea typeface="仿宋" panose="02010609060101010101" pitchFamily="49" charset="-122"/>
              </a:rPr>
              <a:t>   P201   </a:t>
            </a:r>
            <a:r>
              <a:rPr lang="en-US" altLang="zh-CN" sz="2800" kern="0" dirty="0">
                <a:solidFill>
                  <a:srgbClr val="002060"/>
                </a:solidFill>
                <a:latin typeface="+mn-lt"/>
                <a:ea typeface="仿宋" panose="02010609060101010101" pitchFamily="49" charset="-122"/>
              </a:rPr>
              <a:t>P210</a:t>
            </a:r>
            <a:endParaRPr lang="zh-CN" altLang="en-US" sz="2800" kern="0" dirty="0">
              <a:solidFill>
                <a:srgbClr val="002060"/>
              </a:solidFill>
              <a:latin typeface="+mn-lt"/>
              <a:ea typeface="仿宋" panose="02010609060101010101" pitchFamily="49" charset="-122"/>
            </a:endParaRPr>
          </a:p>
        </p:txBody>
      </p:sp>
      <p:sp>
        <p:nvSpPr>
          <p:cNvPr id="13" name="Rectangle 2">
            <a:extLst>
              <a:ext uri="{FF2B5EF4-FFF2-40B4-BE49-F238E27FC236}">
                <a16:creationId xmlns:a16="http://schemas.microsoft.com/office/drawing/2014/main" id="{9029CE19-FDAD-4195-8516-152C24D09F2E}"/>
              </a:ext>
            </a:extLst>
          </p:cNvPr>
          <p:cNvSpPr txBox="1">
            <a:spLocks noChangeArrowheads="1"/>
          </p:cNvSpPr>
          <p:nvPr/>
        </p:nvSpPr>
        <p:spPr bwMode="auto">
          <a:xfrm>
            <a:off x="7878763" y="1427163"/>
            <a:ext cx="12239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000" kern="0" dirty="0">
                <a:solidFill>
                  <a:srgbClr val="0000FF"/>
                </a:solidFill>
                <a:latin typeface="+mn-lt"/>
                <a:ea typeface="仿宋" panose="02010609060101010101" pitchFamily="49" charset="-122"/>
              </a:rPr>
              <a:t>（</a:t>
            </a:r>
            <a:r>
              <a:rPr lang="en-US" altLang="zh-CN" sz="2000" kern="0" dirty="0">
                <a:solidFill>
                  <a:srgbClr val="0000FF"/>
                </a:solidFill>
                <a:latin typeface="+mn-lt"/>
                <a:ea typeface="仿宋" panose="02010609060101010101" pitchFamily="49" charset="-122"/>
              </a:rPr>
              <a:t>7-11</a:t>
            </a:r>
            <a:r>
              <a:rPr lang="zh-CN" altLang="en-US" sz="2000" kern="0" dirty="0">
                <a:solidFill>
                  <a:srgbClr val="0000FF"/>
                </a:solidFill>
                <a:latin typeface="+mn-lt"/>
                <a:ea typeface="仿宋" panose="02010609060101010101" pitchFamily="49" charset="-122"/>
              </a:rPr>
              <a:t>）</a:t>
            </a:r>
          </a:p>
        </p:txBody>
      </p:sp>
      <p:sp>
        <p:nvSpPr>
          <p:cNvPr id="27658" name="Text Box 5">
            <a:extLst>
              <a:ext uri="{FF2B5EF4-FFF2-40B4-BE49-F238E27FC236}">
                <a16:creationId xmlns:a16="http://schemas.microsoft.com/office/drawing/2014/main" id="{CE42919B-E906-4B78-B6EF-FACDDD0E773C}"/>
              </a:ext>
            </a:extLst>
          </p:cNvPr>
          <p:cNvSpPr txBox="1">
            <a:spLocks noChangeArrowheads="1"/>
          </p:cNvSpPr>
          <p:nvPr/>
        </p:nvSpPr>
        <p:spPr bwMode="auto">
          <a:xfrm>
            <a:off x="4613084" y="845492"/>
            <a:ext cx="4394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令</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i="1" baseline="-250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代入式</a:t>
            </a:r>
            <a:r>
              <a:rPr lang="en-US" altLang="zh-CN" sz="2400" dirty="0">
                <a:solidFill>
                  <a:srgbClr val="0000FF"/>
                </a:solidFill>
                <a:latin typeface="+mn-lt"/>
                <a:ea typeface="仿宋" panose="02010609060101010101" pitchFamily="49" charset="-122"/>
              </a:rPr>
              <a:t>(7-11)</a:t>
            </a:r>
            <a:endParaRPr lang="zh-CN" altLang="en-US" sz="2400" dirty="0">
              <a:solidFill>
                <a:srgbClr val="0000FF"/>
              </a:solidFill>
              <a:latin typeface="+mn-lt"/>
              <a:ea typeface="仿宋" panose="02010609060101010101" pitchFamily="49" charset="-122"/>
            </a:endParaRPr>
          </a:p>
        </p:txBody>
      </p:sp>
      <p:sp>
        <p:nvSpPr>
          <p:cNvPr id="17" name="Rectangle 2">
            <a:extLst>
              <a:ext uri="{FF2B5EF4-FFF2-40B4-BE49-F238E27FC236}">
                <a16:creationId xmlns:a16="http://schemas.microsoft.com/office/drawing/2014/main" id="{0D2BDAFF-946F-4002-B95D-0A229A018415}"/>
              </a:ext>
            </a:extLst>
          </p:cNvPr>
          <p:cNvSpPr txBox="1">
            <a:spLocks noChangeArrowheads="1"/>
          </p:cNvSpPr>
          <p:nvPr/>
        </p:nvSpPr>
        <p:spPr bwMode="auto">
          <a:xfrm>
            <a:off x="7956550" y="2097088"/>
            <a:ext cx="11588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000" kern="0" dirty="0">
                <a:solidFill>
                  <a:srgbClr val="0000FF"/>
                </a:solidFill>
                <a:latin typeface="+mn-lt"/>
                <a:ea typeface="仿宋" panose="02010609060101010101" pitchFamily="49" charset="-122"/>
              </a:rPr>
              <a:t>（</a:t>
            </a:r>
            <a:r>
              <a:rPr lang="en-US" altLang="zh-CN" sz="2000" kern="0" dirty="0">
                <a:solidFill>
                  <a:srgbClr val="0000FF"/>
                </a:solidFill>
                <a:latin typeface="+mn-lt"/>
                <a:ea typeface="仿宋" panose="02010609060101010101" pitchFamily="49" charset="-122"/>
              </a:rPr>
              <a:t>7-16</a:t>
            </a:r>
            <a:r>
              <a:rPr lang="zh-CN" altLang="en-US" sz="2000" kern="0" dirty="0">
                <a:solidFill>
                  <a:srgbClr val="0000FF"/>
                </a:solidFill>
                <a:latin typeface="+mn-lt"/>
                <a:ea typeface="仿宋" panose="02010609060101010101" pitchFamily="49" charset="-122"/>
              </a:rPr>
              <a:t>）</a:t>
            </a:r>
          </a:p>
        </p:txBody>
      </p:sp>
      <p:sp>
        <p:nvSpPr>
          <p:cNvPr id="27660" name="Text Box 5">
            <a:extLst>
              <a:ext uri="{FF2B5EF4-FFF2-40B4-BE49-F238E27FC236}">
                <a16:creationId xmlns:a16="http://schemas.microsoft.com/office/drawing/2014/main" id="{F12F477C-2A06-480C-A0A8-263DF91315AF}"/>
              </a:ext>
            </a:extLst>
          </p:cNvPr>
          <p:cNvSpPr txBox="1">
            <a:spLocks noChangeArrowheads="1"/>
          </p:cNvSpPr>
          <p:nvPr/>
        </p:nvSpPr>
        <p:spPr bwMode="auto">
          <a:xfrm>
            <a:off x="4913313" y="2894013"/>
            <a:ext cx="4189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由式</a:t>
            </a:r>
            <a:r>
              <a:rPr lang="en-US" altLang="zh-CN" sz="2400" dirty="0">
                <a:solidFill>
                  <a:srgbClr val="0000FF"/>
                </a:solidFill>
                <a:latin typeface="+mn-lt"/>
                <a:ea typeface="仿宋" panose="02010609060101010101" pitchFamily="49" charset="-122"/>
              </a:rPr>
              <a:t>(7-10)</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sym typeface="Symbol" panose="05050102010706020507" pitchFamily="18" charset="2"/>
              </a:rPr>
              <a:t></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m</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err="1">
                <a:solidFill>
                  <a:srgbClr val="660066"/>
                </a:solidFill>
                <a:latin typeface="+mn-lt"/>
                <a:ea typeface="仿宋" panose="02010609060101010101" pitchFamily="49" charset="-122"/>
                <a:sym typeface="Symbol" panose="05050102010706020507" pitchFamily="18" charset="2"/>
              </a:rPr>
              <a:t>K</a:t>
            </a:r>
            <a:r>
              <a:rPr lang="en-US" altLang="zh-CN" sz="2400" baseline="-25000" dirty="0" err="1">
                <a:solidFill>
                  <a:srgbClr val="660066"/>
                </a:solidFill>
                <a:latin typeface="+mn-lt"/>
                <a:ea typeface="仿宋" panose="02010609060101010101" pitchFamily="49" charset="-122"/>
                <a:sym typeface="Symbol" panose="05050102010706020507" pitchFamily="18" charset="2"/>
              </a:rPr>
              <a:t>f</a:t>
            </a:r>
            <a:r>
              <a:rPr lang="en-US" altLang="zh-CN" sz="2400" dirty="0" err="1">
                <a:solidFill>
                  <a:srgbClr val="660066"/>
                </a:solidFill>
                <a:latin typeface="+mn-lt"/>
                <a:ea typeface="仿宋" panose="02010609060101010101" pitchFamily="49" charset="-122"/>
                <a:sym typeface="Symbol" panose="05050102010706020507" pitchFamily="18" charset="2"/>
              </a:rPr>
              <a:t>|</a:t>
            </a:r>
            <a:r>
              <a:rPr lang="en-US" altLang="zh-CN" sz="2400" i="1" dirty="0" err="1">
                <a:solidFill>
                  <a:srgbClr val="660066"/>
                </a:solidFill>
                <a:latin typeface="+mn-lt"/>
                <a:ea typeface="仿宋" panose="02010609060101010101" pitchFamily="49" charset="-122"/>
              </a:rPr>
              <a:t>v</a:t>
            </a:r>
            <a:r>
              <a:rPr lang="en-US" altLang="zh-CN" sz="2400" baseline="-25000" dirty="0" err="1">
                <a:solidFill>
                  <a:srgbClr val="660066"/>
                </a:solidFill>
                <a:latin typeface="+mn-lt"/>
                <a:ea typeface="仿宋" panose="02010609060101010101" pitchFamily="49" charset="-122"/>
              </a:rPr>
              <a:t>Ω</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 </a:t>
            </a:r>
            <a:r>
              <a:rPr lang="zh-CN" altLang="en-US" sz="2400" dirty="0">
                <a:solidFill>
                  <a:srgbClr val="660066"/>
                </a:solidFill>
                <a:latin typeface="+mn-lt"/>
                <a:ea typeface="仿宋" panose="02010609060101010101" pitchFamily="49" charset="-122"/>
                <a:sym typeface="Symbol" panose="05050102010706020507" pitchFamily="18" charset="2"/>
              </a:rPr>
              <a:t>得：</a:t>
            </a:r>
            <a:endParaRPr lang="zh-CN" altLang="en-US" sz="2400" dirty="0">
              <a:solidFill>
                <a:srgbClr val="660066"/>
              </a:solidFill>
              <a:latin typeface="+mn-lt"/>
              <a:ea typeface="仿宋" panose="02010609060101010101" pitchFamily="49" charset="-122"/>
            </a:endParaRPr>
          </a:p>
        </p:txBody>
      </p:sp>
      <p:sp>
        <p:nvSpPr>
          <p:cNvPr id="19" name="Rectangle 2">
            <a:extLst>
              <a:ext uri="{FF2B5EF4-FFF2-40B4-BE49-F238E27FC236}">
                <a16:creationId xmlns:a16="http://schemas.microsoft.com/office/drawing/2014/main" id="{258D261C-9FDF-4FC2-B3CA-CD4D77295C4B}"/>
              </a:ext>
            </a:extLst>
          </p:cNvPr>
          <p:cNvSpPr txBox="1">
            <a:spLocks noChangeArrowheads="1"/>
          </p:cNvSpPr>
          <p:nvPr/>
        </p:nvSpPr>
        <p:spPr bwMode="auto">
          <a:xfrm>
            <a:off x="7596336" y="3779441"/>
            <a:ext cx="1268264"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400" kern="0" dirty="0">
                <a:solidFill>
                  <a:srgbClr val="0000FF"/>
                </a:solidFill>
                <a:latin typeface="+mn-lt"/>
                <a:ea typeface="仿宋" panose="02010609060101010101" pitchFamily="49" charset="-122"/>
              </a:rPr>
              <a:t>（</a:t>
            </a:r>
            <a:r>
              <a:rPr lang="en-US" altLang="zh-CN" sz="2400" kern="0" dirty="0">
                <a:solidFill>
                  <a:srgbClr val="0000FF"/>
                </a:solidFill>
                <a:latin typeface="+mn-lt"/>
                <a:ea typeface="仿宋" panose="02010609060101010101" pitchFamily="49" charset="-122"/>
              </a:rPr>
              <a:t>7-20</a:t>
            </a:r>
            <a:r>
              <a:rPr lang="zh-CN" altLang="en-US" sz="2400" kern="0" dirty="0">
                <a:solidFill>
                  <a:srgbClr val="0000FF"/>
                </a:solidFill>
                <a:latin typeface="+mn-lt"/>
                <a:ea typeface="仿宋" panose="02010609060101010101" pitchFamily="49" charset="-122"/>
              </a:rPr>
              <a:t>）</a:t>
            </a:r>
          </a:p>
        </p:txBody>
      </p:sp>
      <p:graphicFrame>
        <p:nvGraphicFramePr>
          <p:cNvPr id="27662" name="对象 14">
            <a:extLst>
              <a:ext uri="{FF2B5EF4-FFF2-40B4-BE49-F238E27FC236}">
                <a16:creationId xmlns:a16="http://schemas.microsoft.com/office/drawing/2014/main" id="{EC40B77C-0773-41AF-AF6C-8D519971F6F7}"/>
              </a:ext>
            </a:extLst>
          </p:cNvPr>
          <p:cNvGraphicFramePr>
            <a:graphicFrameLocks noChangeAspect="1"/>
          </p:cNvGraphicFramePr>
          <p:nvPr>
            <p:extLst>
              <p:ext uri="{D42A27DB-BD31-4B8C-83A1-F6EECF244321}">
                <p14:modId xmlns:p14="http://schemas.microsoft.com/office/powerpoint/2010/main" val="793536039"/>
              </p:ext>
            </p:extLst>
          </p:nvPr>
        </p:nvGraphicFramePr>
        <p:xfrm>
          <a:off x="4889500" y="1343025"/>
          <a:ext cx="3186113" cy="1381125"/>
        </p:xfrm>
        <a:graphic>
          <a:graphicData uri="http://schemas.openxmlformats.org/presentationml/2006/ole">
            <mc:AlternateContent xmlns:mc="http://schemas.openxmlformats.org/markup-compatibility/2006">
              <mc:Choice xmlns:v="urn:schemas-microsoft-com:vml" Requires="v">
                <p:oleObj spid="_x0000_s197807" name="公式" r:id="rId8" imgW="2133600" imgH="889000" progId="Equation.3">
                  <p:embed/>
                </p:oleObj>
              </mc:Choice>
              <mc:Fallback>
                <p:oleObj name="公式" r:id="rId8" imgW="2133600" imgH="889000" progId="Equation.3">
                  <p:embed/>
                  <p:pic>
                    <p:nvPicPr>
                      <p:cNvPr id="0" name="对象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9500" y="1343025"/>
                        <a:ext cx="3186113" cy="1381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28674" name="图片 2">
            <a:extLst>
              <a:ext uri="{FF2B5EF4-FFF2-40B4-BE49-F238E27FC236}">
                <a16:creationId xmlns:a16="http://schemas.microsoft.com/office/drawing/2014/main" id="{F757F3A6-3BB4-4865-8244-64F8B1170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063" y="1954317"/>
            <a:ext cx="312578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
            <a:extLst>
              <a:ext uri="{FF2B5EF4-FFF2-40B4-BE49-F238E27FC236}">
                <a16:creationId xmlns:a16="http://schemas.microsoft.com/office/drawing/2014/main" id="{1A314832-0E1C-4937-8007-7F29D734ADB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调频信号的分析</a:t>
            </a:r>
          </a:p>
        </p:txBody>
      </p:sp>
      <p:graphicFrame>
        <p:nvGraphicFramePr>
          <p:cNvPr id="28676" name="Object 6">
            <a:extLst>
              <a:ext uri="{FF2B5EF4-FFF2-40B4-BE49-F238E27FC236}">
                <a16:creationId xmlns:a16="http://schemas.microsoft.com/office/drawing/2014/main" id="{3D5E976F-C5F5-4A52-98CF-3445F5AEDB03}"/>
              </a:ext>
            </a:extLst>
          </p:cNvPr>
          <p:cNvGraphicFramePr>
            <a:graphicFrameLocks noChangeAspect="1"/>
          </p:cNvGraphicFramePr>
          <p:nvPr>
            <p:extLst>
              <p:ext uri="{D42A27DB-BD31-4B8C-83A1-F6EECF244321}">
                <p14:modId xmlns:p14="http://schemas.microsoft.com/office/powerpoint/2010/main" val="2004431981"/>
              </p:ext>
            </p:extLst>
          </p:nvPr>
        </p:nvGraphicFramePr>
        <p:xfrm>
          <a:off x="539750" y="2060575"/>
          <a:ext cx="3887788" cy="2239963"/>
        </p:xfrm>
        <a:graphic>
          <a:graphicData uri="http://schemas.openxmlformats.org/presentationml/2006/ole">
            <mc:AlternateContent xmlns:mc="http://schemas.openxmlformats.org/markup-compatibility/2006">
              <mc:Choice xmlns:v="urn:schemas-microsoft-com:vml" Requires="v">
                <p:oleObj spid="_x0000_s198829" name="SmartDraw" r:id="rId4" imgW="3080004" imgH="1773936" progId="">
                  <p:embed/>
                </p:oleObj>
              </mc:Choice>
              <mc:Fallback>
                <p:oleObj name="SmartDraw" r:id="rId4" imgW="3080004" imgH="1773936"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2060575"/>
                        <a:ext cx="3887788" cy="22399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7" name="Text Box 7">
            <a:extLst>
              <a:ext uri="{FF2B5EF4-FFF2-40B4-BE49-F238E27FC236}">
                <a16:creationId xmlns:a16="http://schemas.microsoft.com/office/drawing/2014/main" id="{1C24DB9B-C146-4055-8792-29FF626BCB10}"/>
              </a:ext>
            </a:extLst>
          </p:cNvPr>
          <p:cNvSpPr txBox="1">
            <a:spLocks noChangeArrowheads="1"/>
          </p:cNvSpPr>
          <p:nvPr/>
        </p:nvSpPr>
        <p:spPr bwMode="auto">
          <a:xfrm>
            <a:off x="409838" y="798513"/>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latin typeface="+mn-lt"/>
                <a:ea typeface="仿宋" panose="02010609060101010101" pitchFamily="49" charset="-122"/>
              </a:rPr>
              <a:t>由：</a:t>
            </a:r>
          </a:p>
        </p:txBody>
      </p:sp>
      <p:sp>
        <p:nvSpPr>
          <p:cNvPr id="28678" name="Text Box 8">
            <a:extLst>
              <a:ext uri="{FF2B5EF4-FFF2-40B4-BE49-F238E27FC236}">
                <a16:creationId xmlns:a16="http://schemas.microsoft.com/office/drawing/2014/main" id="{FF00B46A-E774-4392-8CE2-05927574380F}"/>
              </a:ext>
            </a:extLst>
          </p:cNvPr>
          <p:cNvSpPr txBox="1">
            <a:spLocks noChangeArrowheads="1"/>
          </p:cNvSpPr>
          <p:nvPr/>
        </p:nvSpPr>
        <p:spPr bwMode="auto">
          <a:xfrm>
            <a:off x="347662" y="1493044"/>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latin typeface="+mn-lt"/>
                <a:ea typeface="仿宋" panose="02010609060101010101" pitchFamily="49" charset="-122"/>
              </a:rPr>
              <a:t>可知</a:t>
            </a:r>
            <a:r>
              <a:rPr lang="en-US" altLang="zh-CN" sz="2400" i="1" dirty="0">
                <a:solidFill>
                  <a:srgbClr val="CC3300"/>
                </a:solidFill>
                <a:latin typeface="+mn-lt"/>
                <a:ea typeface="仿宋" panose="02010609060101010101" pitchFamily="49" charset="-122"/>
              </a:rPr>
              <a:t>m</a:t>
            </a:r>
            <a:r>
              <a:rPr lang="en-US" altLang="zh-CN" sz="2400" baseline="-25000" dirty="0">
                <a:solidFill>
                  <a:srgbClr val="CC3300"/>
                </a:solidFill>
                <a:latin typeface="+mn-lt"/>
                <a:ea typeface="仿宋" panose="02010609060101010101" pitchFamily="49" charset="-122"/>
              </a:rPr>
              <a:t>f</a:t>
            </a:r>
            <a:r>
              <a:rPr lang="en-US" altLang="zh-CN" sz="2400" dirty="0">
                <a:solidFill>
                  <a:srgbClr val="CC3300"/>
                </a:solidFill>
                <a:latin typeface="+mn-lt"/>
                <a:ea typeface="仿宋" panose="02010609060101010101" pitchFamily="49" charset="-122"/>
              </a:rPr>
              <a:t> </a:t>
            </a:r>
            <a:r>
              <a:rPr lang="zh-CN" altLang="en-US" sz="2400" dirty="0">
                <a:solidFill>
                  <a:srgbClr val="CC3300"/>
                </a:solidFill>
                <a:latin typeface="+mn-lt"/>
                <a:ea typeface="仿宋" panose="02010609060101010101" pitchFamily="49" charset="-122"/>
              </a:rPr>
              <a:t>是调频波和未调载波之间的最大相位差</a:t>
            </a:r>
            <a:r>
              <a:rPr lang="zh-CN" altLang="en-US" sz="2400" dirty="0">
                <a:solidFill>
                  <a:srgbClr val="CC3300"/>
                </a:solidFill>
                <a:latin typeface="+mn-lt"/>
                <a:ea typeface="仿宋" panose="02010609060101010101" pitchFamily="49" charset="-122"/>
                <a:sym typeface="Symbol" panose="05050102010706020507" pitchFamily="18" charset="2"/>
              </a:rPr>
              <a:t></a:t>
            </a:r>
            <a:r>
              <a:rPr lang="zh-CN" altLang="en-US" sz="2400" i="1" dirty="0">
                <a:solidFill>
                  <a:srgbClr val="CC3300"/>
                </a:solidFill>
                <a:latin typeface="+mn-lt"/>
                <a:ea typeface="仿宋" panose="02010609060101010101" pitchFamily="49" charset="-122"/>
                <a:sym typeface="Symbol" panose="05050102010706020507" pitchFamily="18" charset="2"/>
              </a:rPr>
              <a:t></a:t>
            </a:r>
            <a:r>
              <a:rPr lang="en-US" altLang="zh-CN" sz="2400" baseline="-25000" dirty="0">
                <a:solidFill>
                  <a:srgbClr val="CC3300"/>
                </a:solidFill>
                <a:latin typeface="+mn-lt"/>
                <a:ea typeface="仿宋" panose="02010609060101010101" pitchFamily="49" charset="-122"/>
                <a:sym typeface="Symbol" panose="05050102010706020507" pitchFamily="18" charset="2"/>
              </a:rPr>
              <a:t>m</a:t>
            </a:r>
          </a:p>
        </p:txBody>
      </p:sp>
      <p:sp>
        <p:nvSpPr>
          <p:cNvPr id="28679" name="Text Box 9">
            <a:extLst>
              <a:ext uri="{FF2B5EF4-FFF2-40B4-BE49-F238E27FC236}">
                <a16:creationId xmlns:a16="http://schemas.microsoft.com/office/drawing/2014/main" id="{8C05E3BE-AD82-48B1-A7B4-9AB5A60033CD}"/>
              </a:ext>
            </a:extLst>
          </p:cNvPr>
          <p:cNvSpPr txBox="1">
            <a:spLocks noChangeArrowheads="1"/>
          </p:cNvSpPr>
          <p:nvPr/>
        </p:nvSpPr>
        <p:spPr bwMode="auto">
          <a:xfrm>
            <a:off x="23813" y="4562475"/>
            <a:ext cx="5976937"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调频是将信息加载在频率上，而不是幅度上，将信息包含在单位时间内的波形数目中。由于</a:t>
            </a:r>
            <a:r>
              <a:rPr lang="zh-CN" altLang="en-US" sz="2400" dirty="0">
                <a:solidFill>
                  <a:srgbClr val="0000FF"/>
                </a:solidFill>
                <a:latin typeface="+mn-lt"/>
                <a:ea typeface="仿宋" panose="02010609060101010101" pitchFamily="49" charset="-122"/>
              </a:rPr>
              <a:t>各种干扰主要表现在振幅上</a:t>
            </a:r>
            <a:r>
              <a:rPr lang="zh-CN" altLang="en-US" sz="2400" dirty="0">
                <a:solidFill>
                  <a:srgbClr val="660066"/>
                </a:solidFill>
                <a:latin typeface="+mn-lt"/>
                <a:ea typeface="仿宋" panose="02010609060101010101" pitchFamily="49" charset="-122"/>
              </a:rPr>
              <a:t>，在调频系统中可用限幅器消除干扰，所以</a:t>
            </a:r>
            <a:r>
              <a:rPr lang="en-US" altLang="zh-CN" sz="2400" dirty="0">
                <a:solidFill>
                  <a:srgbClr val="0000FF"/>
                </a:solidFill>
                <a:latin typeface="+mn-lt"/>
                <a:ea typeface="仿宋" panose="02010609060101010101" pitchFamily="49" charset="-122"/>
              </a:rPr>
              <a:t>FM</a:t>
            </a:r>
            <a:r>
              <a:rPr lang="zh-CN" altLang="en-US" sz="2400" dirty="0">
                <a:solidFill>
                  <a:srgbClr val="0000FF"/>
                </a:solidFill>
                <a:latin typeface="+mn-lt"/>
                <a:ea typeface="仿宋" panose="02010609060101010101" pitchFamily="49" charset="-122"/>
              </a:rPr>
              <a:t>波的抗干扰性好</a:t>
            </a:r>
            <a:r>
              <a:rPr lang="zh-CN" altLang="en-US" sz="2400" dirty="0">
                <a:solidFill>
                  <a:srgbClr val="660066"/>
                </a:solidFill>
                <a:latin typeface="+mn-lt"/>
                <a:ea typeface="仿宋" panose="02010609060101010101" pitchFamily="49" charset="-122"/>
              </a:rPr>
              <a:t>。                                                                                                                                                                                                                                                                                                                                                                                                                     </a:t>
            </a:r>
          </a:p>
        </p:txBody>
      </p:sp>
      <p:sp>
        <p:nvSpPr>
          <p:cNvPr id="28680" name="AutoShape 11">
            <a:extLst>
              <a:ext uri="{FF2B5EF4-FFF2-40B4-BE49-F238E27FC236}">
                <a16:creationId xmlns:a16="http://schemas.microsoft.com/office/drawing/2014/main" id="{4066656D-E791-41FE-A768-49CB5D07BDB1}"/>
              </a:ext>
            </a:extLst>
          </p:cNvPr>
          <p:cNvSpPr>
            <a:spLocks noChangeArrowheads="1"/>
          </p:cNvSpPr>
          <p:nvPr/>
        </p:nvSpPr>
        <p:spPr bwMode="auto">
          <a:xfrm>
            <a:off x="5889625" y="4595280"/>
            <a:ext cx="3124200" cy="857250"/>
          </a:xfrm>
          <a:prstGeom prst="wedgeRoundRectCallout">
            <a:avLst>
              <a:gd name="adj1" fmla="val -2614"/>
              <a:gd name="adj2" fmla="val -18975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dirty="0">
                <a:solidFill>
                  <a:srgbClr val="0000FF"/>
                </a:solidFill>
                <a:latin typeface="+mn-lt"/>
                <a:ea typeface="仿宋" panose="02010609060101010101" pitchFamily="49" charset="-122"/>
              </a:rPr>
              <a:t>m</a:t>
            </a:r>
            <a:r>
              <a:rPr lang="en-US" altLang="zh-CN" sz="2000" baseline="-25000" dirty="0">
                <a:solidFill>
                  <a:srgbClr val="0000FF"/>
                </a:solidFill>
                <a:latin typeface="+mn-lt"/>
                <a:ea typeface="仿宋" panose="02010609060101010101" pitchFamily="49" charset="-122"/>
              </a:rPr>
              <a:t>f</a:t>
            </a:r>
            <a:r>
              <a:rPr lang="zh-CN" altLang="en-US" sz="2000" dirty="0">
                <a:solidFill>
                  <a:srgbClr val="0000FF"/>
                </a:solidFill>
                <a:latin typeface="+mn-lt"/>
                <a:ea typeface="仿宋" panose="02010609060101010101" pitchFamily="49" charset="-122"/>
              </a:rPr>
              <a:t>与</a:t>
            </a:r>
            <a:r>
              <a:rPr lang="en-US" altLang="zh-CN" sz="2000" i="1" dirty="0">
                <a:solidFill>
                  <a:srgbClr val="0000FF"/>
                </a:solidFill>
                <a:latin typeface="+mn-lt"/>
                <a:ea typeface="仿宋" panose="02010609060101010101" pitchFamily="49" charset="-122"/>
                <a:sym typeface="Symbol" panose="05050102010706020507" pitchFamily="18" charset="2"/>
              </a:rPr>
              <a:t>V</a:t>
            </a:r>
            <a:r>
              <a:rPr lang="en-US" altLang="zh-CN" sz="2000" baseline="-25000" dirty="0">
                <a:solidFill>
                  <a:srgbClr val="0000FF"/>
                </a:solidFill>
                <a:latin typeface="+mn-lt"/>
                <a:ea typeface="仿宋" panose="02010609060101010101" pitchFamily="49" charset="-122"/>
              </a:rPr>
              <a:t>Ω</a:t>
            </a:r>
            <a:r>
              <a:rPr lang="zh-CN" altLang="en-US" sz="2000" dirty="0">
                <a:solidFill>
                  <a:srgbClr val="0000FF"/>
                </a:solidFill>
                <a:latin typeface="+mn-lt"/>
                <a:ea typeface="仿宋" panose="02010609060101010101" pitchFamily="49" charset="-122"/>
              </a:rPr>
              <a:t>成正比与</a:t>
            </a:r>
            <a:r>
              <a:rPr lang="en-US" altLang="zh-CN" sz="2000" dirty="0">
                <a:solidFill>
                  <a:srgbClr val="0000FF"/>
                </a:solidFill>
                <a:latin typeface="+mn-lt"/>
                <a:ea typeface="仿宋" panose="02010609060101010101" pitchFamily="49" charset="-122"/>
              </a:rPr>
              <a:t>Ω</a:t>
            </a:r>
            <a:r>
              <a:rPr lang="zh-CN" altLang="en-US" sz="2000" dirty="0">
                <a:solidFill>
                  <a:srgbClr val="0000FF"/>
                </a:solidFill>
                <a:latin typeface="+mn-lt"/>
                <a:ea typeface="仿宋" panose="02010609060101010101" pitchFamily="49" charset="-122"/>
              </a:rPr>
              <a:t>成反比。</a:t>
            </a:r>
            <a:endParaRPr lang="en-US" altLang="zh-CN" sz="2000" dirty="0">
              <a:solidFill>
                <a:srgbClr val="0000FF"/>
              </a:solidFill>
              <a:latin typeface="+mn-lt"/>
              <a:ea typeface="仿宋" panose="02010609060101010101" pitchFamily="49" charset="-122"/>
            </a:endParaRPr>
          </a:p>
          <a:p>
            <a:pPr eaLnBrk="1" hangingPunct="1">
              <a:spcBef>
                <a:spcPct val="0"/>
              </a:spcBef>
              <a:buFontTx/>
              <a:buNone/>
            </a:pPr>
            <a:r>
              <a:rPr lang="zh-CN" altLang="zh-CN" sz="2000" dirty="0">
                <a:solidFill>
                  <a:srgbClr val="0000FF"/>
                </a:solidFill>
                <a:latin typeface="+mn-lt"/>
                <a:ea typeface="仿宋" panose="02010609060101010101" pitchFamily="49" charset="-122"/>
                <a:sym typeface="Symbol" panose="05050102010706020507" pitchFamily="18" charset="2"/>
              </a:rPr>
              <a:t></a:t>
            </a:r>
            <a:r>
              <a:rPr lang="zh-CN" altLang="en-US" sz="2000" i="1" dirty="0">
                <a:solidFill>
                  <a:srgbClr val="0000FF"/>
                </a:solidFill>
                <a:latin typeface="+mn-lt"/>
                <a:ea typeface="仿宋" panose="02010609060101010101" pitchFamily="49" charset="-122"/>
                <a:sym typeface="Symbol" panose="05050102010706020507" pitchFamily="18" charset="2"/>
              </a:rPr>
              <a:t></a:t>
            </a:r>
            <a:r>
              <a:rPr lang="en-US" altLang="zh-CN" sz="2000" baseline="-25000" dirty="0">
                <a:solidFill>
                  <a:srgbClr val="0000FF"/>
                </a:solidFill>
                <a:latin typeface="+mn-lt"/>
                <a:ea typeface="仿宋" panose="02010609060101010101" pitchFamily="49" charset="-122"/>
                <a:sym typeface="Symbol" panose="05050102010706020507" pitchFamily="18" charset="2"/>
              </a:rPr>
              <a:t>m</a:t>
            </a:r>
            <a:r>
              <a:rPr lang="en-US" altLang="zh-CN" sz="2000" dirty="0">
                <a:solidFill>
                  <a:srgbClr val="0000FF"/>
                </a:solidFill>
                <a:latin typeface="+mn-lt"/>
                <a:ea typeface="仿宋" panose="02010609060101010101" pitchFamily="49" charset="-122"/>
                <a:sym typeface="Symbol" panose="05050102010706020507" pitchFamily="18" charset="2"/>
              </a:rPr>
              <a:t>=</a:t>
            </a:r>
            <a:r>
              <a:rPr lang="en-US" altLang="zh-CN" sz="2000" i="1" dirty="0" err="1">
                <a:solidFill>
                  <a:srgbClr val="0000FF"/>
                </a:solidFill>
                <a:latin typeface="+mn-lt"/>
                <a:ea typeface="仿宋" panose="02010609060101010101" pitchFamily="49" charset="-122"/>
                <a:sym typeface="Symbol" panose="05050102010706020507" pitchFamily="18" charset="2"/>
              </a:rPr>
              <a:t>k</a:t>
            </a:r>
            <a:r>
              <a:rPr lang="en-US" altLang="zh-CN" sz="2000" baseline="-25000" dirty="0" err="1">
                <a:solidFill>
                  <a:srgbClr val="0000FF"/>
                </a:solidFill>
                <a:latin typeface="+mn-lt"/>
                <a:ea typeface="仿宋" panose="02010609060101010101" pitchFamily="49" charset="-122"/>
                <a:sym typeface="Symbol" panose="05050102010706020507" pitchFamily="18" charset="2"/>
              </a:rPr>
              <a:t>f</a:t>
            </a:r>
            <a:r>
              <a:rPr lang="en-US" altLang="zh-CN" sz="2000" i="1" dirty="0" err="1">
                <a:solidFill>
                  <a:srgbClr val="0000FF"/>
                </a:solidFill>
                <a:latin typeface="+mn-lt"/>
                <a:ea typeface="仿宋" panose="02010609060101010101" pitchFamily="49" charset="-122"/>
                <a:sym typeface="Symbol" panose="05050102010706020507" pitchFamily="18" charset="2"/>
              </a:rPr>
              <a:t>V</a:t>
            </a:r>
            <a:r>
              <a:rPr lang="zh-CN" altLang="en-US" sz="2000" baseline="-25000" dirty="0">
                <a:solidFill>
                  <a:srgbClr val="0000FF"/>
                </a:solidFill>
                <a:latin typeface="+mn-lt"/>
                <a:ea typeface="仿宋" panose="02010609060101010101" pitchFamily="49" charset="-122"/>
                <a:sym typeface="Symbol" panose="05050102010706020507" pitchFamily="18" charset="2"/>
              </a:rPr>
              <a:t></a:t>
            </a:r>
          </a:p>
        </p:txBody>
      </p:sp>
      <p:graphicFrame>
        <p:nvGraphicFramePr>
          <p:cNvPr id="28681" name="Object 4">
            <a:extLst>
              <a:ext uri="{FF2B5EF4-FFF2-40B4-BE49-F238E27FC236}">
                <a16:creationId xmlns:a16="http://schemas.microsoft.com/office/drawing/2014/main" id="{BF57B37B-18AA-45B4-956F-0D60067A2AD8}"/>
              </a:ext>
            </a:extLst>
          </p:cNvPr>
          <p:cNvGraphicFramePr>
            <a:graphicFrameLocks noChangeAspect="1"/>
          </p:cNvGraphicFramePr>
          <p:nvPr>
            <p:extLst>
              <p:ext uri="{D42A27DB-BD31-4B8C-83A1-F6EECF244321}">
                <p14:modId xmlns:p14="http://schemas.microsoft.com/office/powerpoint/2010/main" val="998862789"/>
              </p:ext>
            </p:extLst>
          </p:nvPr>
        </p:nvGraphicFramePr>
        <p:xfrm>
          <a:off x="6180138" y="5543550"/>
          <a:ext cx="2070100" cy="773113"/>
        </p:xfrm>
        <a:graphic>
          <a:graphicData uri="http://schemas.openxmlformats.org/presentationml/2006/ole">
            <mc:AlternateContent xmlns:mc="http://schemas.openxmlformats.org/markup-compatibility/2006">
              <mc:Choice xmlns:v="urn:schemas-microsoft-com:vml" Requires="v">
                <p:oleObj spid="_x0000_s198830" name="公式" r:id="rId6" imgW="1257078" imgH="388778" progId="Equation.3">
                  <p:embed/>
                </p:oleObj>
              </mc:Choice>
              <mc:Fallback>
                <p:oleObj name="公式" r:id="rId6" imgW="1257078" imgH="388778"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0138" y="5543550"/>
                        <a:ext cx="2070100" cy="773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2" name="Text Box 8">
            <a:extLst>
              <a:ext uri="{FF2B5EF4-FFF2-40B4-BE49-F238E27FC236}">
                <a16:creationId xmlns:a16="http://schemas.microsoft.com/office/drawing/2014/main" id="{105436AE-B4DA-4D65-BF72-D177669F699A}"/>
              </a:ext>
            </a:extLst>
          </p:cNvPr>
          <p:cNvSpPr txBox="1">
            <a:spLocks noChangeArrowheads="1"/>
          </p:cNvSpPr>
          <p:nvPr/>
        </p:nvSpPr>
        <p:spPr bwMode="auto">
          <a:xfrm>
            <a:off x="1068388" y="2078038"/>
            <a:ext cx="60325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600" i="1">
                <a:solidFill>
                  <a:srgbClr val="003300"/>
                </a:solidFill>
                <a:latin typeface="+mn-lt"/>
                <a:ea typeface="仿宋" panose="02010609060101010101" pitchFamily="49" charset="-122"/>
                <a:sym typeface="Symbol" panose="05050102010706020507" pitchFamily="18" charset="2"/>
              </a:rPr>
              <a:t></a:t>
            </a:r>
            <a:r>
              <a:rPr lang="en-US" altLang="zh-CN" sz="1600">
                <a:solidFill>
                  <a:srgbClr val="003300"/>
                </a:solidFill>
                <a:latin typeface="+mn-lt"/>
                <a:ea typeface="仿宋" panose="02010609060101010101" pitchFamily="49" charset="-122"/>
                <a:sym typeface="Symbol" panose="05050102010706020507" pitchFamily="18" charset="2"/>
              </a:rPr>
              <a:t>(</a:t>
            </a:r>
            <a:r>
              <a:rPr lang="en-US" altLang="zh-CN" sz="1600" i="1">
                <a:solidFill>
                  <a:srgbClr val="003300"/>
                </a:solidFill>
                <a:latin typeface="+mn-lt"/>
                <a:ea typeface="仿宋" panose="02010609060101010101" pitchFamily="49" charset="-122"/>
                <a:sym typeface="Symbol" panose="05050102010706020507" pitchFamily="18" charset="2"/>
              </a:rPr>
              <a:t>t</a:t>
            </a:r>
            <a:r>
              <a:rPr lang="en-US" altLang="zh-CN" sz="1600">
                <a:solidFill>
                  <a:srgbClr val="003300"/>
                </a:solidFill>
                <a:latin typeface="+mn-lt"/>
                <a:ea typeface="仿宋" panose="02010609060101010101" pitchFamily="49" charset="-122"/>
                <a:sym typeface="Symbol" panose="05050102010706020507" pitchFamily="18" charset="2"/>
              </a:rPr>
              <a:t>)</a:t>
            </a:r>
          </a:p>
        </p:txBody>
      </p:sp>
      <p:sp>
        <p:nvSpPr>
          <p:cNvPr id="28683" name="Text Box 8">
            <a:extLst>
              <a:ext uri="{FF2B5EF4-FFF2-40B4-BE49-F238E27FC236}">
                <a16:creationId xmlns:a16="http://schemas.microsoft.com/office/drawing/2014/main" id="{C3EC8C4B-B31A-43D9-83D8-FA4CF1938449}"/>
              </a:ext>
            </a:extLst>
          </p:cNvPr>
          <p:cNvSpPr txBox="1">
            <a:spLocks noChangeArrowheads="1"/>
          </p:cNvSpPr>
          <p:nvPr/>
        </p:nvSpPr>
        <p:spPr bwMode="auto">
          <a:xfrm>
            <a:off x="2984500" y="2111375"/>
            <a:ext cx="60325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600" i="1">
                <a:solidFill>
                  <a:srgbClr val="003300"/>
                </a:solidFill>
                <a:latin typeface="+mn-lt"/>
                <a:ea typeface="仿宋" panose="02010609060101010101" pitchFamily="49" charset="-122"/>
                <a:sym typeface="Symbol" panose="05050102010706020507" pitchFamily="18" charset="2"/>
              </a:rPr>
              <a:t></a:t>
            </a:r>
            <a:r>
              <a:rPr lang="en-US" altLang="zh-CN" sz="1600">
                <a:solidFill>
                  <a:srgbClr val="003300"/>
                </a:solidFill>
                <a:latin typeface="+mn-lt"/>
                <a:ea typeface="仿宋" panose="02010609060101010101" pitchFamily="49" charset="-122"/>
                <a:sym typeface="Symbol" panose="05050102010706020507" pitchFamily="18" charset="2"/>
              </a:rPr>
              <a:t>(</a:t>
            </a:r>
            <a:r>
              <a:rPr lang="en-US" altLang="zh-CN" sz="1600" i="1">
                <a:solidFill>
                  <a:srgbClr val="003300"/>
                </a:solidFill>
                <a:latin typeface="+mn-lt"/>
                <a:ea typeface="仿宋" panose="02010609060101010101" pitchFamily="49" charset="-122"/>
                <a:sym typeface="Symbol" panose="05050102010706020507" pitchFamily="18" charset="2"/>
              </a:rPr>
              <a:t>t</a:t>
            </a:r>
            <a:r>
              <a:rPr lang="en-US" altLang="zh-CN" sz="1600">
                <a:solidFill>
                  <a:srgbClr val="003300"/>
                </a:solidFill>
                <a:latin typeface="+mn-lt"/>
                <a:ea typeface="仿宋" panose="02010609060101010101" pitchFamily="49" charset="-122"/>
                <a:sym typeface="Symbol" panose="05050102010706020507" pitchFamily="18" charset="2"/>
              </a:rPr>
              <a:t>)</a:t>
            </a:r>
          </a:p>
        </p:txBody>
      </p:sp>
      <p:sp>
        <p:nvSpPr>
          <p:cNvPr id="28684" name="Text Box 8">
            <a:extLst>
              <a:ext uri="{FF2B5EF4-FFF2-40B4-BE49-F238E27FC236}">
                <a16:creationId xmlns:a16="http://schemas.microsoft.com/office/drawing/2014/main" id="{F2733905-8FB1-43EB-A106-5B5B4ACC8222}"/>
              </a:ext>
            </a:extLst>
          </p:cNvPr>
          <p:cNvSpPr txBox="1">
            <a:spLocks noChangeArrowheads="1"/>
          </p:cNvSpPr>
          <p:nvPr/>
        </p:nvSpPr>
        <p:spPr bwMode="auto">
          <a:xfrm>
            <a:off x="3587750" y="2773363"/>
            <a:ext cx="603250"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600">
                <a:solidFill>
                  <a:srgbClr val="003300"/>
                </a:solidFill>
                <a:latin typeface="+mn-lt"/>
                <a:ea typeface="仿宋" panose="02010609060101010101" pitchFamily="49" charset="-122"/>
                <a:sym typeface="Symbol" panose="05050102010706020507" pitchFamily="18" charset="2"/>
              </a:rPr>
              <a:t></a:t>
            </a:r>
            <a:r>
              <a:rPr lang="zh-CN" altLang="en-US" sz="1600" i="1">
                <a:solidFill>
                  <a:srgbClr val="003300"/>
                </a:solidFill>
                <a:latin typeface="+mn-lt"/>
                <a:ea typeface="仿宋" panose="02010609060101010101" pitchFamily="49" charset="-122"/>
                <a:sym typeface="Symbol" panose="05050102010706020507" pitchFamily="18" charset="2"/>
              </a:rPr>
              <a:t></a:t>
            </a:r>
            <a:r>
              <a:rPr lang="en-US" altLang="zh-CN" sz="1600">
                <a:solidFill>
                  <a:srgbClr val="003300"/>
                </a:solidFill>
                <a:latin typeface="+mn-lt"/>
                <a:ea typeface="仿宋" panose="02010609060101010101" pitchFamily="49" charset="-122"/>
                <a:sym typeface="Symbol" panose="05050102010706020507" pitchFamily="18" charset="2"/>
              </a:rPr>
              <a:t>(</a:t>
            </a:r>
            <a:r>
              <a:rPr lang="en-US" altLang="zh-CN" sz="1600" i="1">
                <a:solidFill>
                  <a:srgbClr val="003300"/>
                </a:solidFill>
                <a:latin typeface="+mn-lt"/>
                <a:ea typeface="仿宋" panose="02010609060101010101" pitchFamily="49" charset="-122"/>
                <a:sym typeface="Symbol" panose="05050102010706020507" pitchFamily="18" charset="2"/>
              </a:rPr>
              <a:t>t</a:t>
            </a:r>
            <a:r>
              <a:rPr lang="en-US" altLang="zh-CN" sz="1600">
                <a:solidFill>
                  <a:srgbClr val="003300"/>
                </a:solidFill>
                <a:latin typeface="+mn-lt"/>
                <a:ea typeface="仿宋" panose="02010609060101010101" pitchFamily="49" charset="-122"/>
                <a:sym typeface="Symbol" panose="05050102010706020507" pitchFamily="18" charset="2"/>
              </a:rPr>
              <a:t>)</a:t>
            </a:r>
          </a:p>
        </p:txBody>
      </p:sp>
      <p:sp>
        <p:nvSpPr>
          <p:cNvPr id="16" name="Rectangle 2">
            <a:extLst>
              <a:ext uri="{FF2B5EF4-FFF2-40B4-BE49-F238E27FC236}">
                <a16:creationId xmlns:a16="http://schemas.microsoft.com/office/drawing/2014/main" id="{58AF51BD-5F52-4227-A779-94F2B543E6A1}"/>
              </a:ext>
            </a:extLst>
          </p:cNvPr>
          <p:cNvSpPr txBox="1">
            <a:spLocks noChangeArrowheads="1"/>
          </p:cNvSpPr>
          <p:nvPr/>
        </p:nvSpPr>
        <p:spPr bwMode="auto">
          <a:xfrm>
            <a:off x="6915943" y="1917621"/>
            <a:ext cx="2146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400" kern="0" dirty="0">
                <a:solidFill>
                  <a:srgbClr val="FF0000"/>
                </a:solidFill>
                <a:latin typeface="+mn-lt"/>
                <a:ea typeface="仿宋" panose="02010609060101010101" pitchFamily="49" charset="-122"/>
              </a:rPr>
              <a:t>P204        </a:t>
            </a:r>
            <a:r>
              <a:rPr lang="en-US" altLang="zh-CN" sz="2400" kern="0" dirty="0">
                <a:solidFill>
                  <a:srgbClr val="0000FF"/>
                </a:solidFill>
                <a:latin typeface="+mn-lt"/>
                <a:ea typeface="仿宋" panose="02010609060101010101" pitchFamily="49" charset="-122"/>
              </a:rPr>
              <a:t>P213</a:t>
            </a:r>
            <a:endParaRPr lang="zh-CN" altLang="en-US" sz="2400" kern="0" dirty="0">
              <a:solidFill>
                <a:srgbClr val="0000FF"/>
              </a:solidFill>
              <a:latin typeface="+mn-lt"/>
              <a:ea typeface="仿宋" panose="02010609060101010101" pitchFamily="49" charset="-122"/>
            </a:endParaRPr>
          </a:p>
        </p:txBody>
      </p:sp>
      <p:graphicFrame>
        <p:nvGraphicFramePr>
          <p:cNvPr id="28686" name="对象 16">
            <a:extLst>
              <a:ext uri="{FF2B5EF4-FFF2-40B4-BE49-F238E27FC236}">
                <a16:creationId xmlns:a16="http://schemas.microsoft.com/office/drawing/2014/main" id="{7E8F78B1-069D-465D-BED3-92B31F0E85E1}"/>
              </a:ext>
            </a:extLst>
          </p:cNvPr>
          <p:cNvGraphicFramePr>
            <a:graphicFrameLocks noChangeAspect="1"/>
          </p:cNvGraphicFramePr>
          <p:nvPr>
            <p:extLst>
              <p:ext uri="{D42A27DB-BD31-4B8C-83A1-F6EECF244321}">
                <p14:modId xmlns:p14="http://schemas.microsoft.com/office/powerpoint/2010/main" val="3450942914"/>
              </p:ext>
            </p:extLst>
          </p:nvPr>
        </p:nvGraphicFramePr>
        <p:xfrm>
          <a:off x="1104900" y="665163"/>
          <a:ext cx="6272213" cy="850900"/>
        </p:xfrm>
        <a:graphic>
          <a:graphicData uri="http://schemas.openxmlformats.org/presentationml/2006/ole">
            <mc:AlternateContent xmlns:mc="http://schemas.openxmlformats.org/markup-compatibility/2006">
              <mc:Choice xmlns:v="urn:schemas-microsoft-com:vml" Requires="v">
                <p:oleObj spid="_x0000_s198831" name="公式" r:id="rId8" imgW="3238500" imgH="406400" progId="Equation.3">
                  <p:embed/>
                </p:oleObj>
              </mc:Choice>
              <mc:Fallback>
                <p:oleObj name="公式" r:id="rId8" imgW="3238500" imgH="406400" progId="Equation.3">
                  <p:embed/>
                  <p:pic>
                    <p:nvPicPr>
                      <p:cNvPr id="0" name="对象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4900" y="665163"/>
                        <a:ext cx="6272213" cy="850900"/>
                      </a:xfrm>
                      <a:prstGeom prst="rect">
                        <a:avLst/>
                      </a:prstGeom>
                      <a:solidFill>
                        <a:schemeClr val="bg1"/>
                      </a:solidFill>
                      <a:ln>
                        <a:noFill/>
                      </a:ln>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29698" name="图片 2">
            <a:extLst>
              <a:ext uri="{FF2B5EF4-FFF2-40B4-BE49-F238E27FC236}">
                <a16:creationId xmlns:a16="http://schemas.microsoft.com/office/drawing/2014/main" id="{ED24AECC-09D8-4EEF-B4BD-9E38CE10B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882" y="3958432"/>
            <a:ext cx="3894137"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2">
            <a:extLst>
              <a:ext uri="{FF2B5EF4-FFF2-40B4-BE49-F238E27FC236}">
                <a16:creationId xmlns:a16="http://schemas.microsoft.com/office/drawing/2014/main" id="{7AAB17A9-E308-47B0-94C2-79BC9602D785}"/>
              </a:ext>
            </a:extLst>
          </p:cNvPr>
          <p:cNvSpPr>
            <a:spLocks noGrp="1" noChangeArrowheads="1"/>
          </p:cNvSpPr>
          <p:nvPr>
            <p:ph type="title" idx="4294967295"/>
          </p:nvPr>
        </p:nvSpPr>
        <p:spPr>
          <a:xfrm>
            <a:off x="228600" y="142875"/>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调频信号的分析    </a:t>
            </a:r>
            <a:r>
              <a:rPr lang="en-US" altLang="zh-CN" sz="2800" b="1" dirty="0">
                <a:solidFill>
                  <a:srgbClr val="FF0000"/>
                </a:solidFill>
                <a:latin typeface="+mn-lt"/>
                <a:ea typeface="仿宋" panose="02010609060101010101" pitchFamily="49" charset="-122"/>
              </a:rPr>
              <a:t>P202      </a:t>
            </a:r>
            <a:r>
              <a:rPr lang="zh-CN" altLang="en-US" sz="2800" b="1" dirty="0">
                <a:solidFill>
                  <a:srgbClr val="0000FF"/>
                </a:solidFill>
                <a:latin typeface="+mn-lt"/>
                <a:ea typeface="仿宋" panose="02010609060101010101" pitchFamily="49" charset="-122"/>
              </a:rPr>
              <a:t> </a:t>
            </a:r>
            <a:r>
              <a:rPr lang="en-US" altLang="zh-CN" sz="2800" b="1" dirty="0">
                <a:solidFill>
                  <a:srgbClr val="0000FF"/>
                </a:solidFill>
                <a:latin typeface="+mn-lt"/>
                <a:ea typeface="仿宋" panose="02010609060101010101" pitchFamily="49" charset="-122"/>
              </a:rPr>
              <a:t>P213</a:t>
            </a:r>
            <a:endParaRPr lang="zh-CN" altLang="en-US" sz="2800" b="1" dirty="0">
              <a:solidFill>
                <a:srgbClr val="0000FF"/>
              </a:solidFill>
              <a:latin typeface="+mn-lt"/>
              <a:ea typeface="仿宋" panose="02010609060101010101" pitchFamily="49" charset="-122"/>
            </a:endParaRPr>
          </a:p>
        </p:txBody>
      </p:sp>
      <p:graphicFrame>
        <p:nvGraphicFramePr>
          <p:cNvPr id="29700" name="Object 8">
            <a:extLst>
              <a:ext uri="{FF2B5EF4-FFF2-40B4-BE49-F238E27FC236}">
                <a16:creationId xmlns:a16="http://schemas.microsoft.com/office/drawing/2014/main" id="{7F16827D-7A99-47EE-81B0-E757F974B22C}"/>
              </a:ext>
            </a:extLst>
          </p:cNvPr>
          <p:cNvGraphicFramePr>
            <a:graphicFrameLocks noChangeAspect="1"/>
          </p:cNvGraphicFramePr>
          <p:nvPr>
            <p:extLst>
              <p:ext uri="{D42A27DB-BD31-4B8C-83A1-F6EECF244321}">
                <p14:modId xmlns:p14="http://schemas.microsoft.com/office/powerpoint/2010/main" val="4003432599"/>
              </p:ext>
            </p:extLst>
          </p:nvPr>
        </p:nvGraphicFramePr>
        <p:xfrm>
          <a:off x="1006475" y="2273300"/>
          <a:ext cx="5405438" cy="1336675"/>
        </p:xfrm>
        <a:graphic>
          <a:graphicData uri="http://schemas.openxmlformats.org/presentationml/2006/ole">
            <mc:AlternateContent xmlns:mc="http://schemas.openxmlformats.org/markup-compatibility/2006">
              <mc:Choice xmlns:v="urn:schemas-microsoft-com:vml" Requires="v">
                <p:oleObj spid="_x0000_s30104" name="公式" r:id="rId4" imgW="3520292" imgH="883973" progId="Equation.3">
                  <p:embed/>
                </p:oleObj>
              </mc:Choice>
              <mc:Fallback>
                <p:oleObj name="公式" r:id="rId4" imgW="3520292" imgH="883973"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475" y="2273300"/>
                        <a:ext cx="5405438" cy="1336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1" name="Text Box 9">
            <a:extLst>
              <a:ext uri="{FF2B5EF4-FFF2-40B4-BE49-F238E27FC236}">
                <a16:creationId xmlns:a16="http://schemas.microsoft.com/office/drawing/2014/main" id="{8F2142D6-A33A-42FB-8086-7F38C2098D57}"/>
              </a:ext>
            </a:extLst>
          </p:cNvPr>
          <p:cNvSpPr txBox="1">
            <a:spLocks noChangeArrowheads="1"/>
          </p:cNvSpPr>
          <p:nvPr/>
        </p:nvSpPr>
        <p:spPr bwMode="auto">
          <a:xfrm>
            <a:off x="71438" y="500063"/>
            <a:ext cx="608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2</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调频波的频谱</a:t>
            </a:r>
            <a:r>
              <a:rPr lang="en-US" altLang="zh-CN" sz="2400" dirty="0">
                <a:solidFill>
                  <a:srgbClr val="660066"/>
                </a:solidFill>
                <a:latin typeface="+mn-lt"/>
                <a:ea typeface="仿宋" panose="02010609060101010101" pitchFamily="49" charset="-122"/>
              </a:rPr>
              <a:t>:    </a:t>
            </a:r>
            <a:r>
              <a:rPr lang="en-US" altLang="zh-CN" sz="2400" dirty="0">
                <a:solidFill>
                  <a:srgbClr val="FF0000"/>
                </a:solidFill>
                <a:latin typeface="+mn-lt"/>
                <a:ea typeface="仿宋" panose="02010609060101010101" pitchFamily="49" charset="-122"/>
              </a:rPr>
              <a:t>P204 </a:t>
            </a:r>
            <a:r>
              <a:rPr lang="en-US" altLang="zh-CN" sz="2400" dirty="0">
                <a:solidFill>
                  <a:srgbClr val="660066"/>
                </a:solidFill>
                <a:latin typeface="+mn-lt"/>
                <a:ea typeface="仿宋" panose="02010609060101010101" pitchFamily="49" charset="-122"/>
              </a:rPr>
              <a:t>  P213  </a:t>
            </a:r>
          </a:p>
        </p:txBody>
      </p:sp>
      <p:sp>
        <p:nvSpPr>
          <p:cNvPr id="29702" name="Text Box 10">
            <a:extLst>
              <a:ext uri="{FF2B5EF4-FFF2-40B4-BE49-F238E27FC236}">
                <a16:creationId xmlns:a16="http://schemas.microsoft.com/office/drawing/2014/main" id="{40CD308B-7C61-46BC-A5FF-5C978D56CBE9}"/>
              </a:ext>
            </a:extLst>
          </p:cNvPr>
          <p:cNvSpPr txBox="1">
            <a:spLocks noChangeArrowheads="1"/>
          </p:cNvSpPr>
          <p:nvPr/>
        </p:nvSpPr>
        <p:spPr bwMode="auto">
          <a:xfrm>
            <a:off x="214313" y="857250"/>
            <a:ext cx="78860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FF"/>
                </a:solidFill>
                <a:latin typeface="+mn-lt"/>
                <a:ea typeface="仿宋" panose="02010609060101010101" pitchFamily="49" charset="-122"/>
              </a:rPr>
              <a:t>调频波的数学表达式为</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f</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i="1" dirty="0">
                <a:solidFill>
                  <a:srgbClr val="0000FF"/>
                </a:solidFill>
                <a:latin typeface="+mn-lt"/>
                <a:ea typeface="仿宋" panose="02010609060101010101" pitchFamily="49" charset="-122"/>
                <a:sym typeface="Symbol" panose="05050102010706020507" pitchFamily="18" charset="2"/>
              </a:rPr>
              <a:t>t + m</a:t>
            </a:r>
            <a:r>
              <a:rPr lang="en-US" altLang="zh-CN" sz="2400" baseline="-25000" dirty="0">
                <a:solidFill>
                  <a:srgbClr val="0000FF"/>
                </a:solidFill>
                <a:latin typeface="+mn-lt"/>
                <a:ea typeface="仿宋" panose="02010609060101010101" pitchFamily="49" charset="-122"/>
                <a:sym typeface="Symbol" panose="05050102010706020507" pitchFamily="18" charset="2"/>
              </a:rPr>
              <a:t>f</a:t>
            </a:r>
            <a:r>
              <a:rPr lang="en-US" altLang="zh-CN" sz="2400" dirty="0">
                <a:solidFill>
                  <a:srgbClr val="0000FF"/>
                </a:solidFill>
                <a:latin typeface="+mn-lt"/>
                <a:ea typeface="仿宋" panose="02010609060101010101" pitchFamily="49" charset="-122"/>
                <a:sym typeface="Symbol" panose="05050102010706020507" pitchFamily="18" charset="2"/>
              </a:rPr>
              <a:t>sin(</a:t>
            </a:r>
            <a:r>
              <a:rPr lang="en-US" altLang="zh-CN" sz="2400" i="1" dirty="0">
                <a:solidFill>
                  <a:srgbClr val="0000FF"/>
                </a:solidFill>
                <a:latin typeface="+mn-lt"/>
                <a:ea typeface="仿宋" panose="02010609060101010101" pitchFamily="49" charset="-122"/>
                <a:sym typeface="Symbol" panose="05050102010706020507" pitchFamily="18" charset="2"/>
              </a:rPr>
              <a:t> t</a:t>
            </a:r>
            <a:r>
              <a:rPr lang="en-US" altLang="zh-CN" sz="2400" dirty="0">
                <a:solidFill>
                  <a:srgbClr val="0000FF"/>
                </a:solidFill>
                <a:latin typeface="+mn-lt"/>
                <a:ea typeface="仿宋" panose="02010609060101010101" pitchFamily="49" charset="-122"/>
                <a:sym typeface="Symbol" panose="05050102010706020507" pitchFamily="18" charset="2"/>
              </a:rPr>
              <a:t>)]</a:t>
            </a:r>
            <a:endParaRPr lang="en-US" altLang="zh-CN" sz="2400" dirty="0">
              <a:solidFill>
                <a:srgbClr val="0000FF"/>
              </a:solidFill>
              <a:latin typeface="+mn-lt"/>
              <a:ea typeface="仿宋" panose="02010609060101010101" pitchFamily="49" charset="-122"/>
            </a:endParaRPr>
          </a:p>
        </p:txBody>
      </p:sp>
      <p:sp>
        <p:nvSpPr>
          <p:cNvPr id="29703" name="Text Box 11">
            <a:extLst>
              <a:ext uri="{FF2B5EF4-FFF2-40B4-BE49-F238E27FC236}">
                <a16:creationId xmlns:a16="http://schemas.microsoft.com/office/drawing/2014/main" id="{1EC665FD-3371-4D7F-A78E-A44729F5CE74}"/>
              </a:ext>
            </a:extLst>
          </p:cNvPr>
          <p:cNvSpPr txBox="1">
            <a:spLocks noChangeArrowheads="1"/>
          </p:cNvSpPr>
          <p:nvPr/>
        </p:nvSpPr>
        <p:spPr bwMode="auto">
          <a:xfrm>
            <a:off x="106955" y="1232495"/>
            <a:ext cx="89650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FF"/>
                </a:solidFill>
                <a:latin typeface="+mn-lt"/>
                <a:ea typeface="仿宋" panose="02010609060101010101" pitchFamily="49" charset="-122"/>
              </a:rPr>
              <a:t>三角函数展开，有</a:t>
            </a:r>
            <a:r>
              <a:rPr lang="en-US" altLang="zh-CN" sz="2400" dirty="0">
                <a:solidFill>
                  <a:srgbClr val="0000FF"/>
                </a:solidFill>
                <a:latin typeface="+mn-lt"/>
                <a:ea typeface="仿宋" panose="02010609060101010101" pitchFamily="49" charset="-122"/>
              </a:rPr>
              <a:t>:</a:t>
            </a:r>
          </a:p>
          <a:p>
            <a:pPr eaLnBrk="1" hangingPunct="1">
              <a:spcBef>
                <a:spcPct val="50000"/>
              </a:spcBef>
              <a:buFontTx/>
              <a:buNone/>
            </a:pPr>
            <a:r>
              <a:rPr lang="en-US" altLang="zh-CN" sz="2000" i="1" dirty="0">
                <a:solidFill>
                  <a:srgbClr val="0000FF"/>
                </a:solidFill>
                <a:latin typeface="+mn-lt"/>
                <a:ea typeface="仿宋" panose="02010609060101010101" pitchFamily="49" charset="-122"/>
                <a:sym typeface="Symbol" panose="05050102010706020507" pitchFamily="18" charset="2"/>
              </a:rPr>
              <a:t></a:t>
            </a:r>
            <a:r>
              <a:rPr lang="en-US" altLang="zh-CN" sz="2000" baseline="-25000" dirty="0">
                <a:solidFill>
                  <a:srgbClr val="0000FF"/>
                </a:solidFill>
                <a:latin typeface="+mn-lt"/>
                <a:ea typeface="仿宋" panose="02010609060101010101" pitchFamily="49" charset="-122"/>
                <a:sym typeface="Symbol" panose="05050102010706020507" pitchFamily="18" charset="2"/>
              </a:rPr>
              <a:t>f</a:t>
            </a:r>
            <a:r>
              <a:rPr lang="en-US" altLang="zh-CN" sz="2000" dirty="0">
                <a:solidFill>
                  <a:srgbClr val="0000FF"/>
                </a:solidFill>
                <a:latin typeface="+mn-lt"/>
                <a:ea typeface="仿宋" panose="02010609060101010101" pitchFamily="49" charset="-122"/>
                <a:sym typeface="Symbol" panose="05050102010706020507" pitchFamily="18" charset="2"/>
              </a:rPr>
              <a:t>(</a:t>
            </a:r>
            <a:r>
              <a:rPr lang="en-US" altLang="zh-CN" sz="2000" i="1" dirty="0">
                <a:solidFill>
                  <a:srgbClr val="0000FF"/>
                </a:solidFill>
                <a:latin typeface="+mn-lt"/>
                <a:ea typeface="仿宋" panose="02010609060101010101" pitchFamily="49" charset="-122"/>
                <a:sym typeface="Symbol" panose="05050102010706020507" pitchFamily="18" charset="2"/>
              </a:rPr>
              <a:t>t</a:t>
            </a:r>
            <a:r>
              <a:rPr lang="en-US" altLang="zh-CN" sz="2000" dirty="0">
                <a:solidFill>
                  <a:srgbClr val="0000FF"/>
                </a:solidFill>
                <a:latin typeface="+mn-lt"/>
                <a:ea typeface="仿宋" panose="02010609060101010101" pitchFamily="49" charset="-122"/>
                <a:sym typeface="Symbol" panose="05050102010706020507" pitchFamily="18" charset="2"/>
              </a:rPr>
              <a:t>)=</a:t>
            </a:r>
            <a:r>
              <a:rPr lang="en-US" altLang="zh-CN" sz="2000" i="1" dirty="0">
                <a:solidFill>
                  <a:srgbClr val="0000FF"/>
                </a:solidFill>
                <a:latin typeface="+mn-lt"/>
                <a:ea typeface="仿宋" panose="02010609060101010101" pitchFamily="49" charset="-122"/>
                <a:sym typeface="Symbol" panose="05050102010706020507" pitchFamily="18" charset="2"/>
              </a:rPr>
              <a:t>V</a:t>
            </a:r>
            <a:r>
              <a:rPr lang="en-US" altLang="zh-CN" sz="2000" baseline="-25000" dirty="0">
                <a:solidFill>
                  <a:srgbClr val="0000FF"/>
                </a:solidFill>
                <a:latin typeface="+mn-lt"/>
                <a:ea typeface="仿宋" panose="02010609060101010101" pitchFamily="49" charset="-122"/>
                <a:sym typeface="Symbol" panose="05050102010706020507" pitchFamily="18" charset="2"/>
              </a:rPr>
              <a:t>0</a:t>
            </a:r>
            <a:r>
              <a:rPr lang="en-US" altLang="zh-CN" sz="2000" dirty="0">
                <a:solidFill>
                  <a:srgbClr val="0000FF"/>
                </a:solidFill>
                <a:latin typeface="+mn-lt"/>
                <a:ea typeface="仿宋" panose="02010609060101010101" pitchFamily="49" charset="-122"/>
                <a:sym typeface="Symbol" panose="05050102010706020507" pitchFamily="18" charset="2"/>
              </a:rPr>
              <a:t>cos[</a:t>
            </a:r>
            <a:r>
              <a:rPr lang="en-US" altLang="zh-CN" sz="2000" i="1" dirty="0">
                <a:solidFill>
                  <a:srgbClr val="0000FF"/>
                </a:solidFill>
                <a:latin typeface="+mn-lt"/>
                <a:ea typeface="仿宋" panose="02010609060101010101" pitchFamily="49" charset="-122"/>
                <a:sym typeface="Symbol" panose="05050102010706020507" pitchFamily="18" charset="2"/>
              </a:rPr>
              <a:t></a:t>
            </a:r>
            <a:r>
              <a:rPr lang="en-US" altLang="zh-CN" sz="2000" baseline="-25000" dirty="0">
                <a:solidFill>
                  <a:srgbClr val="0000FF"/>
                </a:solidFill>
                <a:latin typeface="+mn-lt"/>
                <a:ea typeface="仿宋" panose="02010609060101010101" pitchFamily="49" charset="-122"/>
                <a:sym typeface="Symbol" panose="05050102010706020507" pitchFamily="18" charset="2"/>
              </a:rPr>
              <a:t>0</a:t>
            </a:r>
            <a:r>
              <a:rPr lang="en-US" altLang="zh-CN" sz="2000" i="1" dirty="0">
                <a:solidFill>
                  <a:srgbClr val="0000FF"/>
                </a:solidFill>
                <a:latin typeface="+mn-lt"/>
                <a:ea typeface="仿宋" panose="02010609060101010101" pitchFamily="49" charset="-122"/>
                <a:sym typeface="Symbol" panose="05050102010706020507" pitchFamily="18" charset="2"/>
              </a:rPr>
              <a:t>t + m</a:t>
            </a:r>
            <a:r>
              <a:rPr lang="en-US" altLang="zh-CN" sz="2000" baseline="-25000" dirty="0">
                <a:solidFill>
                  <a:srgbClr val="0000FF"/>
                </a:solidFill>
                <a:latin typeface="+mn-lt"/>
                <a:ea typeface="仿宋" panose="02010609060101010101" pitchFamily="49" charset="-122"/>
                <a:sym typeface="Symbol" panose="05050102010706020507" pitchFamily="18" charset="2"/>
              </a:rPr>
              <a:t>f</a:t>
            </a:r>
            <a:r>
              <a:rPr lang="en-US" altLang="zh-CN" sz="2000" dirty="0">
                <a:solidFill>
                  <a:srgbClr val="0000FF"/>
                </a:solidFill>
                <a:latin typeface="+mn-lt"/>
                <a:ea typeface="仿宋" panose="02010609060101010101" pitchFamily="49" charset="-122"/>
                <a:sym typeface="Symbol" panose="05050102010706020507" pitchFamily="18" charset="2"/>
              </a:rPr>
              <a:t>sin(</a:t>
            </a:r>
            <a:r>
              <a:rPr lang="en-US" altLang="zh-CN" sz="2000" i="1" dirty="0">
                <a:solidFill>
                  <a:srgbClr val="0000FF"/>
                </a:solidFill>
                <a:latin typeface="+mn-lt"/>
                <a:ea typeface="仿宋" panose="02010609060101010101" pitchFamily="49" charset="-122"/>
                <a:sym typeface="Symbol" panose="05050102010706020507" pitchFamily="18" charset="2"/>
              </a:rPr>
              <a:t> t</a:t>
            </a:r>
            <a:r>
              <a:rPr lang="en-US" altLang="zh-CN" sz="2000" dirty="0">
                <a:solidFill>
                  <a:srgbClr val="0000FF"/>
                </a:solidFill>
                <a:latin typeface="+mn-lt"/>
                <a:ea typeface="仿宋" panose="02010609060101010101" pitchFamily="49" charset="-122"/>
                <a:sym typeface="Symbol" panose="05050102010706020507" pitchFamily="18" charset="2"/>
              </a:rPr>
              <a:t>)]=cos(</a:t>
            </a:r>
            <a:r>
              <a:rPr lang="en-US" altLang="zh-CN" sz="2000" i="1" dirty="0">
                <a:solidFill>
                  <a:srgbClr val="0000FF"/>
                </a:solidFill>
                <a:latin typeface="+mn-lt"/>
                <a:ea typeface="仿宋" panose="02010609060101010101" pitchFamily="49" charset="-122"/>
                <a:sym typeface="Symbol" panose="05050102010706020507" pitchFamily="18" charset="2"/>
              </a:rPr>
              <a:t></a:t>
            </a:r>
            <a:r>
              <a:rPr lang="en-US" altLang="zh-CN" sz="2000" baseline="-25000" dirty="0">
                <a:solidFill>
                  <a:srgbClr val="0000FF"/>
                </a:solidFill>
                <a:latin typeface="+mn-lt"/>
                <a:ea typeface="仿宋" panose="02010609060101010101" pitchFamily="49" charset="-122"/>
                <a:sym typeface="Symbol" panose="05050102010706020507" pitchFamily="18" charset="2"/>
              </a:rPr>
              <a:t>0</a:t>
            </a:r>
            <a:r>
              <a:rPr lang="en-US" altLang="zh-CN" sz="2000" i="1" dirty="0">
                <a:solidFill>
                  <a:srgbClr val="0000FF"/>
                </a:solidFill>
                <a:latin typeface="+mn-lt"/>
                <a:ea typeface="仿宋" panose="02010609060101010101" pitchFamily="49" charset="-122"/>
                <a:sym typeface="Symbol" panose="05050102010706020507" pitchFamily="18" charset="2"/>
              </a:rPr>
              <a:t>t</a:t>
            </a:r>
            <a:r>
              <a:rPr lang="en-US" altLang="zh-CN" sz="2000" dirty="0">
                <a:solidFill>
                  <a:srgbClr val="0000FF"/>
                </a:solidFill>
                <a:latin typeface="+mn-lt"/>
                <a:ea typeface="仿宋" panose="02010609060101010101" pitchFamily="49" charset="-122"/>
                <a:sym typeface="Symbol" panose="05050102010706020507" pitchFamily="18" charset="2"/>
              </a:rPr>
              <a:t>)cos[</a:t>
            </a:r>
            <a:r>
              <a:rPr lang="en-US" altLang="zh-CN" sz="2000" i="1" dirty="0">
                <a:solidFill>
                  <a:srgbClr val="0000FF"/>
                </a:solidFill>
                <a:latin typeface="+mn-lt"/>
                <a:ea typeface="仿宋" panose="02010609060101010101" pitchFamily="49" charset="-122"/>
                <a:sym typeface="Symbol" panose="05050102010706020507" pitchFamily="18" charset="2"/>
              </a:rPr>
              <a:t>m</a:t>
            </a:r>
            <a:r>
              <a:rPr lang="en-US" altLang="zh-CN" sz="2000" baseline="-25000" dirty="0">
                <a:solidFill>
                  <a:srgbClr val="0000FF"/>
                </a:solidFill>
                <a:latin typeface="+mn-lt"/>
                <a:ea typeface="仿宋" panose="02010609060101010101" pitchFamily="49" charset="-122"/>
                <a:sym typeface="Symbol" panose="05050102010706020507" pitchFamily="18" charset="2"/>
              </a:rPr>
              <a:t>f</a:t>
            </a:r>
            <a:r>
              <a:rPr lang="en-US" altLang="zh-CN" sz="2000" dirty="0">
                <a:solidFill>
                  <a:srgbClr val="0000FF"/>
                </a:solidFill>
                <a:latin typeface="+mn-lt"/>
                <a:ea typeface="仿宋" panose="02010609060101010101" pitchFamily="49" charset="-122"/>
                <a:sym typeface="Symbol" panose="05050102010706020507" pitchFamily="18" charset="2"/>
              </a:rPr>
              <a:t>sin(</a:t>
            </a:r>
            <a:r>
              <a:rPr lang="en-US" altLang="zh-CN" sz="2000" i="1" dirty="0">
                <a:solidFill>
                  <a:srgbClr val="0000FF"/>
                </a:solidFill>
                <a:latin typeface="+mn-lt"/>
                <a:ea typeface="仿宋" panose="02010609060101010101" pitchFamily="49" charset="-122"/>
                <a:sym typeface="Symbol" panose="05050102010706020507" pitchFamily="18" charset="2"/>
              </a:rPr>
              <a:t> t</a:t>
            </a:r>
            <a:r>
              <a:rPr lang="en-US" altLang="zh-CN" sz="2000" dirty="0">
                <a:solidFill>
                  <a:srgbClr val="0000FF"/>
                </a:solidFill>
                <a:latin typeface="+mn-lt"/>
                <a:ea typeface="仿宋" panose="02010609060101010101" pitchFamily="49" charset="-122"/>
                <a:sym typeface="Symbol" panose="05050102010706020507" pitchFamily="18" charset="2"/>
              </a:rPr>
              <a:t>)] sin(</a:t>
            </a:r>
            <a:r>
              <a:rPr lang="en-US" altLang="zh-CN" sz="2000" i="1" dirty="0">
                <a:solidFill>
                  <a:srgbClr val="0000FF"/>
                </a:solidFill>
                <a:latin typeface="+mn-lt"/>
                <a:ea typeface="仿宋" panose="02010609060101010101" pitchFamily="49" charset="-122"/>
                <a:sym typeface="Symbol" panose="05050102010706020507" pitchFamily="18" charset="2"/>
              </a:rPr>
              <a:t></a:t>
            </a:r>
            <a:r>
              <a:rPr lang="en-US" altLang="zh-CN" sz="2000" baseline="-25000" dirty="0">
                <a:solidFill>
                  <a:srgbClr val="0000FF"/>
                </a:solidFill>
                <a:latin typeface="+mn-lt"/>
                <a:ea typeface="仿宋" panose="02010609060101010101" pitchFamily="49" charset="-122"/>
                <a:sym typeface="Symbol" panose="05050102010706020507" pitchFamily="18" charset="2"/>
              </a:rPr>
              <a:t>0</a:t>
            </a:r>
            <a:r>
              <a:rPr lang="en-US" altLang="zh-CN" sz="2000" i="1" dirty="0">
                <a:solidFill>
                  <a:srgbClr val="0000FF"/>
                </a:solidFill>
                <a:latin typeface="+mn-lt"/>
                <a:ea typeface="仿宋" panose="02010609060101010101" pitchFamily="49" charset="-122"/>
                <a:sym typeface="Symbol" panose="05050102010706020507" pitchFamily="18" charset="2"/>
              </a:rPr>
              <a:t>t</a:t>
            </a:r>
            <a:r>
              <a:rPr lang="en-US" altLang="zh-CN" sz="2000" dirty="0">
                <a:solidFill>
                  <a:srgbClr val="0000FF"/>
                </a:solidFill>
                <a:latin typeface="+mn-lt"/>
                <a:ea typeface="仿宋" panose="02010609060101010101" pitchFamily="49" charset="-122"/>
                <a:sym typeface="Symbol" panose="05050102010706020507" pitchFamily="18" charset="2"/>
              </a:rPr>
              <a:t>)sin[</a:t>
            </a:r>
            <a:r>
              <a:rPr lang="en-US" altLang="zh-CN" sz="2000" i="1" dirty="0">
                <a:solidFill>
                  <a:srgbClr val="0000FF"/>
                </a:solidFill>
                <a:latin typeface="+mn-lt"/>
                <a:ea typeface="仿宋" panose="02010609060101010101" pitchFamily="49" charset="-122"/>
                <a:sym typeface="Symbol" panose="05050102010706020507" pitchFamily="18" charset="2"/>
              </a:rPr>
              <a:t>m</a:t>
            </a:r>
            <a:r>
              <a:rPr lang="en-US" altLang="zh-CN" sz="2000" baseline="-25000" dirty="0">
                <a:solidFill>
                  <a:srgbClr val="0000FF"/>
                </a:solidFill>
                <a:latin typeface="+mn-lt"/>
                <a:ea typeface="仿宋" panose="02010609060101010101" pitchFamily="49" charset="-122"/>
                <a:sym typeface="Symbol" panose="05050102010706020507" pitchFamily="18" charset="2"/>
              </a:rPr>
              <a:t>f</a:t>
            </a:r>
            <a:r>
              <a:rPr lang="en-US" altLang="zh-CN" sz="2000" dirty="0">
                <a:solidFill>
                  <a:srgbClr val="0000FF"/>
                </a:solidFill>
                <a:latin typeface="+mn-lt"/>
                <a:ea typeface="仿宋" panose="02010609060101010101" pitchFamily="49" charset="-122"/>
                <a:sym typeface="Symbol" panose="05050102010706020507" pitchFamily="18" charset="2"/>
              </a:rPr>
              <a:t>sin(</a:t>
            </a:r>
            <a:r>
              <a:rPr lang="en-US" altLang="zh-CN" sz="2000" i="1" dirty="0">
                <a:solidFill>
                  <a:srgbClr val="0000FF"/>
                </a:solidFill>
                <a:latin typeface="+mn-lt"/>
                <a:ea typeface="仿宋" panose="02010609060101010101" pitchFamily="49" charset="-122"/>
                <a:sym typeface="Symbol" panose="05050102010706020507" pitchFamily="18" charset="2"/>
              </a:rPr>
              <a:t> t</a:t>
            </a:r>
            <a:r>
              <a:rPr lang="en-US" altLang="zh-CN" sz="2000" dirty="0">
                <a:solidFill>
                  <a:srgbClr val="0000FF"/>
                </a:solidFill>
                <a:latin typeface="+mn-lt"/>
                <a:ea typeface="仿宋" panose="02010609060101010101" pitchFamily="49" charset="-122"/>
                <a:sym typeface="Symbol" panose="05050102010706020507" pitchFamily="18" charset="2"/>
              </a:rPr>
              <a:t>)]</a:t>
            </a:r>
            <a:endParaRPr lang="en-US" altLang="zh-CN" sz="2000" dirty="0">
              <a:solidFill>
                <a:srgbClr val="0000FF"/>
              </a:solidFill>
              <a:latin typeface="+mn-lt"/>
              <a:ea typeface="仿宋" panose="02010609060101010101" pitchFamily="49" charset="-122"/>
            </a:endParaRPr>
          </a:p>
        </p:txBody>
      </p:sp>
      <p:sp>
        <p:nvSpPr>
          <p:cNvPr id="29704" name="Text Box 13">
            <a:extLst>
              <a:ext uri="{FF2B5EF4-FFF2-40B4-BE49-F238E27FC236}">
                <a16:creationId xmlns:a16="http://schemas.microsoft.com/office/drawing/2014/main" id="{293AA114-409B-4AF2-A560-8BE83D42048F}"/>
              </a:ext>
            </a:extLst>
          </p:cNvPr>
          <p:cNvSpPr txBox="1">
            <a:spLocks noChangeArrowheads="1"/>
          </p:cNvSpPr>
          <p:nvPr/>
        </p:nvSpPr>
        <p:spPr bwMode="auto">
          <a:xfrm>
            <a:off x="0" y="3560763"/>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solidFill>
                  <a:srgbClr val="660066"/>
                </a:solidFill>
                <a:latin typeface="+mn-lt"/>
                <a:ea typeface="仿宋" panose="02010609060101010101" pitchFamily="49" charset="-122"/>
              </a:rPr>
              <a:t>J</a:t>
            </a:r>
            <a:r>
              <a:rPr lang="en-US" altLang="zh-CN" sz="2400" i="1" baseline="-25000" dirty="0">
                <a:solidFill>
                  <a:srgbClr val="660066"/>
                </a:solidFill>
                <a:latin typeface="+mn-lt"/>
                <a:ea typeface="仿宋" panose="02010609060101010101" pitchFamily="49" charset="-122"/>
              </a:rPr>
              <a:t>n</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f</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是</a:t>
            </a:r>
            <a:r>
              <a:rPr lang="en-US" altLang="zh-CN" sz="2400" i="1" dirty="0">
                <a:solidFill>
                  <a:srgbClr val="660066"/>
                </a:solidFill>
                <a:latin typeface="+mn-lt"/>
                <a:ea typeface="仿宋" panose="02010609060101010101" pitchFamily="49" charset="-122"/>
              </a:rPr>
              <a:t>n</a:t>
            </a:r>
            <a:r>
              <a:rPr lang="zh-CN" altLang="en-US" sz="2400" dirty="0">
                <a:solidFill>
                  <a:srgbClr val="660066"/>
                </a:solidFill>
                <a:latin typeface="+mn-lt"/>
                <a:ea typeface="仿宋" panose="02010609060101010101" pitchFamily="49" charset="-122"/>
              </a:rPr>
              <a:t>阶第一类贝塞尔函数。当</a:t>
            </a:r>
            <a:r>
              <a:rPr lang="en-US" altLang="zh-CN" sz="2400" i="1" dirty="0">
                <a:solidFill>
                  <a:srgbClr val="660066"/>
                </a:solidFill>
                <a:latin typeface="+mn-lt"/>
                <a:ea typeface="仿宋" panose="02010609060101010101" pitchFamily="49" charset="-122"/>
              </a:rPr>
              <a:t>n</a:t>
            </a:r>
            <a:r>
              <a:rPr lang="zh-CN" altLang="en-US" sz="2400" dirty="0">
                <a:solidFill>
                  <a:srgbClr val="660066"/>
                </a:solidFill>
                <a:latin typeface="+mn-lt"/>
                <a:ea typeface="仿宋" panose="02010609060101010101" pitchFamily="49" charset="-122"/>
              </a:rPr>
              <a:t>一定时，</a:t>
            </a:r>
            <a:r>
              <a:rPr lang="en-US" altLang="zh-CN" sz="2400" i="1" dirty="0">
                <a:solidFill>
                  <a:srgbClr val="660066"/>
                </a:solidFill>
                <a:latin typeface="+mn-lt"/>
                <a:ea typeface="仿宋" panose="02010609060101010101" pitchFamily="49" charset="-122"/>
              </a:rPr>
              <a:t>J</a:t>
            </a:r>
            <a:r>
              <a:rPr lang="en-US" altLang="zh-CN" sz="2400" i="1" baseline="-25000" dirty="0">
                <a:solidFill>
                  <a:srgbClr val="660066"/>
                </a:solidFill>
                <a:latin typeface="+mn-lt"/>
                <a:ea typeface="仿宋" panose="02010609060101010101" pitchFamily="49" charset="-122"/>
              </a:rPr>
              <a:t>n</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f</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就是</a:t>
            </a: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f </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的函数。</a:t>
            </a:r>
          </a:p>
        </p:txBody>
      </p:sp>
      <p:sp>
        <p:nvSpPr>
          <p:cNvPr id="29705" name="Text Box 14">
            <a:extLst>
              <a:ext uri="{FF2B5EF4-FFF2-40B4-BE49-F238E27FC236}">
                <a16:creationId xmlns:a16="http://schemas.microsoft.com/office/drawing/2014/main" id="{3824F47F-3D23-466E-9CF6-D78119478003}"/>
              </a:ext>
            </a:extLst>
          </p:cNvPr>
          <p:cNvSpPr txBox="1">
            <a:spLocks noChangeArrowheads="1"/>
          </p:cNvSpPr>
          <p:nvPr/>
        </p:nvSpPr>
        <p:spPr bwMode="auto">
          <a:xfrm>
            <a:off x="125413" y="2328863"/>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660066"/>
                </a:solidFill>
                <a:latin typeface="+mn-lt"/>
                <a:ea typeface="仿宋" panose="02010609060101010101" pitchFamily="49" charset="-122"/>
              </a:rPr>
              <a:t>其中：</a:t>
            </a:r>
          </a:p>
        </p:txBody>
      </p:sp>
      <p:sp>
        <p:nvSpPr>
          <p:cNvPr id="29706" name="Text Box 9">
            <a:extLst>
              <a:ext uri="{FF2B5EF4-FFF2-40B4-BE49-F238E27FC236}">
                <a16:creationId xmlns:a16="http://schemas.microsoft.com/office/drawing/2014/main" id="{76C2C5CA-1AA2-44C9-B766-30FC8977038A}"/>
              </a:ext>
            </a:extLst>
          </p:cNvPr>
          <p:cNvSpPr txBox="1">
            <a:spLocks noChangeArrowheads="1"/>
          </p:cNvSpPr>
          <p:nvPr/>
        </p:nvSpPr>
        <p:spPr bwMode="auto">
          <a:xfrm>
            <a:off x="5048063" y="6255439"/>
            <a:ext cx="1500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C00000"/>
                </a:solidFill>
                <a:latin typeface="+mn-lt"/>
                <a:ea typeface="仿宋" panose="02010609060101010101" pitchFamily="49" charset="-122"/>
              </a:rPr>
              <a:t>P205  </a:t>
            </a:r>
            <a:r>
              <a:rPr lang="en-US" altLang="zh-CN" sz="2000" dirty="0">
                <a:solidFill>
                  <a:schemeClr val="accent2"/>
                </a:solidFill>
                <a:latin typeface="+mn-lt"/>
                <a:ea typeface="仿宋" panose="02010609060101010101" pitchFamily="49" charset="-122"/>
              </a:rPr>
              <a:t>P214</a:t>
            </a:r>
          </a:p>
        </p:txBody>
      </p:sp>
      <p:sp>
        <p:nvSpPr>
          <p:cNvPr id="29707" name="矩形 15">
            <a:extLst>
              <a:ext uri="{FF2B5EF4-FFF2-40B4-BE49-F238E27FC236}">
                <a16:creationId xmlns:a16="http://schemas.microsoft.com/office/drawing/2014/main" id="{AD75997B-D0D2-4142-B2A4-F3E38612E5CA}"/>
              </a:ext>
            </a:extLst>
          </p:cNvPr>
          <p:cNvSpPr>
            <a:spLocks noChangeArrowheads="1"/>
          </p:cNvSpPr>
          <p:nvPr/>
        </p:nvSpPr>
        <p:spPr bwMode="auto">
          <a:xfrm>
            <a:off x="2538413" y="6181725"/>
            <a:ext cx="1525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0">
                <a:solidFill>
                  <a:srgbClr val="FF0000"/>
                </a:solidFill>
                <a:latin typeface="+mn-lt"/>
                <a:ea typeface="仿宋" panose="02010609060101010101" pitchFamily="49" charset="-122"/>
              </a:rPr>
              <a:t>Bézier curve</a:t>
            </a:r>
            <a:endParaRPr lang="zh-CN" altLang="en-US" sz="2000">
              <a:solidFill>
                <a:srgbClr val="FF0000"/>
              </a:solidFill>
              <a:latin typeface="+mn-lt"/>
              <a:ea typeface="仿宋" panose="02010609060101010101" pitchFamily="49" charset="-122"/>
            </a:endParaRPr>
          </a:p>
        </p:txBody>
      </p:sp>
      <p:sp>
        <p:nvSpPr>
          <p:cNvPr id="29708" name="Text Box 9">
            <a:extLst>
              <a:ext uri="{FF2B5EF4-FFF2-40B4-BE49-F238E27FC236}">
                <a16:creationId xmlns:a16="http://schemas.microsoft.com/office/drawing/2014/main" id="{B2D37994-CABB-4896-8B0C-06D518C83F5D}"/>
              </a:ext>
            </a:extLst>
          </p:cNvPr>
          <p:cNvSpPr txBox="1">
            <a:spLocks noChangeArrowheads="1"/>
          </p:cNvSpPr>
          <p:nvPr/>
        </p:nvSpPr>
        <p:spPr bwMode="auto">
          <a:xfrm>
            <a:off x="6716712" y="2408238"/>
            <a:ext cx="1152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0000FF"/>
                </a:solidFill>
                <a:latin typeface="+mn-lt"/>
                <a:ea typeface="仿宋" panose="02010609060101010101" pitchFamily="49" charset="-122"/>
              </a:rPr>
              <a:t>(7-23</a:t>
            </a:r>
            <a:r>
              <a:rPr lang="zh-CN" altLang="en-US" sz="2000" dirty="0">
                <a:solidFill>
                  <a:srgbClr val="0000FF"/>
                </a:solidFill>
                <a:latin typeface="+mn-lt"/>
                <a:ea typeface="仿宋" panose="02010609060101010101" pitchFamily="49" charset="-122"/>
              </a:rPr>
              <a:t>）</a:t>
            </a:r>
            <a:r>
              <a:rPr lang="en-US" altLang="zh-CN" sz="2000" dirty="0">
                <a:solidFill>
                  <a:srgbClr val="0000FF"/>
                </a:solidFill>
                <a:latin typeface="+mn-lt"/>
                <a:ea typeface="仿宋" panose="02010609060101010101" pitchFamily="49" charset="-122"/>
              </a:rPr>
              <a:t>  </a:t>
            </a:r>
          </a:p>
        </p:txBody>
      </p:sp>
      <p:sp>
        <p:nvSpPr>
          <p:cNvPr id="29709" name="Text Box 9">
            <a:extLst>
              <a:ext uri="{FF2B5EF4-FFF2-40B4-BE49-F238E27FC236}">
                <a16:creationId xmlns:a16="http://schemas.microsoft.com/office/drawing/2014/main" id="{8291F058-03E6-45B5-8D5A-BA0F74FAC834}"/>
              </a:ext>
            </a:extLst>
          </p:cNvPr>
          <p:cNvSpPr txBox="1">
            <a:spLocks noChangeArrowheads="1"/>
          </p:cNvSpPr>
          <p:nvPr/>
        </p:nvSpPr>
        <p:spPr bwMode="auto">
          <a:xfrm>
            <a:off x="6372225" y="3043238"/>
            <a:ext cx="1152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a:solidFill>
                  <a:srgbClr val="0000FF"/>
                </a:solidFill>
                <a:latin typeface="+mn-lt"/>
                <a:ea typeface="仿宋" panose="02010609060101010101" pitchFamily="49" charset="-122"/>
              </a:rPr>
              <a:t>(7-24</a:t>
            </a:r>
            <a:r>
              <a:rPr lang="zh-CN" altLang="en-US" sz="2000">
                <a:solidFill>
                  <a:srgbClr val="0000FF"/>
                </a:solidFill>
                <a:latin typeface="+mn-lt"/>
                <a:ea typeface="仿宋" panose="02010609060101010101" pitchFamily="49" charset="-122"/>
              </a:rPr>
              <a:t>）</a:t>
            </a:r>
            <a:r>
              <a:rPr lang="en-US" altLang="zh-CN" sz="2000">
                <a:solidFill>
                  <a:srgbClr val="0000FF"/>
                </a:solidFill>
                <a:latin typeface="+mn-lt"/>
                <a:ea typeface="仿宋" panose="02010609060101010101" pitchFamily="49" charset="-122"/>
              </a:rPr>
              <a:t>  </a:t>
            </a:r>
          </a:p>
        </p:txBody>
      </p:sp>
      <p:sp>
        <p:nvSpPr>
          <p:cNvPr id="14" name="Text Box 9">
            <a:extLst>
              <a:ext uri="{FF2B5EF4-FFF2-40B4-BE49-F238E27FC236}">
                <a16:creationId xmlns:a16="http://schemas.microsoft.com/office/drawing/2014/main" id="{EFC6CB22-C2F1-4F32-A27F-D5826F83FBD5}"/>
              </a:ext>
            </a:extLst>
          </p:cNvPr>
          <p:cNvSpPr txBox="1">
            <a:spLocks noChangeArrowheads="1"/>
          </p:cNvSpPr>
          <p:nvPr/>
        </p:nvSpPr>
        <p:spPr bwMode="auto">
          <a:xfrm>
            <a:off x="7610778" y="879475"/>
            <a:ext cx="1152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FF0000"/>
                </a:solidFill>
                <a:latin typeface="+mn-lt"/>
                <a:ea typeface="仿宋" panose="02010609060101010101" pitchFamily="49" charset="-122"/>
              </a:rPr>
              <a:t>(7-21</a:t>
            </a:r>
            <a:r>
              <a:rPr lang="zh-CN" altLang="en-US" sz="2000" dirty="0">
                <a:solidFill>
                  <a:srgbClr val="FF0000"/>
                </a:solidFill>
                <a:latin typeface="+mn-lt"/>
                <a:ea typeface="仿宋" panose="02010609060101010101" pitchFamily="49" charset="-122"/>
              </a:rPr>
              <a:t>）</a:t>
            </a:r>
            <a:r>
              <a:rPr lang="en-US" altLang="zh-CN" sz="2000" dirty="0">
                <a:solidFill>
                  <a:srgbClr val="FF0000"/>
                </a:solidFill>
                <a:latin typeface="+mn-lt"/>
                <a:ea typeface="仿宋" panose="02010609060101010101" pitchFamily="49" charset="-122"/>
              </a:rPr>
              <a:t>  </a:t>
            </a:r>
          </a:p>
        </p:txBody>
      </p:sp>
      <p:sp>
        <p:nvSpPr>
          <p:cNvPr id="15" name="Text Box 9">
            <a:extLst>
              <a:ext uri="{FF2B5EF4-FFF2-40B4-BE49-F238E27FC236}">
                <a16:creationId xmlns:a16="http://schemas.microsoft.com/office/drawing/2014/main" id="{5E1CD7F8-6C95-4013-AF80-463158E09D46}"/>
              </a:ext>
            </a:extLst>
          </p:cNvPr>
          <p:cNvSpPr txBox="1">
            <a:spLocks noChangeArrowheads="1"/>
          </p:cNvSpPr>
          <p:nvPr/>
        </p:nvSpPr>
        <p:spPr bwMode="auto">
          <a:xfrm>
            <a:off x="7748338" y="2055866"/>
            <a:ext cx="1152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FF0000"/>
                </a:solidFill>
                <a:latin typeface="+mn-lt"/>
                <a:ea typeface="仿宋" panose="02010609060101010101" pitchFamily="49" charset="-122"/>
              </a:rPr>
              <a:t>(7-22</a:t>
            </a:r>
            <a:r>
              <a:rPr lang="zh-CN" altLang="en-US" sz="2000" dirty="0">
                <a:solidFill>
                  <a:srgbClr val="FF0000"/>
                </a:solidFill>
                <a:latin typeface="+mn-lt"/>
                <a:ea typeface="仿宋" panose="02010609060101010101" pitchFamily="49" charset="-122"/>
              </a:rPr>
              <a:t>）</a:t>
            </a:r>
            <a:r>
              <a:rPr lang="en-US" altLang="zh-CN" sz="2000" dirty="0">
                <a:solidFill>
                  <a:srgbClr val="FF0000"/>
                </a:solidFill>
                <a:latin typeface="+mn-lt"/>
                <a:ea typeface="仿宋" panose="02010609060101010101" pitchFamily="49" charset="-122"/>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0722" name="图片 2">
            <a:extLst>
              <a:ext uri="{FF2B5EF4-FFF2-40B4-BE49-F238E27FC236}">
                <a16:creationId xmlns:a16="http://schemas.microsoft.com/office/drawing/2014/main" id="{A63E6679-8909-42C1-93B6-0C6203F9E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3365500"/>
            <a:ext cx="69342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a:extLst>
              <a:ext uri="{FF2B5EF4-FFF2-40B4-BE49-F238E27FC236}">
                <a16:creationId xmlns:a16="http://schemas.microsoft.com/office/drawing/2014/main" id="{AE9CD746-6107-4EAB-ABAC-5CC315F8DC73}"/>
              </a:ext>
            </a:extLst>
          </p:cNvPr>
          <p:cNvSpPr>
            <a:spLocks noGrp="1" noChangeArrowheads="1"/>
          </p:cNvSpPr>
          <p:nvPr>
            <p:ph type="title" idx="4294967295"/>
          </p:nvPr>
        </p:nvSpPr>
        <p:spPr>
          <a:xfrm>
            <a:off x="192986" y="236538"/>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调频信号的分析</a:t>
            </a:r>
          </a:p>
        </p:txBody>
      </p:sp>
      <p:sp>
        <p:nvSpPr>
          <p:cNvPr id="30724" name="Text Box 13">
            <a:extLst>
              <a:ext uri="{FF2B5EF4-FFF2-40B4-BE49-F238E27FC236}">
                <a16:creationId xmlns:a16="http://schemas.microsoft.com/office/drawing/2014/main" id="{02B38C07-0B30-4002-A0E9-6DA6B4A5F799}"/>
              </a:ext>
            </a:extLst>
          </p:cNvPr>
          <p:cNvSpPr txBox="1">
            <a:spLocks noChangeArrowheads="1"/>
          </p:cNvSpPr>
          <p:nvPr/>
        </p:nvSpPr>
        <p:spPr bwMode="auto">
          <a:xfrm>
            <a:off x="228600" y="617538"/>
            <a:ext cx="85344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CC3300"/>
                </a:solidFill>
                <a:latin typeface="+mn-lt"/>
                <a:ea typeface="仿宋" panose="02010609060101010101" pitchFamily="49" charset="-122"/>
              </a:rPr>
              <a:t>将贝塞尔函数</a:t>
            </a:r>
            <a:r>
              <a:rPr lang="en-US" altLang="zh-CN" sz="2400" i="1" dirty="0">
                <a:solidFill>
                  <a:srgbClr val="660066"/>
                </a:solidFill>
                <a:latin typeface="+mn-lt"/>
                <a:ea typeface="仿宋" panose="02010609060101010101" pitchFamily="49" charset="-122"/>
              </a:rPr>
              <a:t>J</a:t>
            </a:r>
            <a:r>
              <a:rPr lang="en-US" altLang="zh-CN" sz="2400" i="1" baseline="-25000" dirty="0">
                <a:solidFill>
                  <a:srgbClr val="660066"/>
                </a:solidFill>
                <a:latin typeface="+mn-lt"/>
                <a:ea typeface="仿宋" panose="02010609060101010101" pitchFamily="49" charset="-122"/>
              </a:rPr>
              <a:t>n</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f</a:t>
            </a:r>
            <a:r>
              <a:rPr lang="en-US" altLang="zh-CN" sz="2400" dirty="0">
                <a:solidFill>
                  <a:srgbClr val="660066"/>
                </a:solidFill>
                <a:latin typeface="+mn-lt"/>
                <a:ea typeface="仿宋" panose="02010609060101010101" pitchFamily="49" charset="-122"/>
              </a:rPr>
              <a:t>)</a:t>
            </a:r>
            <a:r>
              <a:rPr lang="zh-CN" altLang="en-US" sz="2400" dirty="0">
                <a:solidFill>
                  <a:srgbClr val="CC3300"/>
                </a:solidFill>
                <a:latin typeface="+mn-lt"/>
                <a:ea typeface="仿宋" panose="02010609060101010101" pitchFamily="49" charset="-122"/>
              </a:rPr>
              <a:t>代入调频波</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f</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zh-CN" altLang="en-US" sz="2400" dirty="0">
                <a:solidFill>
                  <a:srgbClr val="CC3300"/>
                </a:solidFill>
                <a:latin typeface="+mn-lt"/>
                <a:ea typeface="仿宋" panose="02010609060101010101" pitchFamily="49" charset="-122"/>
              </a:rPr>
              <a:t>的表达式</a:t>
            </a:r>
            <a:r>
              <a:rPr lang="en-US" altLang="zh-CN" sz="2400" dirty="0">
                <a:solidFill>
                  <a:srgbClr val="FF0000"/>
                </a:solidFill>
                <a:latin typeface="+mn-lt"/>
                <a:ea typeface="仿宋" panose="02010609060101010101" pitchFamily="49" charset="-122"/>
              </a:rPr>
              <a:t>(7-22</a:t>
            </a:r>
            <a:r>
              <a:rPr lang="zh-CN" altLang="en-US" sz="2400" dirty="0">
                <a:solidFill>
                  <a:srgbClr val="FF0000"/>
                </a:solidFill>
                <a:latin typeface="+mn-lt"/>
                <a:ea typeface="仿宋" panose="02010609060101010101" pitchFamily="49" charset="-122"/>
              </a:rPr>
              <a:t>）</a:t>
            </a:r>
            <a:r>
              <a:rPr lang="zh-CN" altLang="en-US" sz="2400" dirty="0">
                <a:solidFill>
                  <a:srgbClr val="CC3300"/>
                </a:solidFill>
                <a:latin typeface="+mn-lt"/>
                <a:ea typeface="仿宋" panose="02010609060101010101" pitchFamily="49" charset="-122"/>
              </a:rPr>
              <a:t>中：</a:t>
            </a:r>
            <a:endParaRPr lang="en-US" altLang="zh-CN" sz="2400" dirty="0">
              <a:solidFill>
                <a:srgbClr val="CC3300"/>
              </a:solidFill>
              <a:latin typeface="+mn-lt"/>
              <a:ea typeface="仿宋" panose="02010609060101010101" pitchFamily="49" charset="-122"/>
            </a:endParaRPr>
          </a:p>
          <a:p>
            <a:pPr eaLnBrk="1" hangingPunct="1">
              <a:buFontTx/>
              <a:buNone/>
            </a:pP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f</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J</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f</a:t>
            </a:r>
            <a:r>
              <a:rPr lang="en-US" altLang="zh-CN" sz="2400" dirty="0">
                <a:solidFill>
                  <a:srgbClr val="660066"/>
                </a:solidFill>
                <a:latin typeface="+mn-lt"/>
                <a:ea typeface="仿宋" panose="02010609060101010101" pitchFamily="49" charset="-122"/>
                <a:sym typeface="Symbol" panose="05050102010706020507" pitchFamily="18" charset="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n</a:t>
            </a:r>
            <a:r>
              <a:rPr lang="en-US" altLang="zh-CN" sz="2400" dirty="0">
                <a:solidFill>
                  <a:srgbClr val="660066"/>
                </a:solidFill>
                <a:latin typeface="+mn-lt"/>
                <a:ea typeface="仿宋" panose="02010609060101010101" pitchFamily="49" charset="-122"/>
                <a:sym typeface="Symbol" panose="05050102010706020507" pitchFamily="18" charset="2"/>
              </a:rPr>
              <a:t>=0, </a:t>
            </a:r>
            <a:r>
              <a:rPr lang="zh-CN" altLang="en-US" sz="2400" dirty="0">
                <a:solidFill>
                  <a:srgbClr val="660066"/>
                </a:solidFill>
                <a:latin typeface="+mn-lt"/>
                <a:ea typeface="仿宋" panose="02010609060101010101" pitchFamily="49" charset="-122"/>
                <a:sym typeface="Symbol" panose="05050102010706020507" pitchFamily="18" charset="2"/>
              </a:rPr>
              <a:t>载波频率</a:t>
            </a:r>
            <a:endParaRPr lang="en-US" altLang="zh-CN" sz="2400" dirty="0">
              <a:solidFill>
                <a:srgbClr val="660066"/>
              </a:solidFill>
              <a:latin typeface="+mn-lt"/>
              <a:ea typeface="仿宋" panose="02010609060101010101" pitchFamily="49" charset="-122"/>
              <a:sym typeface="Symbol" panose="05050102010706020507" pitchFamily="18" charset="2"/>
            </a:endParaRPr>
          </a:p>
          <a:p>
            <a:pPr eaLnBrk="1" hangingPunct="1">
              <a:buFontTx/>
              <a:buNone/>
            </a:pP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J</a:t>
            </a:r>
            <a:r>
              <a:rPr lang="en-US" altLang="zh-CN" sz="2400" baseline="-25000" dirty="0">
                <a:solidFill>
                  <a:srgbClr val="660066"/>
                </a:solidFill>
                <a:latin typeface="+mn-lt"/>
                <a:ea typeface="仿宋" panose="02010609060101010101" pitchFamily="49" charset="-122"/>
                <a:sym typeface="Symbol" panose="05050102010706020507" pitchFamily="18" charset="2"/>
              </a:rPr>
              <a:t>1</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f</a:t>
            </a:r>
            <a:r>
              <a:rPr lang="en-US" altLang="zh-CN" sz="2400" dirty="0">
                <a:solidFill>
                  <a:srgbClr val="660066"/>
                </a:solidFill>
                <a:latin typeface="+mn-lt"/>
                <a:ea typeface="仿宋" panose="02010609060101010101" pitchFamily="49" charset="-122"/>
                <a:sym typeface="Symbol" panose="05050102010706020507" pitchFamily="18" charset="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 </a:t>
            </a:r>
            <a:r>
              <a:rPr lang="en-US" altLang="zh-CN" sz="2400" dirty="0">
                <a:solidFill>
                  <a:srgbClr val="660066"/>
                </a:solidFill>
                <a:latin typeface="+mn-lt"/>
                <a:ea typeface="仿宋" panose="02010609060101010101" pitchFamily="49" charset="-122"/>
                <a:sym typeface="Symbol" panose="05050102010706020507" pitchFamily="18" charset="2"/>
              </a:rPr>
              <a:t> 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n</a:t>
            </a:r>
            <a:r>
              <a:rPr lang="en-US" altLang="zh-CN" sz="2400" dirty="0">
                <a:solidFill>
                  <a:srgbClr val="660066"/>
                </a:solidFill>
                <a:latin typeface="+mn-lt"/>
                <a:ea typeface="仿宋" panose="02010609060101010101" pitchFamily="49" charset="-122"/>
                <a:sym typeface="Symbol" panose="05050102010706020507" pitchFamily="18" charset="2"/>
              </a:rPr>
              <a:t>=1, </a:t>
            </a:r>
            <a:r>
              <a:rPr lang="zh-CN" altLang="en-US" sz="2400" dirty="0">
                <a:solidFill>
                  <a:srgbClr val="660066"/>
                </a:solidFill>
                <a:latin typeface="+mn-lt"/>
                <a:ea typeface="仿宋" panose="02010609060101010101" pitchFamily="49" charset="-122"/>
                <a:sym typeface="Symbol" panose="05050102010706020507" pitchFamily="18" charset="2"/>
              </a:rPr>
              <a:t>第</a:t>
            </a:r>
            <a:r>
              <a:rPr lang="en-US" altLang="zh-CN" sz="2400" dirty="0">
                <a:solidFill>
                  <a:srgbClr val="660066"/>
                </a:solidFill>
                <a:latin typeface="+mn-lt"/>
                <a:ea typeface="仿宋" panose="02010609060101010101" pitchFamily="49" charset="-122"/>
                <a:sym typeface="Symbol" panose="05050102010706020507" pitchFamily="18" charset="2"/>
              </a:rPr>
              <a:t>1</a:t>
            </a:r>
            <a:r>
              <a:rPr lang="zh-CN" altLang="en-US" sz="2400" dirty="0">
                <a:solidFill>
                  <a:srgbClr val="660066"/>
                </a:solidFill>
                <a:latin typeface="+mn-lt"/>
                <a:ea typeface="仿宋" panose="02010609060101010101" pitchFamily="49" charset="-122"/>
                <a:sym typeface="Symbol" panose="05050102010706020507" pitchFamily="18" charset="2"/>
              </a:rPr>
              <a:t>对边频</a:t>
            </a:r>
            <a:endParaRPr lang="en-US" altLang="zh-CN" sz="2400" dirty="0">
              <a:solidFill>
                <a:srgbClr val="660066"/>
              </a:solidFill>
              <a:latin typeface="+mn-lt"/>
              <a:ea typeface="仿宋" panose="02010609060101010101" pitchFamily="49" charset="-122"/>
              <a:sym typeface="Symbol" panose="05050102010706020507" pitchFamily="18" charset="2"/>
            </a:endParaRPr>
          </a:p>
          <a:p>
            <a:pPr eaLnBrk="1" hangingPunct="1">
              <a:buFontTx/>
              <a:buNone/>
            </a:pPr>
            <a:r>
              <a:rPr lang="en-US" altLang="zh-CN" sz="2400" i="1" dirty="0">
                <a:solidFill>
                  <a:srgbClr val="660066"/>
                </a:solidFill>
                <a:latin typeface="+mn-lt"/>
                <a:ea typeface="仿宋" panose="02010609060101010101" pitchFamily="49" charset="-122"/>
                <a:sym typeface="Symbol" panose="05050102010706020507" pitchFamily="18" charset="2"/>
              </a:rPr>
              <a:t>        +V</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J</a:t>
            </a:r>
            <a:r>
              <a:rPr lang="en-US" altLang="zh-CN" sz="2400" baseline="-25000" dirty="0">
                <a:solidFill>
                  <a:srgbClr val="660066"/>
                </a:solidFill>
                <a:latin typeface="+mn-lt"/>
                <a:ea typeface="仿宋" panose="02010609060101010101" pitchFamily="49" charset="-122"/>
                <a:sym typeface="Symbol" panose="05050102010706020507" pitchFamily="18" charset="2"/>
              </a:rPr>
              <a:t>2</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f</a:t>
            </a:r>
            <a:r>
              <a:rPr lang="en-US" altLang="zh-CN" sz="2400" dirty="0">
                <a:solidFill>
                  <a:srgbClr val="660066"/>
                </a:solidFill>
                <a:latin typeface="+mn-lt"/>
                <a:ea typeface="仿宋" panose="02010609060101010101" pitchFamily="49" charset="-122"/>
                <a:sym typeface="Symbol" panose="05050102010706020507" pitchFamily="18" charset="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2</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 </a:t>
            </a:r>
            <a:r>
              <a:rPr lang="en-US" altLang="zh-CN" sz="2400" dirty="0">
                <a:solidFill>
                  <a:srgbClr val="660066"/>
                </a:solidFill>
                <a:latin typeface="+mn-lt"/>
                <a:ea typeface="仿宋" panose="02010609060101010101" pitchFamily="49" charset="-122"/>
                <a:sym typeface="Symbol" panose="05050102010706020507" pitchFamily="18" charset="2"/>
              </a:rPr>
              <a:t>+ 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+2</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      n</a:t>
            </a:r>
            <a:r>
              <a:rPr lang="en-US" altLang="zh-CN" sz="2400" dirty="0">
                <a:solidFill>
                  <a:srgbClr val="660066"/>
                </a:solidFill>
                <a:latin typeface="+mn-lt"/>
                <a:ea typeface="仿宋" panose="02010609060101010101" pitchFamily="49" charset="-122"/>
                <a:sym typeface="Symbol" panose="05050102010706020507" pitchFamily="18" charset="2"/>
              </a:rPr>
              <a:t>=2, </a:t>
            </a:r>
            <a:r>
              <a:rPr lang="zh-CN" altLang="en-US" sz="2400" dirty="0">
                <a:solidFill>
                  <a:srgbClr val="660066"/>
                </a:solidFill>
                <a:latin typeface="+mn-lt"/>
                <a:ea typeface="仿宋" panose="02010609060101010101" pitchFamily="49" charset="-122"/>
                <a:sym typeface="Symbol" panose="05050102010706020507" pitchFamily="18" charset="2"/>
              </a:rPr>
              <a:t>第</a:t>
            </a:r>
            <a:r>
              <a:rPr lang="en-US" altLang="zh-CN" sz="2400" dirty="0">
                <a:solidFill>
                  <a:srgbClr val="660066"/>
                </a:solidFill>
                <a:latin typeface="+mn-lt"/>
                <a:ea typeface="仿宋" panose="02010609060101010101" pitchFamily="49" charset="-122"/>
                <a:sym typeface="Symbol" panose="05050102010706020507" pitchFamily="18" charset="2"/>
              </a:rPr>
              <a:t>2</a:t>
            </a:r>
            <a:r>
              <a:rPr lang="zh-CN" altLang="en-US" sz="2400" dirty="0">
                <a:solidFill>
                  <a:srgbClr val="660066"/>
                </a:solidFill>
                <a:latin typeface="+mn-lt"/>
                <a:ea typeface="仿宋" panose="02010609060101010101" pitchFamily="49" charset="-122"/>
                <a:sym typeface="Symbol" panose="05050102010706020507" pitchFamily="18" charset="2"/>
              </a:rPr>
              <a:t>对边频</a:t>
            </a:r>
            <a:endParaRPr lang="en-US" altLang="zh-CN" sz="2400" i="1" dirty="0">
              <a:solidFill>
                <a:srgbClr val="660066"/>
              </a:solidFill>
              <a:latin typeface="+mn-lt"/>
              <a:ea typeface="仿宋" panose="02010609060101010101" pitchFamily="49" charset="-122"/>
              <a:sym typeface="Symbol" panose="05050102010706020507" pitchFamily="18" charset="2"/>
            </a:endParaRPr>
          </a:p>
          <a:p>
            <a:pPr eaLnBrk="1" hangingPunct="1">
              <a:buFontTx/>
              <a:buNone/>
            </a:pP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J</a:t>
            </a:r>
            <a:r>
              <a:rPr lang="en-US" altLang="zh-CN" sz="2400" baseline="-25000" dirty="0">
                <a:solidFill>
                  <a:srgbClr val="660066"/>
                </a:solidFill>
                <a:latin typeface="+mn-lt"/>
                <a:ea typeface="仿宋" panose="02010609060101010101" pitchFamily="49" charset="-122"/>
                <a:sym typeface="Symbol" panose="05050102010706020507" pitchFamily="18" charset="2"/>
              </a:rPr>
              <a:t>3</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f</a:t>
            </a:r>
            <a:r>
              <a:rPr lang="en-US" altLang="zh-CN" sz="2400" dirty="0">
                <a:solidFill>
                  <a:srgbClr val="660066"/>
                </a:solidFill>
                <a:latin typeface="+mn-lt"/>
                <a:ea typeface="仿宋" panose="02010609060101010101" pitchFamily="49" charset="-122"/>
                <a:sym typeface="Symbol" panose="05050102010706020507" pitchFamily="18" charset="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3</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 </a:t>
            </a:r>
            <a:r>
              <a:rPr lang="en-US" altLang="zh-CN" sz="2400" dirty="0">
                <a:solidFill>
                  <a:srgbClr val="660066"/>
                </a:solidFill>
                <a:latin typeface="+mn-lt"/>
                <a:ea typeface="仿宋" panose="02010609060101010101" pitchFamily="49" charset="-122"/>
                <a:sym typeface="Symbol" panose="05050102010706020507" pitchFamily="18" charset="2"/>
              </a:rPr>
              <a:t> 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+3</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n</a:t>
            </a:r>
            <a:r>
              <a:rPr lang="en-US" altLang="zh-CN" sz="2400" dirty="0">
                <a:solidFill>
                  <a:srgbClr val="660066"/>
                </a:solidFill>
                <a:latin typeface="+mn-lt"/>
                <a:ea typeface="仿宋" panose="02010609060101010101" pitchFamily="49" charset="-122"/>
                <a:sym typeface="Symbol" panose="05050102010706020507" pitchFamily="18" charset="2"/>
              </a:rPr>
              <a:t>=3, </a:t>
            </a:r>
            <a:r>
              <a:rPr lang="zh-CN" altLang="en-US" sz="2400" dirty="0">
                <a:solidFill>
                  <a:srgbClr val="660066"/>
                </a:solidFill>
                <a:latin typeface="+mn-lt"/>
                <a:ea typeface="仿宋" panose="02010609060101010101" pitchFamily="49" charset="-122"/>
                <a:sym typeface="Symbol" panose="05050102010706020507" pitchFamily="18" charset="2"/>
              </a:rPr>
              <a:t>第</a:t>
            </a:r>
            <a:r>
              <a:rPr lang="en-US" altLang="zh-CN" sz="2400" dirty="0">
                <a:solidFill>
                  <a:srgbClr val="660066"/>
                </a:solidFill>
                <a:latin typeface="+mn-lt"/>
                <a:ea typeface="仿宋" panose="02010609060101010101" pitchFamily="49" charset="-122"/>
                <a:sym typeface="Symbol" panose="05050102010706020507" pitchFamily="18" charset="2"/>
              </a:rPr>
              <a:t>3</a:t>
            </a:r>
            <a:r>
              <a:rPr lang="zh-CN" altLang="en-US" sz="2400" dirty="0">
                <a:solidFill>
                  <a:srgbClr val="660066"/>
                </a:solidFill>
                <a:latin typeface="+mn-lt"/>
                <a:ea typeface="仿宋" panose="02010609060101010101" pitchFamily="49" charset="-122"/>
                <a:sym typeface="Symbol" panose="05050102010706020507" pitchFamily="18" charset="2"/>
              </a:rPr>
              <a:t>对边频</a:t>
            </a:r>
            <a:endParaRPr lang="en-US" altLang="zh-CN" sz="2400" dirty="0">
              <a:solidFill>
                <a:srgbClr val="660066"/>
              </a:solidFill>
              <a:latin typeface="+mn-lt"/>
              <a:ea typeface="仿宋" panose="02010609060101010101" pitchFamily="49" charset="-122"/>
              <a:sym typeface="Symbol" panose="05050102010706020507" pitchFamily="18" charset="2"/>
            </a:endParaRPr>
          </a:p>
          <a:p>
            <a:pPr eaLnBrk="1" hangingPunct="1">
              <a:buFontTx/>
              <a:buNone/>
            </a:pPr>
            <a:r>
              <a:rPr lang="en-US" altLang="zh-CN" sz="2400" dirty="0">
                <a:solidFill>
                  <a:srgbClr val="660066"/>
                </a:solidFill>
                <a:latin typeface="+mn-lt"/>
                <a:ea typeface="仿宋" panose="02010609060101010101" pitchFamily="49" charset="-122"/>
                <a:sym typeface="Symbol" panose="05050102010706020507" pitchFamily="18" charset="2"/>
              </a:rPr>
              <a:t>        + …… </a:t>
            </a:r>
            <a:endParaRPr lang="zh-CN" altLang="en-US" sz="2400" dirty="0">
              <a:solidFill>
                <a:srgbClr val="660066"/>
              </a:solidFill>
              <a:latin typeface="+mn-lt"/>
              <a:ea typeface="仿宋" panose="02010609060101010101" pitchFamily="49" charset="-122"/>
            </a:endParaRPr>
          </a:p>
        </p:txBody>
      </p:sp>
      <p:sp>
        <p:nvSpPr>
          <p:cNvPr id="30725" name="Text Box 14">
            <a:extLst>
              <a:ext uri="{FF2B5EF4-FFF2-40B4-BE49-F238E27FC236}">
                <a16:creationId xmlns:a16="http://schemas.microsoft.com/office/drawing/2014/main" id="{624DEA3D-023A-492D-9EE0-72BECA0C26B2}"/>
              </a:ext>
            </a:extLst>
          </p:cNvPr>
          <p:cNvSpPr txBox="1">
            <a:spLocks noChangeArrowheads="1"/>
          </p:cNvSpPr>
          <p:nvPr/>
        </p:nvSpPr>
        <p:spPr bwMode="auto">
          <a:xfrm>
            <a:off x="214313" y="5508625"/>
            <a:ext cx="8822183" cy="116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000" dirty="0">
                <a:solidFill>
                  <a:srgbClr val="CC3300"/>
                </a:solidFill>
                <a:latin typeface="+mn-lt"/>
                <a:ea typeface="仿宋" panose="02010609060101010101" pitchFamily="49" charset="-122"/>
              </a:rPr>
              <a:t>         由于边频分量无限多，所以调频波的频率分布范围应为无限大。但实际上，随</a:t>
            </a:r>
            <a:r>
              <a:rPr lang="en-US" altLang="zh-CN" sz="2000" i="1" dirty="0">
                <a:solidFill>
                  <a:srgbClr val="CC3300"/>
                </a:solidFill>
                <a:latin typeface="+mn-lt"/>
                <a:ea typeface="仿宋" panose="02010609060101010101" pitchFamily="49" charset="-122"/>
              </a:rPr>
              <a:t>n</a:t>
            </a:r>
            <a:r>
              <a:rPr lang="zh-CN" altLang="en-US" sz="2000" dirty="0">
                <a:solidFill>
                  <a:srgbClr val="CC3300"/>
                </a:solidFill>
                <a:latin typeface="+mn-lt"/>
                <a:ea typeface="仿宋" panose="02010609060101010101" pitchFamily="49" charset="-122"/>
              </a:rPr>
              <a:t>的增加，幅度迅速下降。</a:t>
            </a:r>
            <a:endParaRPr lang="en-US" altLang="zh-CN" sz="2000" dirty="0">
              <a:solidFill>
                <a:srgbClr val="CC3300"/>
              </a:solidFill>
              <a:latin typeface="+mn-lt"/>
              <a:ea typeface="仿宋" panose="02010609060101010101" pitchFamily="49" charset="-122"/>
            </a:endParaRPr>
          </a:p>
          <a:p>
            <a:pPr eaLnBrk="1" hangingPunct="1">
              <a:lnSpc>
                <a:spcPct val="120000"/>
              </a:lnSpc>
              <a:spcBef>
                <a:spcPts val="0"/>
              </a:spcBef>
              <a:buFontTx/>
              <a:buNone/>
            </a:pPr>
            <a:r>
              <a:rPr lang="zh-CN" altLang="en-US" sz="2000" dirty="0">
                <a:solidFill>
                  <a:srgbClr val="CC3300"/>
                </a:solidFill>
                <a:latin typeface="+mn-lt"/>
                <a:ea typeface="仿宋" panose="02010609060101010101" pitchFamily="49" charset="-122"/>
              </a:rPr>
              <a:t>当幅度很小时，便可不计。所以一般调频波的带宽是指</a:t>
            </a:r>
            <a:r>
              <a:rPr lang="zh-CN" altLang="en-US" sz="2000" dirty="0">
                <a:solidFill>
                  <a:srgbClr val="0000FF"/>
                </a:solidFill>
                <a:latin typeface="+mn-lt"/>
                <a:ea typeface="仿宋" panose="02010609060101010101" pitchFamily="49" charset="-122"/>
              </a:rPr>
              <a:t>它的有效带宽</a:t>
            </a:r>
            <a:r>
              <a:rPr lang="zh-CN" altLang="en-US" sz="2000" dirty="0">
                <a:solidFill>
                  <a:srgbClr val="CC3300"/>
                </a:solidFill>
                <a:latin typeface="+mn-lt"/>
                <a:ea typeface="仿宋" panose="02010609060101010101" pitchFamily="49" charset="-122"/>
              </a:rPr>
              <a:t>。</a:t>
            </a:r>
          </a:p>
        </p:txBody>
      </p:sp>
      <p:sp>
        <p:nvSpPr>
          <p:cNvPr id="30726" name="Text Box 9">
            <a:extLst>
              <a:ext uri="{FF2B5EF4-FFF2-40B4-BE49-F238E27FC236}">
                <a16:creationId xmlns:a16="http://schemas.microsoft.com/office/drawing/2014/main" id="{A8311ACF-C638-42DD-9356-C6B79687D445}"/>
              </a:ext>
            </a:extLst>
          </p:cNvPr>
          <p:cNvSpPr txBox="1">
            <a:spLocks noChangeArrowheads="1"/>
          </p:cNvSpPr>
          <p:nvPr/>
        </p:nvSpPr>
        <p:spPr bwMode="auto">
          <a:xfrm>
            <a:off x="5651500" y="2833688"/>
            <a:ext cx="1152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00FF"/>
                </a:solidFill>
                <a:latin typeface="+mn-lt"/>
                <a:ea typeface="仿宋" panose="02010609060101010101" pitchFamily="49" charset="-122"/>
              </a:rPr>
              <a:t>(7-25</a:t>
            </a:r>
            <a:r>
              <a:rPr lang="zh-CN" altLang="en-US"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rPr>
              <a:t>  </a:t>
            </a:r>
          </a:p>
        </p:txBody>
      </p:sp>
      <p:sp>
        <p:nvSpPr>
          <p:cNvPr id="30727" name="Text Box 9">
            <a:extLst>
              <a:ext uri="{FF2B5EF4-FFF2-40B4-BE49-F238E27FC236}">
                <a16:creationId xmlns:a16="http://schemas.microsoft.com/office/drawing/2014/main" id="{FEC00183-C545-49C6-852A-0BBBB55F5D37}"/>
              </a:ext>
            </a:extLst>
          </p:cNvPr>
          <p:cNvSpPr txBox="1">
            <a:spLocks noChangeArrowheads="1"/>
          </p:cNvSpPr>
          <p:nvPr/>
        </p:nvSpPr>
        <p:spPr bwMode="auto">
          <a:xfrm>
            <a:off x="6227763" y="5132388"/>
            <a:ext cx="1976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a:solidFill>
                  <a:srgbClr val="C00000"/>
                </a:solidFill>
                <a:latin typeface="+mn-lt"/>
                <a:ea typeface="仿宋" panose="02010609060101010101" pitchFamily="49" charset="-122"/>
              </a:rPr>
              <a:t>P206   </a:t>
            </a:r>
            <a:r>
              <a:rPr lang="en-US" altLang="zh-CN" sz="2400">
                <a:solidFill>
                  <a:srgbClr val="002060"/>
                </a:solidFill>
                <a:latin typeface="+mn-lt"/>
                <a:ea typeface="仿宋" panose="02010609060101010101" pitchFamily="49" charset="-122"/>
              </a:rPr>
              <a:t>P214</a:t>
            </a:r>
          </a:p>
        </p:txBody>
      </p:sp>
      <p:sp>
        <p:nvSpPr>
          <p:cNvPr id="30728" name="Text Box 9">
            <a:extLst>
              <a:ext uri="{FF2B5EF4-FFF2-40B4-BE49-F238E27FC236}">
                <a16:creationId xmlns:a16="http://schemas.microsoft.com/office/drawing/2014/main" id="{6B02AF59-2E3D-422E-A30F-F7B0DFB458AC}"/>
              </a:ext>
            </a:extLst>
          </p:cNvPr>
          <p:cNvSpPr txBox="1">
            <a:spLocks noChangeArrowheads="1"/>
          </p:cNvSpPr>
          <p:nvPr/>
        </p:nvSpPr>
        <p:spPr bwMode="auto">
          <a:xfrm>
            <a:off x="2735263" y="3524250"/>
            <a:ext cx="3097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C00000"/>
                </a:solidFill>
                <a:latin typeface="+mn-lt"/>
                <a:ea typeface="仿宋" panose="02010609060101010101" pitchFamily="49" charset="-122"/>
              </a:rPr>
              <a:t>已经取模，幅度谱</a:t>
            </a:r>
            <a:endParaRPr lang="en-US" altLang="zh-CN" sz="2400">
              <a:solidFill>
                <a:srgbClr val="C00000"/>
              </a:solidFill>
              <a:latin typeface="+mn-lt"/>
              <a:ea typeface="仿宋"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471F4E5-5E8A-4D36-8F20-C578E180E48B}"/>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调频信号的分析</a:t>
            </a:r>
          </a:p>
        </p:txBody>
      </p:sp>
      <p:graphicFrame>
        <p:nvGraphicFramePr>
          <p:cNvPr id="31747" name="Object 4">
            <a:extLst>
              <a:ext uri="{FF2B5EF4-FFF2-40B4-BE49-F238E27FC236}">
                <a16:creationId xmlns:a16="http://schemas.microsoft.com/office/drawing/2014/main" id="{E0FEE5BA-83F5-4E21-A871-65B1A9D3F4A3}"/>
              </a:ext>
            </a:extLst>
          </p:cNvPr>
          <p:cNvGraphicFramePr>
            <a:graphicFrameLocks noChangeAspect="1"/>
          </p:cNvGraphicFramePr>
          <p:nvPr>
            <p:extLst>
              <p:ext uri="{D42A27DB-BD31-4B8C-83A1-F6EECF244321}">
                <p14:modId xmlns:p14="http://schemas.microsoft.com/office/powerpoint/2010/main" val="3628666694"/>
              </p:ext>
            </p:extLst>
          </p:nvPr>
        </p:nvGraphicFramePr>
        <p:xfrm>
          <a:off x="142875" y="1028701"/>
          <a:ext cx="3572897" cy="1608212"/>
        </p:xfrm>
        <a:graphic>
          <a:graphicData uri="http://schemas.openxmlformats.org/presentationml/2006/ole">
            <mc:AlternateContent xmlns:mc="http://schemas.openxmlformats.org/markup-compatibility/2006">
              <mc:Choice xmlns:v="urn:schemas-microsoft-com:vml" Requires="v">
                <p:oleObj spid="_x0000_s32148" name="公式" r:id="rId3" imgW="2507054" imgH="960120" progId="Equation.3">
                  <p:embed/>
                </p:oleObj>
              </mc:Choice>
              <mc:Fallback>
                <p:oleObj name="公式" r:id="rId3" imgW="2507054" imgH="9601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1028701"/>
                        <a:ext cx="3572897" cy="1608212"/>
                      </a:xfrm>
                      <a:prstGeom prst="rect">
                        <a:avLst/>
                      </a:prstGeom>
                      <a:solidFill>
                        <a:schemeClr val="bg1"/>
                      </a:solidFill>
                      <a:ln>
                        <a:noFill/>
                      </a:ln>
                    </p:spPr>
                  </p:pic>
                </p:oleObj>
              </mc:Fallback>
            </mc:AlternateContent>
          </a:graphicData>
        </a:graphic>
      </p:graphicFrame>
      <p:sp>
        <p:nvSpPr>
          <p:cNvPr id="31748" name="Text Box 5">
            <a:extLst>
              <a:ext uri="{FF2B5EF4-FFF2-40B4-BE49-F238E27FC236}">
                <a16:creationId xmlns:a16="http://schemas.microsoft.com/office/drawing/2014/main" id="{A8B07AF1-F87A-4E91-84D8-EC278B9A9D44}"/>
              </a:ext>
            </a:extLst>
          </p:cNvPr>
          <p:cNvSpPr txBox="1">
            <a:spLocks noChangeArrowheads="1"/>
          </p:cNvSpPr>
          <p:nvPr/>
        </p:nvSpPr>
        <p:spPr bwMode="auto">
          <a:xfrm>
            <a:off x="0" y="571500"/>
            <a:ext cx="7561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例如：当</a:t>
            </a: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f </a:t>
            </a:r>
            <a:r>
              <a:rPr lang="en-US" altLang="zh-CN" sz="2400" dirty="0">
                <a:solidFill>
                  <a:srgbClr val="660066"/>
                </a:solidFill>
                <a:latin typeface="+mn-lt"/>
                <a:ea typeface="仿宋" panose="02010609060101010101" pitchFamily="49" charset="-122"/>
              </a:rPr>
              <a:t>=1 </a:t>
            </a:r>
            <a:r>
              <a:rPr lang="zh-CN" altLang="en-US" sz="2400" dirty="0">
                <a:solidFill>
                  <a:srgbClr val="660066"/>
                </a:solidFill>
                <a:latin typeface="+mn-lt"/>
                <a:ea typeface="仿宋" panose="02010609060101010101" pitchFamily="49" charset="-122"/>
              </a:rPr>
              <a:t>时，查贝塞尔曲线：</a:t>
            </a:r>
          </a:p>
        </p:txBody>
      </p:sp>
      <p:pic>
        <p:nvPicPr>
          <p:cNvPr id="31749" name="图片 6" descr="Image2.jpg">
            <a:extLst>
              <a:ext uri="{FF2B5EF4-FFF2-40B4-BE49-F238E27FC236}">
                <a16:creationId xmlns:a16="http://schemas.microsoft.com/office/drawing/2014/main" id="{46080B86-8A46-42AF-884A-DCC12BC8252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509" y="3716734"/>
            <a:ext cx="3919538"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 Box 9">
            <a:extLst>
              <a:ext uri="{FF2B5EF4-FFF2-40B4-BE49-F238E27FC236}">
                <a16:creationId xmlns:a16="http://schemas.microsoft.com/office/drawing/2014/main" id="{5A10AFAD-40CB-4661-962A-DC8B18B9917A}"/>
              </a:ext>
            </a:extLst>
          </p:cNvPr>
          <p:cNvSpPr txBox="1">
            <a:spLocks noChangeArrowheads="1"/>
          </p:cNvSpPr>
          <p:nvPr/>
        </p:nvSpPr>
        <p:spPr bwMode="auto">
          <a:xfrm>
            <a:off x="1519238" y="5449888"/>
            <a:ext cx="1712912"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endParaRPr lang="en-US" altLang="zh-CN" sz="2400">
              <a:solidFill>
                <a:srgbClr val="C00000"/>
              </a:solidFill>
              <a:latin typeface="+mn-lt"/>
              <a:ea typeface="仿宋" panose="02010609060101010101" pitchFamily="49" charset="-122"/>
            </a:endParaRPr>
          </a:p>
        </p:txBody>
      </p:sp>
      <p:pic>
        <p:nvPicPr>
          <p:cNvPr id="31751" name="图片 9">
            <a:extLst>
              <a:ext uri="{FF2B5EF4-FFF2-40B4-BE49-F238E27FC236}">
                <a16:creationId xmlns:a16="http://schemas.microsoft.com/office/drawing/2014/main" id="{A50FB779-4307-45F3-B06A-3DD16A1CC0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8047" y="1028700"/>
            <a:ext cx="5116916" cy="355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Text Box 9">
            <a:extLst>
              <a:ext uri="{FF2B5EF4-FFF2-40B4-BE49-F238E27FC236}">
                <a16:creationId xmlns:a16="http://schemas.microsoft.com/office/drawing/2014/main" id="{961F6D4C-4DDF-4134-942F-F655FDB208A8}"/>
              </a:ext>
            </a:extLst>
          </p:cNvPr>
          <p:cNvSpPr txBox="1">
            <a:spLocks noChangeArrowheads="1"/>
          </p:cNvSpPr>
          <p:nvPr/>
        </p:nvSpPr>
        <p:spPr bwMode="auto">
          <a:xfrm>
            <a:off x="7542909" y="4102100"/>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C00000"/>
                </a:solidFill>
                <a:latin typeface="+mn-lt"/>
                <a:ea typeface="仿宋" panose="02010609060101010101" pitchFamily="49" charset="-122"/>
              </a:rPr>
              <a:t>P205  </a:t>
            </a:r>
            <a:r>
              <a:rPr lang="en-US" altLang="zh-CN" sz="2000" dirty="0">
                <a:solidFill>
                  <a:schemeClr val="accent2"/>
                </a:solidFill>
                <a:latin typeface="+mn-lt"/>
                <a:ea typeface="仿宋" panose="02010609060101010101" pitchFamily="49" charset="-122"/>
              </a:rPr>
              <a:t>P214</a:t>
            </a:r>
          </a:p>
        </p:txBody>
      </p:sp>
      <p:sp>
        <p:nvSpPr>
          <p:cNvPr id="31753" name="矩形 15">
            <a:extLst>
              <a:ext uri="{FF2B5EF4-FFF2-40B4-BE49-F238E27FC236}">
                <a16:creationId xmlns:a16="http://schemas.microsoft.com/office/drawing/2014/main" id="{8A1168C3-D386-4388-BCD7-2739ABB41347}"/>
              </a:ext>
            </a:extLst>
          </p:cNvPr>
          <p:cNvSpPr>
            <a:spLocks noChangeArrowheads="1"/>
          </p:cNvSpPr>
          <p:nvPr/>
        </p:nvSpPr>
        <p:spPr bwMode="auto">
          <a:xfrm>
            <a:off x="4277073" y="4005064"/>
            <a:ext cx="1525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b="0" dirty="0" err="1">
                <a:solidFill>
                  <a:srgbClr val="FF0000"/>
                </a:solidFill>
                <a:latin typeface="+mn-lt"/>
                <a:ea typeface="仿宋" panose="02010609060101010101" pitchFamily="49" charset="-122"/>
              </a:rPr>
              <a:t>Bézier</a:t>
            </a:r>
            <a:r>
              <a:rPr lang="en-US" altLang="zh-CN" sz="2000" b="0" dirty="0">
                <a:solidFill>
                  <a:srgbClr val="FF0000"/>
                </a:solidFill>
                <a:latin typeface="+mn-lt"/>
                <a:ea typeface="仿宋" panose="02010609060101010101" pitchFamily="49" charset="-122"/>
              </a:rPr>
              <a:t> curve</a:t>
            </a:r>
            <a:endParaRPr lang="zh-CN" altLang="en-US" sz="2000" dirty="0">
              <a:solidFill>
                <a:srgbClr val="FF0000"/>
              </a:solidFill>
              <a:latin typeface="+mn-lt"/>
              <a:ea typeface="仿宋"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9B3F71D-66AA-427F-BBA9-E44FB4762EC6}"/>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调频信号的分析</a:t>
            </a:r>
          </a:p>
        </p:txBody>
      </p:sp>
      <p:sp>
        <p:nvSpPr>
          <p:cNvPr id="32771" name="Text Box 6">
            <a:extLst>
              <a:ext uri="{FF2B5EF4-FFF2-40B4-BE49-F238E27FC236}">
                <a16:creationId xmlns:a16="http://schemas.microsoft.com/office/drawing/2014/main" id="{87085606-2F1D-4FD3-A127-E61551ED4DC0}"/>
              </a:ext>
            </a:extLst>
          </p:cNvPr>
          <p:cNvSpPr txBox="1">
            <a:spLocks noChangeArrowheads="1"/>
          </p:cNvSpPr>
          <p:nvPr/>
        </p:nvSpPr>
        <p:spPr bwMode="auto">
          <a:xfrm>
            <a:off x="179512" y="548680"/>
            <a:ext cx="7670626"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3</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调频波的带宽     </a:t>
            </a:r>
            <a:r>
              <a:rPr lang="en-US" altLang="zh-CN" sz="2400" dirty="0">
                <a:solidFill>
                  <a:srgbClr val="660066"/>
                </a:solidFill>
                <a:latin typeface="+mn-lt"/>
                <a:ea typeface="仿宋" panose="02010609060101010101" pitchFamily="49" charset="-122"/>
              </a:rPr>
              <a:t>(</a:t>
            </a:r>
            <a:r>
              <a:rPr lang="en-US" altLang="zh-CN" sz="2400" dirty="0">
                <a:solidFill>
                  <a:srgbClr val="FF0000"/>
                </a:solidFill>
                <a:latin typeface="+mn-lt"/>
                <a:ea typeface="仿宋" panose="02010609060101010101" pitchFamily="49" charset="-122"/>
              </a:rPr>
              <a:t>P206</a:t>
            </a:r>
            <a:r>
              <a:rPr lang="en-US" altLang="zh-CN" sz="2400" dirty="0">
                <a:solidFill>
                  <a:srgbClr val="660066"/>
                </a:solidFill>
                <a:latin typeface="+mn-lt"/>
                <a:ea typeface="仿宋" panose="02010609060101010101" pitchFamily="49" charset="-122"/>
              </a:rPr>
              <a:t>    </a:t>
            </a:r>
            <a:r>
              <a:rPr lang="en-US" altLang="zh-CN" sz="2400" dirty="0">
                <a:latin typeface="+mn-lt"/>
                <a:ea typeface="仿宋" panose="02010609060101010101" pitchFamily="49" charset="-122"/>
              </a:rPr>
              <a:t>P215</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a:p>
            <a:pPr eaLnBrk="1" hangingPunct="1">
              <a:spcBef>
                <a:spcPct val="50000"/>
              </a:spcBef>
              <a:buFontTx/>
              <a:buNone/>
            </a:pPr>
            <a:r>
              <a:rPr lang="zh-CN" altLang="en-US" sz="2400" dirty="0">
                <a:solidFill>
                  <a:srgbClr val="660066"/>
                </a:solidFill>
                <a:latin typeface="+mn-lt"/>
                <a:ea typeface="仿宋" panose="02010609060101010101" pitchFamily="49" charset="-122"/>
              </a:rPr>
              <a:t>   当 </a:t>
            </a:r>
            <a:r>
              <a:rPr lang="en-US" altLang="zh-CN" sz="2400" i="1" dirty="0">
                <a:solidFill>
                  <a:srgbClr val="660066"/>
                </a:solidFill>
                <a:latin typeface="+mn-lt"/>
                <a:ea typeface="仿宋" panose="02010609060101010101" pitchFamily="49" charset="-122"/>
              </a:rPr>
              <a:t>n </a:t>
            </a:r>
            <a:r>
              <a:rPr lang="en-US" altLang="en-US"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3</a:t>
            </a:r>
            <a:r>
              <a:rPr lang="zh-CN" altLang="en-US" sz="2400" dirty="0">
                <a:solidFill>
                  <a:srgbClr val="660066"/>
                </a:solidFill>
                <a:latin typeface="+mn-lt"/>
                <a:ea typeface="仿宋" panose="02010609060101010101" pitchFamily="49" charset="-122"/>
              </a:rPr>
              <a:t>时，其分量幅度很小，可忽略不计。</a:t>
            </a:r>
          </a:p>
          <a:p>
            <a:pPr eaLnBrk="1" hangingPunct="1">
              <a:spcBef>
                <a:spcPct val="50000"/>
              </a:spcBef>
              <a:buFontTx/>
              <a:buNone/>
            </a:pPr>
            <a:r>
              <a:rPr lang="zh-CN" altLang="en-US" sz="2400" dirty="0">
                <a:solidFill>
                  <a:srgbClr val="660066"/>
                </a:solidFill>
                <a:latin typeface="+mn-lt"/>
                <a:ea typeface="仿宋" panose="02010609060101010101" pitchFamily="49" charset="-122"/>
              </a:rPr>
              <a:t>   取</a:t>
            </a:r>
            <a:r>
              <a:rPr lang="en-US" altLang="zh-CN" sz="2400" i="1" dirty="0">
                <a:solidFill>
                  <a:srgbClr val="660066"/>
                </a:solidFill>
                <a:latin typeface="+mn-lt"/>
                <a:ea typeface="仿宋" panose="02010609060101010101" pitchFamily="49" charset="-122"/>
              </a:rPr>
              <a:t>n</a:t>
            </a:r>
            <a:r>
              <a:rPr lang="en-US" altLang="zh-CN" sz="2400" dirty="0">
                <a:solidFill>
                  <a:srgbClr val="660066"/>
                </a:solidFill>
                <a:latin typeface="+mn-lt"/>
                <a:ea typeface="仿宋" panose="02010609060101010101" pitchFamily="49" charset="-122"/>
              </a:rPr>
              <a:t>=2</a:t>
            </a:r>
            <a:r>
              <a:rPr lang="zh-CN" altLang="en-US" sz="2400" dirty="0">
                <a:solidFill>
                  <a:srgbClr val="660066"/>
                </a:solidFill>
                <a:latin typeface="+mn-lt"/>
                <a:ea typeface="仿宋" panose="02010609060101010101" pitchFamily="49" charset="-122"/>
              </a:rPr>
              <a:t>，这时的调频波有效带宽为：</a:t>
            </a:r>
            <a:endParaRPr lang="en-US" altLang="zh-CN" sz="2400" dirty="0">
              <a:solidFill>
                <a:srgbClr val="660066"/>
              </a:solidFill>
              <a:latin typeface="+mn-lt"/>
              <a:ea typeface="仿宋" panose="02010609060101010101" pitchFamily="49" charset="-122"/>
            </a:endParaRPr>
          </a:p>
          <a:p>
            <a:pPr eaLnBrk="1" hangingPunct="1">
              <a:spcBef>
                <a:spcPct val="50000"/>
              </a:spcBef>
              <a:buFontTx/>
              <a:buNone/>
            </a:pPr>
            <a:r>
              <a:rPr lang="en-US" altLang="zh-CN" sz="2400" i="1" dirty="0">
                <a:solidFill>
                  <a:srgbClr val="660066"/>
                </a:solidFill>
                <a:latin typeface="+mn-lt"/>
                <a:ea typeface="仿宋" panose="02010609060101010101" pitchFamily="49" charset="-122"/>
              </a:rPr>
              <a:t>         B</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 + 2</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  2</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)=4</a:t>
            </a:r>
            <a:r>
              <a:rPr lang="en-US" altLang="zh-CN" sz="2400" i="1" dirty="0">
                <a:solidFill>
                  <a:srgbClr val="660066"/>
                </a:solidFill>
                <a:latin typeface="+mn-lt"/>
                <a:ea typeface="仿宋" panose="02010609060101010101" pitchFamily="49" charset="-122"/>
                <a:sym typeface="Symbol" panose="05050102010706020507" pitchFamily="18" charset="2"/>
              </a:rPr>
              <a:t></a:t>
            </a:r>
            <a:endParaRPr lang="zh-CN" altLang="en-US" sz="2400" dirty="0">
              <a:solidFill>
                <a:srgbClr val="660066"/>
              </a:solidFill>
              <a:latin typeface="+mn-lt"/>
              <a:ea typeface="仿宋" panose="02010609060101010101" pitchFamily="49" charset="-122"/>
            </a:endParaRPr>
          </a:p>
          <a:p>
            <a:pPr eaLnBrk="1" hangingPunct="1">
              <a:spcBef>
                <a:spcPct val="50000"/>
              </a:spcBef>
              <a:buFontTx/>
              <a:buNone/>
            </a:pPr>
            <a:r>
              <a:rPr lang="zh-CN" altLang="en-US" sz="2400" dirty="0">
                <a:solidFill>
                  <a:srgbClr val="660066"/>
                </a:solidFill>
                <a:latin typeface="+mn-lt"/>
                <a:ea typeface="仿宋" panose="02010609060101010101" pitchFamily="49" charset="-122"/>
              </a:rPr>
              <a:t>        或</a:t>
            </a:r>
            <a:r>
              <a:rPr lang="en-US" altLang="zh-CN" sz="2400" i="1" dirty="0">
                <a:solidFill>
                  <a:srgbClr val="660066"/>
                </a:solidFill>
                <a:latin typeface="+mn-lt"/>
                <a:ea typeface="仿宋" panose="02010609060101010101" pitchFamily="49" charset="-122"/>
              </a:rPr>
              <a:t>B</a:t>
            </a:r>
            <a:r>
              <a:rPr lang="en-US" altLang="zh-CN" sz="2400" dirty="0">
                <a:solidFill>
                  <a:srgbClr val="660066"/>
                </a:solidFill>
                <a:latin typeface="+mn-lt"/>
                <a:ea typeface="仿宋" panose="02010609060101010101" pitchFamily="49" charset="-122"/>
              </a:rPr>
              <a:t>=4</a:t>
            </a:r>
            <a:r>
              <a:rPr lang="en-US" altLang="zh-CN" sz="2400" i="1" dirty="0">
                <a:solidFill>
                  <a:srgbClr val="660066"/>
                </a:solidFill>
                <a:latin typeface="+mn-lt"/>
                <a:ea typeface="仿宋" panose="02010609060101010101" pitchFamily="49" charset="-122"/>
              </a:rPr>
              <a:t>F </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F</a:t>
            </a:r>
            <a:r>
              <a:rPr lang="en-US" altLang="zh-CN" sz="2400" b="0" i="1"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b="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2</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调制信号的频率</a:t>
            </a:r>
          </a:p>
        </p:txBody>
      </p:sp>
      <p:sp>
        <p:nvSpPr>
          <p:cNvPr id="32772" name="Text Box 7">
            <a:extLst>
              <a:ext uri="{FF2B5EF4-FFF2-40B4-BE49-F238E27FC236}">
                <a16:creationId xmlns:a16="http://schemas.microsoft.com/office/drawing/2014/main" id="{A14CFA14-ECDD-4768-A021-A9F223F4604E}"/>
              </a:ext>
            </a:extLst>
          </p:cNvPr>
          <p:cNvSpPr txBox="1">
            <a:spLocks noChangeArrowheads="1"/>
          </p:cNvSpPr>
          <p:nvPr/>
        </p:nvSpPr>
        <p:spPr bwMode="auto">
          <a:xfrm>
            <a:off x="214313" y="3212976"/>
            <a:ext cx="86788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latin typeface="+mn-lt"/>
                <a:ea typeface="仿宋" panose="02010609060101010101" pitchFamily="49" charset="-122"/>
              </a:rPr>
              <a:t>        对调幅波，边频的数目不随调幅系数</a:t>
            </a:r>
            <a:r>
              <a:rPr lang="en-US" altLang="zh-CN" sz="2400" i="1" dirty="0">
                <a:latin typeface="+mn-lt"/>
                <a:ea typeface="仿宋" panose="02010609060101010101" pitchFamily="49" charset="-122"/>
              </a:rPr>
              <a:t>m</a:t>
            </a:r>
            <a:r>
              <a:rPr lang="zh-CN" altLang="en-US" sz="2400" dirty="0">
                <a:latin typeface="+mn-lt"/>
                <a:ea typeface="仿宋" panose="02010609060101010101" pitchFamily="49" charset="-122"/>
              </a:rPr>
              <a:t>的改变而增减；</a:t>
            </a:r>
            <a:endParaRPr lang="en-US" altLang="zh-CN" sz="2400" dirty="0">
              <a:latin typeface="+mn-lt"/>
              <a:ea typeface="仿宋" panose="02010609060101010101" pitchFamily="49" charset="-122"/>
            </a:endParaRPr>
          </a:p>
          <a:p>
            <a:pPr eaLnBrk="1" hangingPunct="1">
              <a:spcBef>
                <a:spcPct val="50000"/>
              </a:spcBef>
              <a:buFontTx/>
              <a:buNone/>
            </a:pPr>
            <a:r>
              <a:rPr lang="en-US" altLang="zh-CN" sz="2400" dirty="0">
                <a:latin typeface="+mn-lt"/>
                <a:ea typeface="仿宋" panose="02010609060101010101" pitchFamily="49" charset="-122"/>
              </a:rPr>
              <a:t>        </a:t>
            </a:r>
            <a:r>
              <a:rPr lang="zh-CN" altLang="en-US" sz="2400" dirty="0">
                <a:latin typeface="+mn-lt"/>
                <a:ea typeface="仿宋" panose="02010609060101010101" pitchFamily="49" charset="-122"/>
              </a:rPr>
              <a:t>对调频波，其频谱结构与调频指数</a:t>
            </a:r>
            <a:r>
              <a:rPr lang="en-US" altLang="zh-CN" sz="2400" i="1" dirty="0">
                <a:latin typeface="+mn-lt"/>
                <a:ea typeface="仿宋" panose="02010609060101010101" pitchFamily="49" charset="-122"/>
              </a:rPr>
              <a:t>m</a:t>
            </a:r>
            <a:r>
              <a:rPr lang="en-US" altLang="zh-CN" sz="2400" baseline="-25000" dirty="0">
                <a:latin typeface="+mn-lt"/>
                <a:ea typeface="仿宋" panose="02010609060101010101" pitchFamily="49" charset="-122"/>
              </a:rPr>
              <a:t>f </a:t>
            </a:r>
            <a:r>
              <a:rPr lang="zh-CN" altLang="en-US" sz="2400" dirty="0">
                <a:latin typeface="+mn-lt"/>
                <a:ea typeface="仿宋" panose="02010609060101010101" pitchFamily="49" charset="-122"/>
              </a:rPr>
              <a:t>有着密切的关系。不同的</a:t>
            </a:r>
            <a:r>
              <a:rPr lang="en-US" altLang="zh-CN" sz="2400" i="1" dirty="0">
                <a:latin typeface="+mn-lt"/>
                <a:ea typeface="仿宋" panose="02010609060101010101" pitchFamily="49" charset="-122"/>
              </a:rPr>
              <a:t>m</a:t>
            </a:r>
            <a:r>
              <a:rPr lang="en-US" altLang="zh-CN" sz="2400" baseline="-25000" dirty="0">
                <a:latin typeface="+mn-lt"/>
                <a:ea typeface="仿宋" panose="02010609060101010101" pitchFamily="49" charset="-122"/>
              </a:rPr>
              <a:t>f </a:t>
            </a:r>
            <a:r>
              <a:rPr lang="en-US" altLang="zh-CN" sz="2400" dirty="0">
                <a:latin typeface="+mn-lt"/>
                <a:ea typeface="仿宋" panose="02010609060101010101" pitchFamily="49" charset="-122"/>
              </a:rPr>
              <a:t> </a:t>
            </a:r>
            <a:r>
              <a:rPr lang="zh-CN" altLang="en-US" sz="2400" dirty="0">
                <a:latin typeface="+mn-lt"/>
                <a:ea typeface="仿宋" panose="02010609060101010101" pitchFamily="49" charset="-122"/>
              </a:rPr>
              <a:t>，带宽不一样。</a:t>
            </a:r>
          </a:p>
        </p:txBody>
      </p:sp>
      <p:sp>
        <p:nvSpPr>
          <p:cNvPr id="32773" name="Text Box 8">
            <a:extLst>
              <a:ext uri="{FF2B5EF4-FFF2-40B4-BE49-F238E27FC236}">
                <a16:creationId xmlns:a16="http://schemas.microsoft.com/office/drawing/2014/main" id="{C7AA8EE6-08F2-4AB2-8CEE-F11DC65D71B9}"/>
              </a:ext>
            </a:extLst>
          </p:cNvPr>
          <p:cNvSpPr txBox="1">
            <a:spLocks noChangeArrowheads="1"/>
          </p:cNvSpPr>
          <p:nvPr/>
        </p:nvSpPr>
        <p:spPr bwMode="auto">
          <a:xfrm>
            <a:off x="107379" y="4509120"/>
            <a:ext cx="9001125"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00000"/>
                </a:solidFill>
                <a:latin typeface="+mn-lt"/>
                <a:ea typeface="仿宋" panose="02010609060101010101" pitchFamily="49" charset="-122"/>
              </a:rPr>
              <a:t>     </a:t>
            </a:r>
            <a:r>
              <a:rPr lang="zh-CN" altLang="en-US" sz="2400" dirty="0">
                <a:solidFill>
                  <a:srgbClr val="CC3300"/>
                </a:solidFill>
                <a:latin typeface="+mn-lt"/>
                <a:ea typeface="仿宋" panose="02010609060101010101" pitchFamily="49" charset="-122"/>
              </a:rPr>
              <a:t>  一般调频波的频谱最外一条线的幅度是载波谱线幅度的</a:t>
            </a:r>
            <a:r>
              <a:rPr lang="en-US" altLang="zh-CN" sz="3600" dirty="0">
                <a:solidFill>
                  <a:srgbClr val="CC3300"/>
                </a:solidFill>
                <a:latin typeface="+mn-lt"/>
                <a:ea typeface="仿宋" panose="02010609060101010101" pitchFamily="49" charset="-122"/>
              </a:rPr>
              <a:t>10</a:t>
            </a:r>
            <a:r>
              <a:rPr lang="zh-CN" altLang="en-US" sz="3600" dirty="0">
                <a:solidFill>
                  <a:srgbClr val="CC3300"/>
                </a:solidFill>
                <a:latin typeface="+mn-lt"/>
                <a:ea typeface="仿宋" panose="02010609060101010101" pitchFamily="49" charset="-122"/>
              </a:rPr>
              <a:t>％</a:t>
            </a:r>
            <a:r>
              <a:rPr lang="zh-CN" altLang="en-US" sz="2400" dirty="0">
                <a:solidFill>
                  <a:srgbClr val="CC3300"/>
                </a:solidFill>
                <a:latin typeface="+mn-lt"/>
                <a:ea typeface="仿宋" panose="02010609060101010101" pitchFamily="49" charset="-122"/>
              </a:rPr>
              <a:t>所对应的频率范围为有效带宽，调频波的</a:t>
            </a:r>
            <a:r>
              <a:rPr lang="zh-CN" altLang="en-US" sz="2800" dirty="0">
                <a:solidFill>
                  <a:srgbClr val="0070C0"/>
                </a:solidFill>
                <a:latin typeface="+mn-lt"/>
                <a:ea typeface="仿宋" panose="02010609060101010101" pitchFamily="49" charset="-122"/>
              </a:rPr>
              <a:t>有效带宽</a:t>
            </a:r>
            <a:r>
              <a:rPr lang="zh-CN" altLang="en-US" sz="2400" dirty="0">
                <a:solidFill>
                  <a:srgbClr val="CC3300"/>
                </a:solidFill>
                <a:latin typeface="+mn-lt"/>
                <a:ea typeface="仿宋" panose="02010609060101010101" pitchFamily="49" charset="-122"/>
              </a:rPr>
              <a:t>是：</a:t>
            </a:r>
            <a:endParaRPr lang="en-US" altLang="zh-CN" sz="2400" dirty="0">
              <a:solidFill>
                <a:srgbClr val="CC3300"/>
              </a:solidFill>
              <a:latin typeface="+mn-lt"/>
              <a:ea typeface="仿宋" panose="02010609060101010101" pitchFamily="49" charset="-122"/>
            </a:endParaRPr>
          </a:p>
          <a:p>
            <a:pPr eaLnBrk="1" hangingPunct="1">
              <a:spcBef>
                <a:spcPct val="50000"/>
              </a:spcBef>
              <a:buFontTx/>
              <a:buNone/>
            </a:pPr>
            <a:r>
              <a:rPr lang="zh-CN" altLang="en-US" sz="2400" dirty="0">
                <a:solidFill>
                  <a:srgbClr val="CC3300"/>
                </a:solidFill>
                <a:latin typeface="+mn-lt"/>
                <a:ea typeface="仿宋" panose="02010609060101010101" pitchFamily="49" charset="-122"/>
              </a:rPr>
              <a:t>若 </a:t>
            </a:r>
            <a:r>
              <a:rPr lang="en-US" altLang="zh-CN" sz="2400" i="1" dirty="0">
                <a:solidFill>
                  <a:srgbClr val="CC3300"/>
                </a:solidFill>
                <a:latin typeface="+mn-lt"/>
                <a:ea typeface="仿宋" panose="02010609060101010101" pitchFamily="49" charset="-122"/>
              </a:rPr>
              <a:t>m</a:t>
            </a:r>
            <a:r>
              <a:rPr lang="en-US" altLang="zh-CN" sz="2400" baseline="-25000" dirty="0">
                <a:solidFill>
                  <a:srgbClr val="CC3300"/>
                </a:solidFill>
                <a:latin typeface="+mn-lt"/>
                <a:ea typeface="仿宋" panose="02010609060101010101" pitchFamily="49" charset="-122"/>
              </a:rPr>
              <a:t>f</a:t>
            </a:r>
            <a:r>
              <a:rPr lang="en-US" altLang="zh-CN" sz="2400" dirty="0">
                <a:solidFill>
                  <a:srgbClr val="CC3300"/>
                </a:solidFill>
                <a:latin typeface="+mn-lt"/>
                <a:ea typeface="仿宋" panose="02010609060101010101" pitchFamily="49" charset="-122"/>
                <a:sym typeface="Symbol" panose="05050102010706020507" pitchFamily="18" charset="2"/>
              </a:rPr>
              <a:t></a:t>
            </a:r>
            <a:r>
              <a:rPr lang="en-US" altLang="zh-CN" sz="2400" dirty="0">
                <a:solidFill>
                  <a:srgbClr val="CC3300"/>
                </a:solidFill>
                <a:latin typeface="+mn-lt"/>
                <a:ea typeface="仿宋" panose="02010609060101010101" pitchFamily="49" charset="-122"/>
              </a:rPr>
              <a:t>1    </a:t>
            </a:r>
            <a:r>
              <a:rPr lang="en-US" altLang="zh-CN" sz="2400" i="1" dirty="0">
                <a:solidFill>
                  <a:srgbClr val="CC3300"/>
                </a:solidFill>
                <a:latin typeface="+mn-lt"/>
                <a:ea typeface="仿宋" panose="02010609060101010101" pitchFamily="49" charset="-122"/>
              </a:rPr>
              <a:t>B</a:t>
            </a:r>
            <a:r>
              <a:rPr lang="en-US" altLang="zh-CN" sz="2400" dirty="0">
                <a:solidFill>
                  <a:srgbClr val="CC3300"/>
                </a:solidFill>
                <a:latin typeface="+mn-lt"/>
                <a:ea typeface="仿宋" panose="02010609060101010101" pitchFamily="49" charset="-122"/>
              </a:rPr>
              <a:t>=2(</a:t>
            </a:r>
            <a:r>
              <a:rPr lang="en-US" altLang="zh-CN" sz="2400" i="1" dirty="0">
                <a:solidFill>
                  <a:srgbClr val="CC3300"/>
                </a:solidFill>
                <a:latin typeface="+mn-lt"/>
                <a:ea typeface="仿宋" panose="02010609060101010101" pitchFamily="49" charset="-122"/>
              </a:rPr>
              <a:t>m</a:t>
            </a:r>
            <a:r>
              <a:rPr lang="en-US" altLang="zh-CN" sz="2400" baseline="-25000" dirty="0">
                <a:solidFill>
                  <a:srgbClr val="CC3300"/>
                </a:solidFill>
                <a:latin typeface="+mn-lt"/>
                <a:ea typeface="仿宋" panose="02010609060101010101" pitchFamily="49" charset="-122"/>
              </a:rPr>
              <a:t>f </a:t>
            </a:r>
            <a:r>
              <a:rPr lang="en-US" altLang="zh-CN" sz="2400" dirty="0">
                <a:solidFill>
                  <a:srgbClr val="CC3300"/>
                </a:solidFill>
                <a:latin typeface="+mn-lt"/>
                <a:ea typeface="仿宋" panose="02010609060101010101" pitchFamily="49" charset="-122"/>
              </a:rPr>
              <a:t>+1)</a:t>
            </a:r>
            <a:r>
              <a:rPr lang="en-US" altLang="zh-CN" sz="2400" i="1" dirty="0">
                <a:solidFill>
                  <a:srgbClr val="CC3300"/>
                </a:solidFill>
                <a:latin typeface="+mn-lt"/>
                <a:ea typeface="仿宋" panose="02010609060101010101" pitchFamily="49" charset="-122"/>
              </a:rPr>
              <a:t>F</a:t>
            </a:r>
            <a:r>
              <a:rPr lang="en-US" altLang="zh-CN" sz="2400" dirty="0">
                <a:solidFill>
                  <a:srgbClr val="CC3300"/>
                </a:solidFill>
                <a:latin typeface="+mn-lt"/>
                <a:ea typeface="仿宋" panose="02010609060101010101" pitchFamily="49" charset="-122"/>
              </a:rPr>
              <a:t>=2(</a:t>
            </a:r>
            <a:r>
              <a:rPr lang="en-US" altLang="zh-CN" sz="2400" dirty="0">
                <a:solidFill>
                  <a:srgbClr val="CC3300"/>
                </a:solidFill>
                <a:latin typeface="+mn-lt"/>
                <a:ea typeface="仿宋" panose="02010609060101010101" pitchFamily="49" charset="-122"/>
                <a:sym typeface="Symbol" panose="05050102010706020507" pitchFamily="18" charset="2"/>
              </a:rPr>
              <a:t></a:t>
            </a:r>
            <a:r>
              <a:rPr lang="en-US" altLang="zh-CN" sz="2400" i="1" dirty="0" err="1">
                <a:solidFill>
                  <a:srgbClr val="CC3300"/>
                </a:solidFill>
                <a:latin typeface="+mn-lt"/>
                <a:ea typeface="仿宋" panose="02010609060101010101" pitchFamily="49" charset="-122"/>
                <a:sym typeface="Symbol" panose="05050102010706020507" pitchFamily="18" charset="2"/>
              </a:rPr>
              <a:t>f</a:t>
            </a:r>
            <a:r>
              <a:rPr lang="en-US" altLang="zh-CN" sz="2400" baseline="-25000" dirty="0" err="1">
                <a:solidFill>
                  <a:srgbClr val="CC3300"/>
                </a:solidFill>
                <a:latin typeface="+mn-lt"/>
                <a:ea typeface="仿宋" panose="02010609060101010101" pitchFamily="49" charset="-122"/>
                <a:sym typeface="Symbol" panose="05050102010706020507" pitchFamily="18" charset="2"/>
              </a:rPr>
              <a:t>m</a:t>
            </a:r>
            <a:r>
              <a:rPr lang="en-US" altLang="zh-CN" sz="2400" dirty="0" err="1">
                <a:solidFill>
                  <a:srgbClr val="CC3300"/>
                </a:solidFill>
                <a:latin typeface="+mn-lt"/>
                <a:ea typeface="仿宋" panose="02010609060101010101" pitchFamily="49" charset="-122"/>
                <a:sym typeface="Symbol" panose="05050102010706020507" pitchFamily="18" charset="2"/>
              </a:rPr>
              <a:t>+</a:t>
            </a:r>
            <a:r>
              <a:rPr lang="en-US" altLang="zh-CN" sz="2400" i="1" dirty="0" err="1">
                <a:solidFill>
                  <a:srgbClr val="CC3300"/>
                </a:solidFill>
                <a:latin typeface="+mn-lt"/>
                <a:ea typeface="仿宋" panose="02010609060101010101" pitchFamily="49" charset="-122"/>
                <a:sym typeface="Symbol" panose="05050102010706020507" pitchFamily="18" charset="2"/>
              </a:rPr>
              <a:t>F</a:t>
            </a:r>
            <a:r>
              <a:rPr lang="en-US" altLang="zh-CN" sz="2400" dirty="0">
                <a:solidFill>
                  <a:srgbClr val="CC3300"/>
                </a:solidFill>
                <a:latin typeface="+mn-lt"/>
                <a:ea typeface="仿宋" panose="02010609060101010101" pitchFamily="49" charset="-122"/>
              </a:rPr>
              <a:t>) </a:t>
            </a:r>
            <a:r>
              <a:rPr lang="en-US" altLang="zh-CN" sz="2400" dirty="0">
                <a:solidFill>
                  <a:srgbClr val="C00000"/>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  (7-28)          Carson's rule</a:t>
            </a:r>
          </a:p>
          <a:p>
            <a:pPr eaLnBrk="1" hangingPunct="1">
              <a:spcBef>
                <a:spcPct val="50000"/>
              </a:spcBef>
              <a:buFontTx/>
              <a:buNone/>
            </a:pPr>
            <a:r>
              <a:rPr lang="zh-CN" altLang="en-US" sz="2400" dirty="0">
                <a:solidFill>
                  <a:srgbClr val="CC3300"/>
                </a:solidFill>
                <a:latin typeface="+mn-lt"/>
                <a:ea typeface="仿宋" panose="02010609060101010101" pitchFamily="49" charset="-122"/>
              </a:rPr>
              <a:t>若 </a:t>
            </a:r>
            <a:r>
              <a:rPr lang="en-US" altLang="zh-CN" sz="2400" i="1" dirty="0">
                <a:solidFill>
                  <a:srgbClr val="CC3300"/>
                </a:solidFill>
                <a:latin typeface="+mn-lt"/>
                <a:ea typeface="仿宋" panose="02010609060101010101" pitchFamily="49" charset="-122"/>
              </a:rPr>
              <a:t>m</a:t>
            </a:r>
            <a:r>
              <a:rPr lang="en-US" altLang="zh-CN" sz="2400" baseline="-25000" dirty="0">
                <a:solidFill>
                  <a:srgbClr val="CC3300"/>
                </a:solidFill>
                <a:latin typeface="+mn-lt"/>
                <a:ea typeface="仿宋" panose="02010609060101010101" pitchFamily="49" charset="-122"/>
              </a:rPr>
              <a:t>f</a:t>
            </a:r>
            <a:r>
              <a:rPr lang="en-US" altLang="zh-CN" sz="2400" dirty="0">
                <a:solidFill>
                  <a:srgbClr val="CC3300"/>
                </a:solidFill>
                <a:latin typeface="+mn-lt"/>
                <a:ea typeface="仿宋" panose="02010609060101010101" pitchFamily="49" charset="-122"/>
                <a:sym typeface="Symbol" panose="05050102010706020507" pitchFamily="18" charset="2"/>
              </a:rPr>
              <a:t></a:t>
            </a:r>
            <a:r>
              <a:rPr lang="en-US" altLang="zh-CN" sz="2400" dirty="0">
                <a:solidFill>
                  <a:srgbClr val="CC3300"/>
                </a:solidFill>
                <a:latin typeface="+mn-lt"/>
                <a:ea typeface="仿宋" panose="02010609060101010101" pitchFamily="49" charset="-122"/>
              </a:rPr>
              <a:t>1      </a:t>
            </a:r>
            <a:r>
              <a:rPr lang="en-US" altLang="zh-CN" sz="2400" i="1" dirty="0">
                <a:solidFill>
                  <a:srgbClr val="CC3300"/>
                </a:solidFill>
                <a:latin typeface="+mn-lt"/>
                <a:ea typeface="仿宋" panose="02010609060101010101" pitchFamily="49" charset="-122"/>
              </a:rPr>
              <a:t>B</a:t>
            </a:r>
            <a:r>
              <a:rPr lang="en-US" altLang="zh-CN" sz="2400" dirty="0">
                <a:solidFill>
                  <a:srgbClr val="CC3300"/>
                </a:solidFill>
                <a:latin typeface="+mn-lt"/>
                <a:ea typeface="仿宋" panose="02010609060101010101" pitchFamily="49" charset="-122"/>
              </a:rPr>
              <a:t>=2</a:t>
            </a:r>
            <a:r>
              <a:rPr lang="en-US" altLang="zh-CN" sz="2400" i="1" dirty="0">
                <a:solidFill>
                  <a:srgbClr val="CC3300"/>
                </a:solidFill>
                <a:latin typeface="+mn-lt"/>
                <a:ea typeface="仿宋" panose="02010609060101010101" pitchFamily="49" charset="-122"/>
              </a:rPr>
              <a:t>F   </a:t>
            </a:r>
            <a:r>
              <a:rPr lang="en-US" altLang="zh-CN" sz="2400" i="1" dirty="0">
                <a:solidFill>
                  <a:srgbClr val="C00000"/>
                </a:solidFill>
                <a:latin typeface="+mn-lt"/>
                <a:ea typeface="仿宋" panose="02010609060101010101" pitchFamily="49" charset="-122"/>
              </a:rPr>
              <a:t>                               </a:t>
            </a:r>
            <a:endParaRPr lang="zh-CN" altLang="en-US" sz="2400" dirty="0">
              <a:solidFill>
                <a:srgbClr val="C00000"/>
              </a:solidFill>
              <a:latin typeface="+mn-lt"/>
              <a:ea typeface="仿宋"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64D5FCC-1D17-4788-9A7F-FB01B84AA72E}"/>
              </a:ext>
            </a:extLst>
          </p:cNvPr>
          <p:cNvSpPr>
            <a:spLocks noGrp="1" noChangeArrowheads="1"/>
          </p:cNvSpPr>
          <p:nvPr>
            <p:ph type="title" idx="4294967295"/>
          </p:nvPr>
        </p:nvSpPr>
        <p:spPr>
          <a:xfrm>
            <a:off x="228600" y="228600"/>
            <a:ext cx="8701088"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a:t>
            </a:r>
            <a:r>
              <a:rPr lang="en-US" altLang="zh-CN" sz="2800" b="1" dirty="0">
                <a:solidFill>
                  <a:srgbClr val="0000FF"/>
                </a:solidFill>
                <a:latin typeface="+mn-lt"/>
                <a:ea typeface="仿宋" panose="02010609060101010101" pitchFamily="49" charset="-122"/>
              </a:rPr>
              <a:t>(Amplitude  Modulation)</a:t>
            </a:r>
            <a:r>
              <a:rPr lang="zh-CN" altLang="en-US" sz="2800" b="1" dirty="0">
                <a:solidFill>
                  <a:srgbClr val="0000FF"/>
                </a:solidFill>
                <a:latin typeface="+mn-lt"/>
                <a:ea typeface="仿宋" panose="02010609060101010101" pitchFamily="49" charset="-122"/>
              </a:rPr>
              <a:t>信号的分析</a:t>
            </a:r>
          </a:p>
        </p:txBody>
      </p:sp>
      <p:sp>
        <p:nvSpPr>
          <p:cNvPr id="6147" name="Text Box 9">
            <a:extLst>
              <a:ext uri="{FF2B5EF4-FFF2-40B4-BE49-F238E27FC236}">
                <a16:creationId xmlns:a16="http://schemas.microsoft.com/office/drawing/2014/main" id="{0D236438-5383-4EA6-A0A6-9FAA514E9566}"/>
              </a:ext>
            </a:extLst>
          </p:cNvPr>
          <p:cNvSpPr txBox="1">
            <a:spLocks noChangeArrowheads="1"/>
          </p:cNvSpPr>
          <p:nvPr/>
        </p:nvSpPr>
        <p:spPr bwMode="auto">
          <a:xfrm>
            <a:off x="228600" y="5324475"/>
            <a:ext cx="8786813"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400" dirty="0">
                <a:solidFill>
                  <a:srgbClr val="660066"/>
                </a:solidFill>
                <a:latin typeface="+mn-lt"/>
                <a:ea typeface="仿宋" panose="02010609060101010101" pitchFamily="49" charset="-122"/>
              </a:rPr>
              <a:t>是包络函数，是调幅波高频周期的峰值连成的曲线，其变化是在</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a:t>
            </a:r>
            <a:r>
              <a:rPr lang="zh-CN" altLang="en-US" sz="2400" dirty="0">
                <a:solidFill>
                  <a:srgbClr val="660066"/>
                </a:solidFill>
                <a:latin typeface="+mn-lt"/>
                <a:ea typeface="仿宋" panose="02010609060101010101" pitchFamily="49" charset="-122"/>
              </a:rPr>
              <a:t>上随 </a:t>
            </a:r>
            <a:r>
              <a:rPr lang="en-US" altLang="zh-CN" sz="2400" dirty="0">
                <a:solidFill>
                  <a:srgbClr val="660066"/>
                </a:solidFill>
                <a:latin typeface="+mn-lt"/>
                <a:ea typeface="仿宋" panose="02010609060101010101" pitchFamily="49" charset="-122"/>
              </a:rPr>
              <a:t>cos(</a:t>
            </a:r>
            <a:r>
              <a:rPr lang="en-US" altLang="zh-CN" sz="2400" i="1" dirty="0">
                <a:solidFill>
                  <a:srgbClr val="660066"/>
                </a:solidFill>
                <a:latin typeface="+mn-lt"/>
                <a:ea typeface="仿宋" panose="02010609060101010101" pitchFamily="49" charset="-122"/>
              </a:rPr>
              <a:t>Ωt</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作</a:t>
            </a:r>
            <a:r>
              <a:rPr lang="en-US" altLang="zh-CN" sz="2400" i="1" dirty="0">
                <a:solidFill>
                  <a:srgbClr val="660066"/>
                </a:solidFill>
                <a:latin typeface="+mn-lt"/>
                <a:ea typeface="仿宋" panose="02010609060101010101" pitchFamily="49" charset="-122"/>
              </a:rPr>
              <a:t>m</a:t>
            </a:r>
            <a:r>
              <a:rPr lang="zh-CN" altLang="en-US" sz="2400" dirty="0">
                <a:solidFill>
                  <a:srgbClr val="660066"/>
                </a:solidFill>
                <a:latin typeface="+mn-lt"/>
                <a:ea typeface="仿宋" panose="02010609060101010101" pitchFamily="49" charset="-122"/>
              </a:rPr>
              <a:t>倍的比例变化。</a:t>
            </a:r>
          </a:p>
        </p:txBody>
      </p:sp>
      <p:sp>
        <p:nvSpPr>
          <p:cNvPr id="6148" name="Rectangle 10">
            <a:extLst>
              <a:ext uri="{FF2B5EF4-FFF2-40B4-BE49-F238E27FC236}">
                <a16:creationId xmlns:a16="http://schemas.microsoft.com/office/drawing/2014/main" id="{6C11D698-43AF-4C01-92EE-00E53DBF3668}"/>
              </a:ext>
            </a:extLst>
          </p:cNvPr>
          <p:cNvSpPr>
            <a:spLocks noChangeArrowheads="1"/>
          </p:cNvSpPr>
          <p:nvPr/>
        </p:nvSpPr>
        <p:spPr bwMode="auto">
          <a:xfrm>
            <a:off x="179388" y="571500"/>
            <a:ext cx="38163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003300"/>
                </a:solidFill>
                <a:latin typeface="+mn-lt"/>
                <a:ea typeface="仿宋" panose="02010609060101010101" pitchFamily="49" charset="-122"/>
              </a:rPr>
              <a:t>1.</a:t>
            </a:r>
            <a:r>
              <a:rPr lang="zh-CN" altLang="en-US" sz="2400" dirty="0">
                <a:solidFill>
                  <a:srgbClr val="003300"/>
                </a:solidFill>
                <a:latin typeface="+mn-lt"/>
                <a:ea typeface="仿宋" panose="02010609060101010101" pitchFamily="49" charset="-122"/>
              </a:rPr>
              <a:t>  </a:t>
            </a:r>
            <a:r>
              <a:rPr lang="en-US" altLang="zh-CN" sz="2400" dirty="0">
                <a:solidFill>
                  <a:srgbClr val="003300"/>
                </a:solidFill>
                <a:latin typeface="+mn-lt"/>
                <a:ea typeface="仿宋" panose="02010609060101010101" pitchFamily="49" charset="-122"/>
              </a:rPr>
              <a:t>AM</a:t>
            </a:r>
            <a:r>
              <a:rPr lang="zh-CN" altLang="en-US" sz="2400" dirty="0">
                <a:solidFill>
                  <a:srgbClr val="003300"/>
                </a:solidFill>
                <a:latin typeface="+mn-lt"/>
                <a:ea typeface="仿宋" panose="02010609060101010101" pitchFamily="49" charset="-122"/>
              </a:rPr>
              <a:t>信号     </a:t>
            </a:r>
            <a:r>
              <a:rPr lang="en-US" altLang="zh-CN" sz="2400" dirty="0">
                <a:solidFill>
                  <a:srgbClr val="FF0000"/>
                </a:solidFill>
                <a:latin typeface="+mn-lt"/>
                <a:ea typeface="仿宋" panose="02010609060101010101" pitchFamily="49" charset="-122"/>
              </a:rPr>
              <a:t>P143</a:t>
            </a:r>
            <a:r>
              <a:rPr lang="en-US" altLang="zh-CN" sz="2400" dirty="0">
                <a:solidFill>
                  <a:srgbClr val="003300"/>
                </a:solidFill>
                <a:latin typeface="+mn-lt"/>
                <a:ea typeface="仿宋" panose="02010609060101010101" pitchFamily="49" charset="-122"/>
              </a:rPr>
              <a:t> </a:t>
            </a:r>
            <a:r>
              <a:rPr lang="zh-CN" altLang="en-US" sz="2400" dirty="0">
                <a:solidFill>
                  <a:srgbClr val="003300"/>
                </a:solidFill>
                <a:latin typeface="+mn-lt"/>
                <a:ea typeface="仿宋" panose="02010609060101010101" pitchFamily="49" charset="-122"/>
              </a:rPr>
              <a:t> </a:t>
            </a:r>
            <a:r>
              <a:rPr lang="en-US" altLang="zh-CN" sz="2400" dirty="0">
                <a:solidFill>
                  <a:srgbClr val="003300"/>
                </a:solidFill>
                <a:latin typeface="+mn-lt"/>
                <a:ea typeface="仿宋" panose="02010609060101010101" pitchFamily="49" charset="-122"/>
              </a:rPr>
              <a:t>P150</a:t>
            </a:r>
            <a:endParaRPr lang="zh-CN" altLang="en-US" sz="2400" dirty="0">
              <a:solidFill>
                <a:srgbClr val="003300"/>
              </a:solidFill>
              <a:latin typeface="+mn-lt"/>
              <a:ea typeface="仿宋" panose="02010609060101010101" pitchFamily="49" charset="-122"/>
            </a:endParaRPr>
          </a:p>
        </p:txBody>
      </p:sp>
      <p:sp>
        <p:nvSpPr>
          <p:cNvPr id="6149" name="Rectangle 11">
            <a:extLst>
              <a:ext uri="{FF2B5EF4-FFF2-40B4-BE49-F238E27FC236}">
                <a16:creationId xmlns:a16="http://schemas.microsoft.com/office/drawing/2014/main" id="{F4690E7C-562D-415B-B0F7-11E9B6133D0C}"/>
              </a:ext>
            </a:extLst>
          </p:cNvPr>
          <p:cNvSpPr>
            <a:spLocks noChangeArrowheads="1"/>
          </p:cNvSpPr>
          <p:nvPr/>
        </p:nvSpPr>
        <p:spPr bwMode="auto">
          <a:xfrm>
            <a:off x="908050" y="1389062"/>
            <a:ext cx="57673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2060"/>
                </a:solidFill>
                <a:latin typeface="+mn-lt"/>
                <a:ea typeface="仿宋" panose="02010609060101010101" pitchFamily="49" charset="-122"/>
              </a:rPr>
              <a:t>设载波电压为：</a:t>
            </a:r>
            <a:r>
              <a:rPr lang="zh-CN" altLang="en-US" sz="2400" i="1" dirty="0">
                <a:solidFill>
                  <a:schemeClr val="bg1"/>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0</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baseline="-25000" dirty="0">
                <a:solidFill>
                  <a:srgbClr val="CC3300"/>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0</a:t>
            </a:r>
            <a:r>
              <a:rPr lang="en-US" altLang="zh-CN" sz="2800" dirty="0">
                <a:solidFill>
                  <a:srgbClr val="CC3300"/>
                </a:solidFill>
                <a:latin typeface="+mn-lt"/>
                <a:ea typeface="仿宋" panose="02010609060101010101" pitchFamily="49" charset="-122"/>
                <a:sym typeface="Symbol" panose="05050102010706020507" pitchFamily="18" charset="2"/>
              </a:rPr>
              <a:t>cos(</a:t>
            </a:r>
            <a:r>
              <a:rPr lang="zh-CN" altLang="en-US" sz="2800" i="1" dirty="0">
                <a:solidFill>
                  <a:srgbClr val="CC3300"/>
                </a:solidFill>
                <a:latin typeface="+mn-lt"/>
                <a:ea typeface="仿宋" panose="02010609060101010101" pitchFamily="49" charset="-122"/>
                <a:sym typeface="Symbol" panose="05050102010706020507" pitchFamily="18" charset="2"/>
              </a:rPr>
              <a:t></a:t>
            </a:r>
            <a:r>
              <a:rPr lang="en-US" altLang="zh-CN" sz="2800" baseline="-25000" dirty="0">
                <a:solidFill>
                  <a:srgbClr val="CC3300"/>
                </a:solidFill>
                <a:latin typeface="+mn-lt"/>
                <a:ea typeface="仿宋" panose="02010609060101010101" pitchFamily="49" charset="-122"/>
                <a:sym typeface="Symbol" panose="05050102010706020507" pitchFamily="18" charset="2"/>
              </a:rPr>
              <a:t>0</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a:t>
            </a:r>
            <a:endParaRPr lang="zh-CN" altLang="en-US" sz="2800" dirty="0">
              <a:solidFill>
                <a:srgbClr val="CC3300"/>
              </a:solidFill>
              <a:latin typeface="+mn-lt"/>
              <a:ea typeface="仿宋" panose="02010609060101010101" pitchFamily="49" charset="-122"/>
            </a:endParaRPr>
          </a:p>
        </p:txBody>
      </p:sp>
      <p:sp>
        <p:nvSpPr>
          <p:cNvPr id="6150" name="Rectangle 12">
            <a:extLst>
              <a:ext uri="{FF2B5EF4-FFF2-40B4-BE49-F238E27FC236}">
                <a16:creationId xmlns:a16="http://schemas.microsoft.com/office/drawing/2014/main" id="{1F1BC392-1F3B-492A-800D-1A17873F543C}"/>
              </a:ext>
            </a:extLst>
          </p:cNvPr>
          <p:cNvSpPr>
            <a:spLocks noChangeArrowheads="1"/>
          </p:cNvSpPr>
          <p:nvPr/>
        </p:nvSpPr>
        <p:spPr bwMode="auto">
          <a:xfrm>
            <a:off x="238125" y="957263"/>
            <a:ext cx="33131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）表达式及波形</a:t>
            </a:r>
          </a:p>
        </p:txBody>
      </p:sp>
      <p:sp>
        <p:nvSpPr>
          <p:cNvPr id="6151" name="Rectangle 13">
            <a:extLst>
              <a:ext uri="{FF2B5EF4-FFF2-40B4-BE49-F238E27FC236}">
                <a16:creationId xmlns:a16="http://schemas.microsoft.com/office/drawing/2014/main" id="{B933BB12-4234-47AD-A440-3CF4ED0E803E}"/>
              </a:ext>
            </a:extLst>
          </p:cNvPr>
          <p:cNvSpPr>
            <a:spLocks noChangeArrowheads="1"/>
          </p:cNvSpPr>
          <p:nvPr/>
        </p:nvSpPr>
        <p:spPr bwMode="auto">
          <a:xfrm>
            <a:off x="908050" y="1893888"/>
            <a:ext cx="60404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2060"/>
                </a:solidFill>
                <a:latin typeface="+mn-lt"/>
                <a:ea typeface="仿宋" panose="02010609060101010101" pitchFamily="49" charset="-122"/>
              </a:rPr>
              <a:t>单频调制电压：</a:t>
            </a:r>
            <a:r>
              <a:rPr lang="en-US" altLang="zh-CN" sz="2400" i="1" dirty="0">
                <a:solidFill>
                  <a:schemeClr val="bg1"/>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baseline="-25000" dirty="0">
                <a:solidFill>
                  <a:srgbClr val="CC3300"/>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a:t>
            </a:r>
            <a:r>
              <a:rPr lang="en-US" altLang="zh-CN" sz="2800" dirty="0">
                <a:solidFill>
                  <a:srgbClr val="CC3300"/>
                </a:solidFill>
                <a:latin typeface="+mn-lt"/>
                <a:ea typeface="仿宋" panose="02010609060101010101" pitchFamily="49" charset="-122"/>
                <a:sym typeface="Symbol" panose="05050102010706020507" pitchFamily="18" charset="2"/>
              </a:rPr>
              <a:t>cos(</a:t>
            </a:r>
            <a:r>
              <a:rPr lang="zh-CN" altLang="en-US" sz="2800" i="1" dirty="0">
                <a:solidFill>
                  <a:srgbClr val="CC3300"/>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a:t>
            </a:r>
            <a:endParaRPr lang="zh-CN" altLang="en-US" sz="2800" dirty="0">
              <a:solidFill>
                <a:srgbClr val="CC3300"/>
              </a:solidFill>
              <a:latin typeface="+mn-lt"/>
              <a:ea typeface="仿宋" panose="02010609060101010101" pitchFamily="49" charset="-122"/>
            </a:endParaRPr>
          </a:p>
        </p:txBody>
      </p:sp>
      <p:sp>
        <p:nvSpPr>
          <p:cNvPr id="6152" name="Rectangle 14">
            <a:extLst>
              <a:ext uri="{FF2B5EF4-FFF2-40B4-BE49-F238E27FC236}">
                <a16:creationId xmlns:a16="http://schemas.microsoft.com/office/drawing/2014/main" id="{85D0EFD5-C770-4579-80D6-E2B08BC5DFA8}"/>
              </a:ext>
            </a:extLst>
          </p:cNvPr>
          <p:cNvSpPr>
            <a:spLocks noChangeArrowheads="1"/>
          </p:cNvSpPr>
          <p:nvPr/>
        </p:nvSpPr>
        <p:spPr bwMode="auto">
          <a:xfrm>
            <a:off x="323528" y="3013075"/>
            <a:ext cx="7885757" cy="167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2060"/>
                </a:solidFill>
                <a:latin typeface="+mn-lt"/>
                <a:ea typeface="仿宋" panose="02010609060101010101" pitchFamily="49" charset="-122"/>
              </a:rPr>
              <a:t>由调幅的定义，直接写出调幅波的表达式：</a:t>
            </a:r>
            <a:endParaRPr lang="en-US" altLang="zh-CN" sz="2400" dirty="0">
              <a:solidFill>
                <a:srgbClr val="002060"/>
              </a:solidFill>
              <a:latin typeface="+mn-lt"/>
              <a:ea typeface="仿宋" panose="02010609060101010101" pitchFamily="49" charset="-122"/>
            </a:endParaRPr>
          </a:p>
          <a:p>
            <a:pPr>
              <a:buFontTx/>
              <a:buNone/>
            </a:pPr>
            <a:r>
              <a:rPr lang="en-US" altLang="zh-CN" sz="2400" i="1" dirty="0">
                <a:solidFill>
                  <a:srgbClr val="002060"/>
                </a:solidFill>
                <a:latin typeface="+mn-lt"/>
                <a:ea typeface="仿宋" panose="02010609060101010101" pitchFamily="49" charset="-122"/>
                <a:sym typeface="Symbol" panose="05050102010706020507" pitchFamily="18" charset="2"/>
              </a:rPr>
              <a:t>     </a:t>
            </a:r>
            <a:r>
              <a:rPr lang="en-US" altLang="zh-CN" sz="2800" i="1" dirty="0">
                <a:solidFill>
                  <a:srgbClr val="002060"/>
                </a:solidFill>
                <a:latin typeface="+mn-lt"/>
                <a:ea typeface="仿宋" panose="02010609060101010101" pitchFamily="49" charset="-122"/>
                <a:sym typeface="Symbol" panose="05050102010706020507" pitchFamily="18" charset="2"/>
              </a:rPr>
              <a:t>v</a:t>
            </a:r>
            <a:r>
              <a:rPr lang="en-US" altLang="zh-CN" sz="2800" baseline="-25000" dirty="0">
                <a:solidFill>
                  <a:srgbClr val="002060"/>
                </a:solidFill>
                <a:latin typeface="+mn-lt"/>
                <a:ea typeface="仿宋" panose="02010609060101010101" pitchFamily="49" charset="-122"/>
                <a:sym typeface="Symbol" panose="05050102010706020507" pitchFamily="18" charset="2"/>
              </a:rPr>
              <a:t>AM</a:t>
            </a:r>
            <a:r>
              <a:rPr lang="en-US" altLang="zh-CN" sz="2800" dirty="0">
                <a:solidFill>
                  <a:srgbClr val="002060"/>
                </a:solidFill>
                <a:latin typeface="+mn-lt"/>
                <a:ea typeface="仿宋" panose="02010609060101010101" pitchFamily="49" charset="-122"/>
                <a:sym typeface="Symbol" panose="05050102010706020507" pitchFamily="18" charset="2"/>
              </a:rPr>
              <a:t>(</a:t>
            </a:r>
            <a:r>
              <a:rPr lang="en-US" altLang="zh-CN" sz="2800" i="1" dirty="0">
                <a:solidFill>
                  <a:srgbClr val="002060"/>
                </a:solidFill>
                <a:latin typeface="+mn-lt"/>
                <a:ea typeface="仿宋" panose="02010609060101010101" pitchFamily="49" charset="-122"/>
                <a:sym typeface="Symbol" panose="05050102010706020507" pitchFamily="18" charset="2"/>
              </a:rPr>
              <a:t>t</a:t>
            </a:r>
            <a:r>
              <a:rPr lang="en-US" altLang="zh-CN" sz="2800" dirty="0">
                <a:solidFill>
                  <a:srgbClr val="002060"/>
                </a:solidFill>
                <a:latin typeface="+mn-lt"/>
                <a:ea typeface="仿宋" panose="02010609060101010101" pitchFamily="49" charset="-122"/>
                <a:sym typeface="Symbol" panose="05050102010706020507" pitchFamily="18" charset="2"/>
              </a:rPr>
              <a:t>)</a:t>
            </a:r>
            <a:r>
              <a:rPr lang="en-US" altLang="zh-CN" sz="2800" baseline="-25000" dirty="0">
                <a:solidFill>
                  <a:srgbClr val="002060"/>
                </a:solidFill>
                <a:latin typeface="+mn-lt"/>
                <a:ea typeface="仿宋" panose="02010609060101010101" pitchFamily="49" charset="-122"/>
                <a:sym typeface="Symbol" panose="05050102010706020507" pitchFamily="18" charset="2"/>
              </a:rPr>
              <a:t> </a:t>
            </a:r>
            <a:r>
              <a:rPr lang="en-US" altLang="zh-CN" sz="2800" i="1" dirty="0">
                <a:solidFill>
                  <a:srgbClr val="002060"/>
                </a:solidFill>
                <a:latin typeface="+mn-lt"/>
                <a:ea typeface="仿宋" panose="02010609060101010101" pitchFamily="49" charset="-122"/>
                <a:sym typeface="Symbol" panose="05050102010706020507" pitchFamily="18" charset="2"/>
              </a:rPr>
              <a:t>=V</a:t>
            </a:r>
            <a:r>
              <a:rPr lang="en-US" altLang="zh-CN" sz="2800" dirty="0">
                <a:solidFill>
                  <a:srgbClr val="002060"/>
                </a:solidFill>
                <a:latin typeface="+mn-lt"/>
                <a:ea typeface="仿宋" panose="02010609060101010101" pitchFamily="49" charset="-122"/>
                <a:sym typeface="Symbol" panose="05050102010706020507" pitchFamily="18" charset="2"/>
              </a:rPr>
              <a:t>(</a:t>
            </a:r>
            <a:r>
              <a:rPr lang="en-US" altLang="zh-CN" sz="2800" i="1" dirty="0">
                <a:solidFill>
                  <a:srgbClr val="002060"/>
                </a:solidFill>
                <a:latin typeface="+mn-lt"/>
                <a:ea typeface="仿宋" panose="02010609060101010101" pitchFamily="49" charset="-122"/>
                <a:sym typeface="Symbol" panose="05050102010706020507" pitchFamily="18" charset="2"/>
              </a:rPr>
              <a:t>t</a:t>
            </a:r>
            <a:r>
              <a:rPr lang="en-US" altLang="zh-CN" sz="2800" dirty="0">
                <a:solidFill>
                  <a:srgbClr val="002060"/>
                </a:solidFill>
                <a:latin typeface="+mn-lt"/>
                <a:ea typeface="仿宋" panose="02010609060101010101" pitchFamily="49" charset="-122"/>
                <a:sym typeface="Symbol" panose="05050102010706020507" pitchFamily="18" charset="2"/>
              </a:rPr>
              <a:t>) cos (</a:t>
            </a:r>
            <a:r>
              <a:rPr lang="zh-CN" altLang="en-US" sz="2800" i="1" dirty="0">
                <a:solidFill>
                  <a:srgbClr val="002060"/>
                </a:solidFill>
                <a:latin typeface="+mn-lt"/>
                <a:ea typeface="仿宋" panose="02010609060101010101" pitchFamily="49" charset="-122"/>
                <a:sym typeface="Symbol" panose="05050102010706020507" pitchFamily="18" charset="2"/>
              </a:rPr>
              <a:t></a:t>
            </a:r>
            <a:r>
              <a:rPr lang="en-US" altLang="zh-CN" sz="2800" baseline="-25000" dirty="0">
                <a:solidFill>
                  <a:srgbClr val="002060"/>
                </a:solidFill>
                <a:latin typeface="+mn-lt"/>
                <a:ea typeface="仿宋" panose="02010609060101010101" pitchFamily="49" charset="-122"/>
                <a:sym typeface="Symbol" panose="05050102010706020507" pitchFamily="18" charset="2"/>
              </a:rPr>
              <a:t>0</a:t>
            </a:r>
            <a:r>
              <a:rPr lang="en-US" altLang="zh-CN" sz="2800" i="1" dirty="0">
                <a:solidFill>
                  <a:srgbClr val="002060"/>
                </a:solidFill>
                <a:latin typeface="+mn-lt"/>
                <a:ea typeface="仿宋" panose="02010609060101010101" pitchFamily="49" charset="-122"/>
                <a:sym typeface="Symbol" panose="05050102010706020507" pitchFamily="18" charset="2"/>
              </a:rPr>
              <a:t>t</a:t>
            </a:r>
            <a:r>
              <a:rPr lang="en-US" altLang="zh-CN" sz="2800" dirty="0">
                <a:solidFill>
                  <a:srgbClr val="002060"/>
                </a:solidFill>
                <a:latin typeface="+mn-lt"/>
                <a:ea typeface="仿宋" panose="02010609060101010101" pitchFamily="49" charset="-122"/>
                <a:sym typeface="Symbol" panose="05050102010706020507" pitchFamily="18" charset="2"/>
              </a:rPr>
              <a:t>)</a:t>
            </a:r>
            <a:r>
              <a:rPr lang="zh-CN" altLang="en-US" sz="2800" dirty="0">
                <a:solidFill>
                  <a:srgbClr val="002060"/>
                </a:solidFill>
                <a:latin typeface="+mn-lt"/>
                <a:ea typeface="仿宋" panose="02010609060101010101" pitchFamily="49" charset="-122"/>
              </a:rPr>
              <a:t> </a:t>
            </a:r>
            <a:endParaRPr lang="en-US" altLang="zh-CN" sz="2800" dirty="0">
              <a:solidFill>
                <a:srgbClr val="002060"/>
              </a:solidFill>
              <a:latin typeface="+mn-lt"/>
              <a:ea typeface="仿宋" panose="02010609060101010101" pitchFamily="49" charset="-122"/>
            </a:endParaRPr>
          </a:p>
          <a:p>
            <a:pPr>
              <a:buFontTx/>
              <a:buNone/>
            </a:pPr>
            <a:r>
              <a:rPr lang="en-US" altLang="zh-CN" sz="2800" dirty="0">
                <a:solidFill>
                  <a:srgbClr val="002060"/>
                </a:solidFill>
                <a:latin typeface="+mn-lt"/>
                <a:ea typeface="仿宋" panose="02010609060101010101" pitchFamily="49" charset="-122"/>
              </a:rPr>
              <a:t>               =</a:t>
            </a:r>
            <a:r>
              <a:rPr lang="zh-CN" altLang="en-US" sz="2800" dirty="0">
                <a:solidFill>
                  <a:srgbClr val="002060"/>
                </a:solidFill>
                <a:latin typeface="+mn-lt"/>
                <a:ea typeface="仿宋" panose="02010609060101010101" pitchFamily="49" charset="-122"/>
              </a:rPr>
              <a:t> </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0</a:t>
            </a:r>
            <a:r>
              <a:rPr lang="en-US" altLang="zh-CN" sz="2800" dirty="0">
                <a:solidFill>
                  <a:srgbClr val="CC3300"/>
                </a:solidFill>
                <a:latin typeface="+mn-lt"/>
                <a:ea typeface="仿宋" panose="02010609060101010101" pitchFamily="49" charset="-122"/>
                <a:sym typeface="Symbol" panose="05050102010706020507" pitchFamily="18" charset="2"/>
              </a:rPr>
              <a:t>[1+</a:t>
            </a:r>
            <a:r>
              <a:rPr lang="en-US" altLang="zh-CN" sz="2800" i="1" dirty="0">
                <a:solidFill>
                  <a:srgbClr val="CC3300"/>
                </a:solidFill>
                <a:latin typeface="+mn-lt"/>
                <a:ea typeface="仿宋" panose="02010609060101010101" pitchFamily="49" charset="-122"/>
                <a:sym typeface="Symbol" panose="05050102010706020507" pitchFamily="18" charset="2"/>
              </a:rPr>
              <a:t>m</a:t>
            </a:r>
            <a:r>
              <a:rPr lang="en-US" altLang="zh-CN" sz="2800" baseline="-25000" dirty="0">
                <a:solidFill>
                  <a:srgbClr val="CC3300"/>
                </a:solidFill>
                <a:latin typeface="+mn-lt"/>
                <a:ea typeface="仿宋" panose="02010609060101010101" pitchFamily="49" charset="-122"/>
                <a:sym typeface="Symbol" panose="05050102010706020507" pitchFamily="18" charset="2"/>
              </a:rPr>
              <a:t>a</a:t>
            </a:r>
            <a:r>
              <a:rPr lang="en-US" altLang="zh-CN" sz="2800" dirty="0">
                <a:solidFill>
                  <a:srgbClr val="CC3300"/>
                </a:solidFill>
                <a:latin typeface="+mn-lt"/>
                <a:ea typeface="仿宋" panose="02010609060101010101" pitchFamily="49" charset="-122"/>
                <a:sym typeface="Symbol" panose="05050102010706020507" pitchFamily="18" charset="2"/>
              </a:rPr>
              <a:t>cos(</a:t>
            </a:r>
            <a:r>
              <a:rPr lang="zh-CN" altLang="en-US" sz="2800" i="1" dirty="0">
                <a:solidFill>
                  <a:srgbClr val="CC3300"/>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  cos(</a:t>
            </a:r>
            <a:r>
              <a:rPr lang="zh-CN" altLang="en-US" sz="2800" i="1" dirty="0">
                <a:solidFill>
                  <a:srgbClr val="CC3300"/>
                </a:solidFill>
                <a:latin typeface="+mn-lt"/>
                <a:ea typeface="仿宋" panose="02010609060101010101" pitchFamily="49" charset="-122"/>
                <a:sym typeface="Symbol" panose="05050102010706020507" pitchFamily="18" charset="2"/>
              </a:rPr>
              <a:t></a:t>
            </a:r>
            <a:r>
              <a:rPr lang="en-US" altLang="zh-CN" sz="2800" baseline="-25000" dirty="0">
                <a:solidFill>
                  <a:srgbClr val="CC3300"/>
                </a:solidFill>
                <a:latin typeface="+mn-lt"/>
                <a:ea typeface="仿宋" panose="02010609060101010101" pitchFamily="49" charset="-122"/>
                <a:sym typeface="Symbol" panose="05050102010706020507" pitchFamily="18" charset="2"/>
              </a:rPr>
              <a:t>0</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a:t>
            </a:r>
            <a:r>
              <a:rPr lang="zh-CN" altLang="en-US" sz="2800" dirty="0">
                <a:solidFill>
                  <a:srgbClr val="CC3300"/>
                </a:solidFill>
                <a:latin typeface="+mn-lt"/>
                <a:ea typeface="仿宋" panose="02010609060101010101" pitchFamily="49" charset="-122"/>
              </a:rPr>
              <a:t> </a:t>
            </a:r>
            <a:r>
              <a:rPr lang="zh-CN" altLang="en-US" sz="2800" dirty="0">
                <a:solidFill>
                  <a:srgbClr val="002060"/>
                </a:solidFill>
                <a:latin typeface="+mn-lt"/>
                <a:ea typeface="仿宋" panose="02010609060101010101" pitchFamily="49" charset="-122"/>
              </a:rPr>
              <a:t>                                  </a:t>
            </a:r>
          </a:p>
        </p:txBody>
      </p:sp>
      <p:sp>
        <p:nvSpPr>
          <p:cNvPr id="6153" name="Rectangle 15">
            <a:extLst>
              <a:ext uri="{FF2B5EF4-FFF2-40B4-BE49-F238E27FC236}">
                <a16:creationId xmlns:a16="http://schemas.microsoft.com/office/drawing/2014/main" id="{6B311857-B910-4B6A-849F-382408934EC0}"/>
              </a:ext>
            </a:extLst>
          </p:cNvPr>
          <p:cNvSpPr>
            <a:spLocks noChangeArrowheads="1"/>
          </p:cNvSpPr>
          <p:nvPr/>
        </p:nvSpPr>
        <p:spPr bwMode="auto">
          <a:xfrm>
            <a:off x="1733550" y="2425700"/>
            <a:ext cx="18240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2060"/>
                </a:solidFill>
                <a:latin typeface="+mn-lt"/>
                <a:ea typeface="仿宋" panose="02010609060101010101" pitchFamily="49" charset="-122"/>
              </a:rPr>
              <a:t>满足</a:t>
            </a:r>
            <a:r>
              <a:rPr lang="zh-CN" altLang="en-US" sz="2400" i="1" dirty="0">
                <a:solidFill>
                  <a:srgbClr val="002060"/>
                </a:solidFill>
                <a:latin typeface="+mn-lt"/>
                <a:ea typeface="仿宋" panose="02010609060101010101" pitchFamily="49" charset="-122"/>
                <a:sym typeface="Symbol" panose="05050102010706020507" pitchFamily="18" charset="2"/>
              </a:rPr>
              <a:t></a:t>
            </a:r>
            <a:r>
              <a:rPr lang="en-US" altLang="zh-CN" sz="2400" baseline="-25000" dirty="0">
                <a:solidFill>
                  <a:srgbClr val="002060"/>
                </a:solidFill>
                <a:latin typeface="+mn-lt"/>
                <a:ea typeface="仿宋" panose="02010609060101010101" pitchFamily="49" charset="-122"/>
                <a:sym typeface="Symbol" panose="05050102010706020507" pitchFamily="18" charset="2"/>
              </a:rPr>
              <a:t>0</a:t>
            </a:r>
            <a:r>
              <a:rPr lang="en-US" altLang="zh-CN" sz="2400" dirty="0">
                <a:solidFill>
                  <a:srgbClr val="002060"/>
                </a:solidFill>
                <a:latin typeface="+mn-lt"/>
                <a:ea typeface="仿宋" panose="02010609060101010101" pitchFamily="49" charset="-122"/>
                <a:sym typeface="Symbol" panose="05050102010706020507" pitchFamily="18" charset="2"/>
              </a:rPr>
              <a:t>&gt;&gt;</a:t>
            </a:r>
            <a:r>
              <a:rPr lang="en-US" altLang="zh-CN" sz="2400" i="1" dirty="0">
                <a:solidFill>
                  <a:srgbClr val="002060"/>
                </a:solidFill>
                <a:latin typeface="+mn-lt"/>
                <a:ea typeface="仿宋" panose="02010609060101010101" pitchFamily="49" charset="-122"/>
                <a:sym typeface="Symbol" panose="05050102010706020507" pitchFamily="18" charset="2"/>
              </a:rPr>
              <a:t></a:t>
            </a:r>
            <a:r>
              <a:rPr lang="en-US" altLang="zh-CN" sz="2400" dirty="0">
                <a:solidFill>
                  <a:srgbClr val="002060"/>
                </a:solidFill>
                <a:latin typeface="+mn-lt"/>
                <a:ea typeface="仿宋" panose="02010609060101010101" pitchFamily="49" charset="-122"/>
              </a:rPr>
              <a:t>  </a:t>
            </a:r>
          </a:p>
        </p:txBody>
      </p:sp>
      <p:sp>
        <p:nvSpPr>
          <p:cNvPr id="6154" name="Rectangle 12">
            <a:extLst>
              <a:ext uri="{FF2B5EF4-FFF2-40B4-BE49-F238E27FC236}">
                <a16:creationId xmlns:a16="http://schemas.microsoft.com/office/drawing/2014/main" id="{D3196423-86CE-45C7-8593-29F0B8DDDC12}"/>
              </a:ext>
            </a:extLst>
          </p:cNvPr>
          <p:cNvSpPr>
            <a:spLocks noChangeArrowheads="1"/>
          </p:cNvSpPr>
          <p:nvPr/>
        </p:nvSpPr>
        <p:spPr bwMode="auto">
          <a:xfrm>
            <a:off x="215901" y="4800600"/>
            <a:ext cx="5220196"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其中：</a:t>
            </a:r>
            <a:r>
              <a:rPr lang="en-US" altLang="zh-CN" sz="2400" i="1" dirty="0">
                <a:solidFill>
                  <a:schemeClr val="bg1"/>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 </a:t>
            </a:r>
            <a:r>
              <a:rPr lang="en-US" altLang="zh-CN" sz="2800" dirty="0">
                <a:solidFill>
                  <a:srgbClr val="CC3300"/>
                </a:solidFill>
                <a:latin typeface="+mn-lt"/>
                <a:ea typeface="仿宋" panose="02010609060101010101" pitchFamily="49" charset="-122"/>
              </a:rPr>
              <a:t>=</a:t>
            </a:r>
            <a:r>
              <a:rPr lang="zh-CN" altLang="en-US" sz="2800" dirty="0">
                <a:solidFill>
                  <a:srgbClr val="CC3300"/>
                </a:solidFill>
                <a:latin typeface="+mn-lt"/>
                <a:ea typeface="仿宋" panose="02010609060101010101" pitchFamily="49" charset="-122"/>
              </a:rPr>
              <a:t> </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0</a:t>
            </a:r>
            <a:r>
              <a:rPr lang="en-US" altLang="zh-CN" sz="2800" dirty="0">
                <a:solidFill>
                  <a:srgbClr val="CC3300"/>
                </a:solidFill>
                <a:latin typeface="+mn-lt"/>
                <a:ea typeface="仿宋" panose="02010609060101010101" pitchFamily="49" charset="-122"/>
                <a:sym typeface="Symbol" panose="05050102010706020507" pitchFamily="18" charset="2"/>
              </a:rPr>
              <a:t>[1+</a:t>
            </a:r>
            <a:r>
              <a:rPr lang="en-US" altLang="zh-CN" sz="2800" i="1" dirty="0">
                <a:solidFill>
                  <a:srgbClr val="CC3300"/>
                </a:solidFill>
                <a:latin typeface="+mn-lt"/>
                <a:ea typeface="仿宋" panose="02010609060101010101" pitchFamily="49" charset="-122"/>
                <a:sym typeface="Symbol" panose="05050102010706020507" pitchFamily="18" charset="2"/>
              </a:rPr>
              <a:t>m</a:t>
            </a:r>
            <a:r>
              <a:rPr lang="en-US" altLang="zh-CN" sz="2800" baseline="-25000" dirty="0">
                <a:solidFill>
                  <a:srgbClr val="CC3300"/>
                </a:solidFill>
                <a:latin typeface="+mn-lt"/>
                <a:ea typeface="仿宋" panose="02010609060101010101" pitchFamily="49" charset="-122"/>
                <a:sym typeface="Symbol" panose="05050102010706020507" pitchFamily="18" charset="2"/>
              </a:rPr>
              <a:t>a</a:t>
            </a:r>
            <a:r>
              <a:rPr lang="en-US" altLang="zh-CN" sz="2800" dirty="0">
                <a:solidFill>
                  <a:srgbClr val="CC3300"/>
                </a:solidFill>
                <a:latin typeface="+mn-lt"/>
                <a:ea typeface="仿宋" panose="02010609060101010101" pitchFamily="49" charset="-122"/>
                <a:sym typeface="Symbol" panose="05050102010706020507" pitchFamily="18" charset="2"/>
              </a:rPr>
              <a:t>cos(</a:t>
            </a:r>
            <a:r>
              <a:rPr lang="zh-CN" altLang="en-US" sz="2800" i="1" dirty="0">
                <a:solidFill>
                  <a:srgbClr val="CC3300"/>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a:t>
            </a:r>
            <a:endParaRPr lang="zh-CN" altLang="en-US" sz="2800" dirty="0">
              <a:solidFill>
                <a:srgbClr val="CC3300"/>
              </a:solidFill>
              <a:latin typeface="+mn-lt"/>
              <a:ea typeface="仿宋" panose="02010609060101010101" pitchFamily="49" charset="-122"/>
            </a:endParaRPr>
          </a:p>
        </p:txBody>
      </p:sp>
      <p:sp>
        <p:nvSpPr>
          <p:cNvPr id="6155" name="矩形 1">
            <a:extLst>
              <a:ext uri="{FF2B5EF4-FFF2-40B4-BE49-F238E27FC236}">
                <a16:creationId xmlns:a16="http://schemas.microsoft.com/office/drawing/2014/main" id="{D6B6F001-972C-40A1-BF0B-FEAE2BC89F6D}"/>
              </a:ext>
            </a:extLst>
          </p:cNvPr>
          <p:cNvSpPr>
            <a:spLocks noChangeArrowheads="1"/>
          </p:cNvSpPr>
          <p:nvPr/>
        </p:nvSpPr>
        <p:spPr bwMode="auto">
          <a:xfrm>
            <a:off x="6372200" y="4035752"/>
            <a:ext cx="13853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dirty="0">
                <a:solidFill>
                  <a:srgbClr val="FF0000"/>
                </a:solidFill>
                <a:latin typeface="+mn-lt"/>
                <a:ea typeface="仿宋" panose="02010609060101010101" pitchFamily="49" charset="-122"/>
              </a:rPr>
              <a:t>（</a:t>
            </a:r>
            <a:r>
              <a:rPr lang="en-US" altLang="zh-CN" sz="2800" dirty="0">
                <a:solidFill>
                  <a:srgbClr val="FF0000"/>
                </a:solidFill>
                <a:latin typeface="+mn-lt"/>
                <a:ea typeface="仿宋" panose="02010609060101010101" pitchFamily="49" charset="-122"/>
              </a:rPr>
              <a:t>6-1</a:t>
            </a:r>
            <a:r>
              <a:rPr lang="zh-CN" altLang="en-US" sz="2800" dirty="0">
                <a:solidFill>
                  <a:srgbClr val="FF0000"/>
                </a:solidFill>
                <a:latin typeface="+mn-lt"/>
                <a:ea typeface="仿宋" panose="02010609060101010101" pitchFamily="49" charset="-122"/>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FBFF754-FB84-4B58-8B7E-770220F9609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调频信号的分析</a:t>
            </a:r>
          </a:p>
        </p:txBody>
      </p:sp>
      <p:sp>
        <p:nvSpPr>
          <p:cNvPr id="33795" name="Text Box 6">
            <a:extLst>
              <a:ext uri="{FF2B5EF4-FFF2-40B4-BE49-F238E27FC236}">
                <a16:creationId xmlns:a16="http://schemas.microsoft.com/office/drawing/2014/main" id="{2D329AD7-A009-4383-94BC-56920C1E9D6E}"/>
              </a:ext>
            </a:extLst>
          </p:cNvPr>
          <p:cNvSpPr txBox="1">
            <a:spLocks noChangeArrowheads="1"/>
          </p:cNvSpPr>
          <p:nvPr/>
        </p:nvSpPr>
        <p:spPr bwMode="auto">
          <a:xfrm>
            <a:off x="125412" y="739776"/>
            <a:ext cx="8893175"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660066"/>
                </a:solidFill>
                <a:latin typeface="+mn-lt"/>
                <a:ea typeface="仿宋" panose="02010609060101010101" pitchFamily="49" charset="-122"/>
              </a:rPr>
              <a:t>FM</a:t>
            </a:r>
            <a:r>
              <a:rPr lang="zh-CN" altLang="en-US" sz="2400" dirty="0">
                <a:solidFill>
                  <a:srgbClr val="660066"/>
                </a:solidFill>
                <a:latin typeface="+mn-lt"/>
                <a:ea typeface="仿宋" panose="02010609060101010101" pitchFamily="49" charset="-122"/>
              </a:rPr>
              <a:t>信号的频谱特点：</a:t>
            </a:r>
          </a:p>
          <a:p>
            <a:pPr eaLnBrk="1" hangingPunct="1">
              <a:lnSpc>
                <a:spcPct val="130000"/>
              </a:lnSpc>
              <a:spcBef>
                <a:spcPct val="50000"/>
              </a:spcBef>
              <a:buFontTx/>
              <a:buNone/>
            </a:pP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f</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时： 带宽由第一对边频决定，</a:t>
            </a:r>
            <a:r>
              <a:rPr lang="en-US" altLang="zh-CN" sz="2400" i="1" dirty="0">
                <a:solidFill>
                  <a:srgbClr val="660066"/>
                </a:solidFill>
                <a:latin typeface="+mn-lt"/>
                <a:ea typeface="仿宋" panose="02010609060101010101" pitchFamily="49" charset="-122"/>
              </a:rPr>
              <a:t>B</a:t>
            </a:r>
            <a:r>
              <a:rPr lang="zh-CN" altLang="en-US" sz="2400" dirty="0">
                <a:solidFill>
                  <a:srgbClr val="660066"/>
                </a:solidFill>
                <a:latin typeface="+mn-lt"/>
                <a:ea typeface="仿宋" panose="02010609060101010101" pitchFamily="49" charset="-122"/>
              </a:rPr>
              <a:t>只随</a:t>
            </a:r>
            <a:r>
              <a:rPr lang="en-US" altLang="zh-CN" sz="2400" i="1" dirty="0">
                <a:solidFill>
                  <a:srgbClr val="660066"/>
                </a:solidFill>
                <a:latin typeface="+mn-lt"/>
                <a:ea typeface="仿宋" panose="02010609060101010101" pitchFamily="49" charset="-122"/>
              </a:rPr>
              <a:t>F</a:t>
            </a:r>
            <a:r>
              <a:rPr lang="zh-CN" altLang="en-US" sz="2400" dirty="0">
                <a:solidFill>
                  <a:srgbClr val="660066"/>
                </a:solidFill>
                <a:latin typeface="+mn-lt"/>
                <a:ea typeface="仿宋" panose="02010609060101010101" pitchFamily="49" charset="-122"/>
              </a:rPr>
              <a:t>变化，和</a:t>
            </a:r>
            <a:r>
              <a:rPr lang="en-US" altLang="zh-CN" sz="2400" dirty="0">
                <a:solidFill>
                  <a:srgbClr val="660066"/>
                </a:solidFill>
                <a:latin typeface="+mn-lt"/>
                <a:ea typeface="仿宋" panose="02010609060101010101" pitchFamily="49" charset="-122"/>
              </a:rPr>
              <a:t>Δ</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rPr>
              <a:t>m</a:t>
            </a:r>
            <a:r>
              <a:rPr lang="zh-CN" altLang="en-US" sz="2400" dirty="0">
                <a:solidFill>
                  <a:srgbClr val="660066"/>
                </a:solidFill>
                <a:latin typeface="+mn-lt"/>
                <a:ea typeface="仿宋" panose="02010609060101010101" pitchFamily="49" charset="-122"/>
              </a:rPr>
              <a:t>无关； </a:t>
            </a:r>
          </a:p>
          <a:p>
            <a:pPr eaLnBrk="1" hangingPunct="1">
              <a:lnSpc>
                <a:spcPct val="130000"/>
              </a:lnSpc>
              <a:spcBef>
                <a:spcPct val="50000"/>
              </a:spcBef>
              <a:buFontTx/>
              <a:buNone/>
            </a:pP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f</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称为</a:t>
            </a:r>
            <a:r>
              <a:rPr lang="zh-CN" altLang="en-US" sz="2400" dirty="0">
                <a:solidFill>
                  <a:srgbClr val="0000FF"/>
                </a:solidFill>
                <a:latin typeface="+mn-lt"/>
                <a:ea typeface="仿宋" panose="02010609060101010101" pitchFamily="49" charset="-122"/>
              </a:rPr>
              <a:t>窄带调频</a:t>
            </a:r>
            <a:endParaRPr lang="en-US" altLang="zh-CN" sz="2400" dirty="0">
              <a:solidFill>
                <a:srgbClr val="0000FF"/>
              </a:solidFill>
              <a:latin typeface="+mn-lt"/>
              <a:ea typeface="仿宋" panose="02010609060101010101" pitchFamily="49" charset="-122"/>
            </a:endParaRPr>
          </a:p>
          <a:p>
            <a:pPr eaLnBrk="1" hangingPunct="1">
              <a:lnSpc>
                <a:spcPct val="130000"/>
              </a:lnSpc>
              <a:spcBef>
                <a:spcPct val="50000"/>
              </a:spcBef>
              <a:buFontTx/>
              <a:buNone/>
            </a:pP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f</a:t>
            </a:r>
            <a:r>
              <a:rPr lang="en-US" altLang="zh-CN" sz="2400" dirty="0">
                <a:solidFill>
                  <a:srgbClr val="660066"/>
                </a:solidFill>
                <a:latin typeface="+mn-lt"/>
                <a:ea typeface="仿宋" panose="02010609060101010101" pitchFamily="49" charset="-122"/>
              </a:rPr>
              <a:t> ≥ 1</a:t>
            </a:r>
            <a:r>
              <a:rPr lang="zh-CN" altLang="en-US" sz="2400" dirty="0">
                <a:solidFill>
                  <a:srgbClr val="660066"/>
                </a:solidFill>
                <a:latin typeface="+mn-lt"/>
                <a:ea typeface="仿宋" panose="02010609060101010101" pitchFamily="49" charset="-122"/>
              </a:rPr>
              <a:t>时：</a:t>
            </a:r>
            <a:r>
              <a:rPr lang="en-US" altLang="zh-CN" sz="2400" i="1" dirty="0">
                <a:solidFill>
                  <a:srgbClr val="660066"/>
                </a:solidFill>
                <a:latin typeface="+mn-lt"/>
                <a:ea typeface="仿宋" panose="02010609060101010101" pitchFamily="49" charset="-122"/>
              </a:rPr>
              <a:t>B</a:t>
            </a:r>
            <a:r>
              <a:rPr lang="zh-CN" altLang="en-US" sz="2400" dirty="0">
                <a:solidFill>
                  <a:srgbClr val="660066"/>
                </a:solidFill>
                <a:latin typeface="+mn-lt"/>
                <a:ea typeface="仿宋" panose="02010609060101010101" pitchFamily="49" charset="-122"/>
              </a:rPr>
              <a:t>与</a:t>
            </a:r>
            <a:r>
              <a:rPr lang="en-US" altLang="zh-CN" sz="2400" dirty="0">
                <a:solidFill>
                  <a:srgbClr val="660066"/>
                </a:solidFill>
                <a:latin typeface="+mn-lt"/>
                <a:ea typeface="仿宋" panose="02010609060101010101" pitchFamily="49" charset="-122"/>
              </a:rPr>
              <a:t>Δ</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rPr>
              <a:t>m</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成正比。 </a:t>
            </a: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f</a:t>
            </a:r>
            <a:r>
              <a:rPr lang="en-US" altLang="zh-CN" sz="2400" dirty="0">
                <a:solidFill>
                  <a:srgbClr val="660066"/>
                </a:solidFill>
                <a:latin typeface="+mn-lt"/>
                <a:ea typeface="仿宋" panose="02010609060101010101" pitchFamily="49" charset="-122"/>
              </a:rPr>
              <a:t> ≥ 1</a:t>
            </a:r>
            <a:r>
              <a:rPr lang="zh-CN" altLang="en-US" sz="2400" dirty="0">
                <a:solidFill>
                  <a:srgbClr val="660066"/>
                </a:solidFill>
                <a:latin typeface="+mn-lt"/>
                <a:ea typeface="仿宋" panose="02010609060101010101" pitchFamily="49" charset="-122"/>
              </a:rPr>
              <a:t>时称为 </a:t>
            </a:r>
            <a:r>
              <a:rPr lang="zh-CN" altLang="en-US" sz="2400" dirty="0">
                <a:solidFill>
                  <a:schemeClr val="bg1"/>
                </a:solidFill>
                <a:latin typeface="+mn-lt"/>
                <a:ea typeface="仿宋" panose="02010609060101010101" pitchFamily="49" charset="-122"/>
              </a:rPr>
              <a:t> </a:t>
            </a:r>
            <a:r>
              <a:rPr lang="zh-CN" altLang="en-US" sz="2400" dirty="0">
                <a:solidFill>
                  <a:srgbClr val="0000FF"/>
                </a:solidFill>
                <a:latin typeface="+mn-lt"/>
                <a:ea typeface="仿宋" panose="02010609060101010101" pitchFamily="49" charset="-122"/>
              </a:rPr>
              <a:t>宽带调频</a:t>
            </a:r>
            <a:r>
              <a:rPr lang="zh-CN" altLang="en-US" sz="2400" dirty="0">
                <a:solidFill>
                  <a:srgbClr val="FFFF00"/>
                </a:solidFill>
                <a:latin typeface="+mn-lt"/>
                <a:ea typeface="仿宋" panose="02010609060101010101" pitchFamily="49" charset="-122"/>
              </a:rPr>
              <a:t>     </a:t>
            </a:r>
          </a:p>
        </p:txBody>
      </p:sp>
      <p:sp>
        <p:nvSpPr>
          <p:cNvPr id="33796" name="Text Box 7">
            <a:extLst>
              <a:ext uri="{FF2B5EF4-FFF2-40B4-BE49-F238E27FC236}">
                <a16:creationId xmlns:a16="http://schemas.microsoft.com/office/drawing/2014/main" id="{394D42AD-02EB-4D6B-8E84-31F8665DB574}"/>
              </a:ext>
            </a:extLst>
          </p:cNvPr>
          <p:cNvSpPr txBox="1">
            <a:spLocks noChangeArrowheads="1"/>
          </p:cNvSpPr>
          <p:nvPr/>
        </p:nvSpPr>
        <p:spPr bwMode="auto">
          <a:xfrm>
            <a:off x="223654" y="3482853"/>
            <a:ext cx="86439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        当调制信号不是单一频率时，因调制是非线性过程，其频谱复杂得多。</a:t>
            </a:r>
          </a:p>
        </p:txBody>
      </p:sp>
      <p:sp>
        <p:nvSpPr>
          <p:cNvPr id="33797" name="Text Box 12">
            <a:extLst>
              <a:ext uri="{FF2B5EF4-FFF2-40B4-BE49-F238E27FC236}">
                <a16:creationId xmlns:a16="http://schemas.microsoft.com/office/drawing/2014/main" id="{C4AF33B3-44A8-4A95-B335-70F885AB2C90}"/>
              </a:ext>
            </a:extLst>
          </p:cNvPr>
          <p:cNvSpPr txBox="1">
            <a:spLocks noChangeArrowheads="1"/>
          </p:cNvSpPr>
          <p:nvPr/>
        </p:nvSpPr>
        <p:spPr bwMode="auto">
          <a:xfrm>
            <a:off x="1265238" y="5056188"/>
            <a:ext cx="1655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400">
              <a:solidFill>
                <a:schemeClr val="bg1"/>
              </a:solidFill>
              <a:latin typeface="+mn-lt"/>
              <a:ea typeface="仿宋" panose="02010609060101010101" pitchFamily="49" charset="-122"/>
            </a:endParaRPr>
          </a:p>
        </p:txBody>
      </p:sp>
      <p:sp>
        <p:nvSpPr>
          <p:cNvPr id="33798" name="Text Box 8">
            <a:extLst>
              <a:ext uri="{FF2B5EF4-FFF2-40B4-BE49-F238E27FC236}">
                <a16:creationId xmlns:a16="http://schemas.microsoft.com/office/drawing/2014/main" id="{B7CFB158-E8D0-43F9-8328-CA326D5C6AC5}"/>
              </a:ext>
            </a:extLst>
          </p:cNvPr>
          <p:cNvSpPr txBox="1">
            <a:spLocks noChangeArrowheads="1"/>
          </p:cNvSpPr>
          <p:nvPr/>
        </p:nvSpPr>
        <p:spPr bwMode="auto">
          <a:xfrm>
            <a:off x="260350" y="4635500"/>
            <a:ext cx="79930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若有两个频率</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1</a:t>
            </a:r>
            <a:r>
              <a:rPr lang="zh-CN" altLang="en-US" sz="2400" dirty="0">
                <a:solidFill>
                  <a:srgbClr val="660066"/>
                </a:solidFill>
                <a:latin typeface="+mn-lt"/>
                <a:ea typeface="仿宋" panose="02010609060101010101" pitchFamily="49" charset="-122"/>
              </a:rPr>
              <a:t>和</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2</a:t>
            </a:r>
            <a:r>
              <a:rPr lang="en-US" altLang="zh-CN" sz="2400" dirty="0">
                <a:solidFill>
                  <a:srgbClr val="660066"/>
                </a:solidFill>
                <a:latin typeface="+mn-lt"/>
                <a:ea typeface="仿宋" panose="02010609060101010101" pitchFamily="49" charset="-122"/>
              </a:rPr>
              <a:t> ,FM</a:t>
            </a:r>
            <a:r>
              <a:rPr lang="zh-CN" altLang="en-US" sz="2400" dirty="0">
                <a:solidFill>
                  <a:srgbClr val="660066"/>
                </a:solidFill>
                <a:latin typeface="+mn-lt"/>
                <a:ea typeface="仿宋" panose="02010609060101010101" pitchFamily="49" charset="-122"/>
              </a:rPr>
              <a:t>已调信号中含有以下频率分量：</a:t>
            </a:r>
            <a:endParaRPr lang="en-US" altLang="zh-CN" sz="2400" dirty="0">
              <a:solidFill>
                <a:srgbClr val="660066"/>
              </a:solidFill>
              <a:latin typeface="+mn-lt"/>
              <a:ea typeface="仿宋" panose="02010609060101010101" pitchFamily="49" charset="-122"/>
            </a:endParaRPr>
          </a:p>
          <a:p>
            <a:pPr eaLnBrk="1" hangingPunct="1">
              <a:spcBef>
                <a:spcPct val="50000"/>
              </a:spcBef>
              <a:buFontTx/>
              <a:buNone/>
            </a:pP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rPr>
              <a:t>0 </a:t>
            </a:r>
            <a:r>
              <a:rPr lang="zh-CN" altLang="en-US"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rPr>
              <a:t>0 </a:t>
            </a:r>
            <a:r>
              <a:rPr lang="zh-CN" altLang="en-US"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sym typeface="Symbol" panose="05050102010706020507" pitchFamily="18" charset="2"/>
              </a:rPr>
              <a:t>n</a:t>
            </a:r>
            <a:r>
              <a:rPr lang="zh-CN" altLang="en-US"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sym typeface="Symbol" panose="05050102010706020507" pitchFamily="18" charset="2"/>
              </a:rPr>
              <a:t>1 </a:t>
            </a:r>
            <a:r>
              <a:rPr lang="zh-CN" altLang="en-US"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sym typeface="Symbol" panose="05050102010706020507" pitchFamily="18" charset="2"/>
              </a:rPr>
              <a:t> </a:t>
            </a:r>
            <a:r>
              <a:rPr lang="en-US" altLang="zh-CN" sz="2800" baseline="-25000" dirty="0">
                <a:solidFill>
                  <a:srgbClr val="0000FF"/>
                </a:solidFill>
                <a:latin typeface="+mn-lt"/>
                <a:ea typeface="仿宋" panose="02010609060101010101" pitchFamily="49" charset="-122"/>
              </a:rPr>
              <a:t>0 </a:t>
            </a:r>
            <a:r>
              <a:rPr lang="zh-CN" altLang="en-US"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sym typeface="Symbol" panose="05050102010706020507" pitchFamily="18" charset="2"/>
              </a:rPr>
              <a:t>n</a:t>
            </a:r>
            <a:r>
              <a:rPr lang="zh-CN" altLang="en-US"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sym typeface="Symbol" panose="05050102010706020507" pitchFamily="18" charset="2"/>
              </a:rPr>
              <a:t>2 </a:t>
            </a:r>
            <a:r>
              <a:rPr lang="zh-CN" altLang="en-US"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sym typeface="Symbol" panose="05050102010706020507" pitchFamily="18" charset="2"/>
              </a:rPr>
              <a:t> </a:t>
            </a:r>
          </a:p>
          <a:p>
            <a:pPr eaLnBrk="1" hangingPunct="1">
              <a:spcBef>
                <a:spcPct val="50000"/>
              </a:spcBef>
              <a:buFontTx/>
              <a:buNone/>
            </a:pP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rPr>
              <a:t>0 </a:t>
            </a:r>
            <a:r>
              <a:rPr lang="zh-CN" altLang="en-US"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sym typeface="Symbol" panose="05050102010706020507" pitchFamily="18" charset="2"/>
              </a:rPr>
              <a:t>n</a:t>
            </a:r>
            <a:r>
              <a:rPr lang="zh-CN" altLang="en-US"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sym typeface="Symbol" panose="05050102010706020507" pitchFamily="18" charset="2"/>
              </a:rPr>
              <a:t>1</a:t>
            </a:r>
            <a:r>
              <a:rPr lang="zh-CN" altLang="en-US" sz="2800" dirty="0">
                <a:solidFill>
                  <a:srgbClr val="0000FF"/>
                </a:solidFill>
                <a:latin typeface="+mn-lt"/>
                <a:ea typeface="仿宋" panose="02010609060101010101" pitchFamily="49" charset="-122"/>
                <a:sym typeface="Symbol" panose="05050102010706020507" pitchFamily="18" charset="2"/>
              </a:rPr>
              <a:t> </a:t>
            </a:r>
            <a:r>
              <a:rPr lang="en-US" altLang="zh-CN" sz="2800" i="1" dirty="0">
                <a:solidFill>
                  <a:srgbClr val="0000FF"/>
                </a:solidFill>
                <a:latin typeface="+mn-lt"/>
                <a:ea typeface="仿宋" panose="02010609060101010101" pitchFamily="49" charset="-122"/>
                <a:sym typeface="Symbol" panose="05050102010706020507" pitchFamily="18" charset="2"/>
              </a:rPr>
              <a:t>n</a:t>
            </a:r>
            <a:r>
              <a:rPr lang="zh-CN" altLang="en-US"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sym typeface="Symbol" panose="05050102010706020507" pitchFamily="18" charset="2"/>
              </a:rPr>
              <a:t>2 </a:t>
            </a:r>
            <a:endParaRPr lang="en-US" altLang="zh-CN" sz="2800" dirty="0">
              <a:solidFill>
                <a:srgbClr val="0000FF"/>
              </a:solidFill>
              <a:latin typeface="+mn-lt"/>
              <a:ea typeface="仿宋"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C81C7CC9-3D7C-4C8F-A02C-48DF28DFE73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调频信号的分析</a:t>
            </a:r>
          </a:p>
        </p:txBody>
      </p:sp>
      <p:sp>
        <p:nvSpPr>
          <p:cNvPr id="34819" name="Rectangle 3">
            <a:extLst>
              <a:ext uri="{FF2B5EF4-FFF2-40B4-BE49-F238E27FC236}">
                <a16:creationId xmlns:a16="http://schemas.microsoft.com/office/drawing/2014/main" id="{AF608A79-004E-4247-9BAC-A46F5FEAD1DF}"/>
              </a:ext>
            </a:extLst>
          </p:cNvPr>
          <p:cNvSpPr>
            <a:spLocks noChangeArrowheads="1"/>
          </p:cNvSpPr>
          <p:nvPr/>
        </p:nvSpPr>
        <p:spPr bwMode="auto">
          <a:xfrm>
            <a:off x="228600" y="2643188"/>
            <a:ext cx="8786812"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    例  调频广播中，规定峰值频偏</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m</a:t>
            </a:r>
            <a:r>
              <a:rPr lang="zh-CN" altLang="en-US"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=75KHz</a:t>
            </a:r>
            <a:r>
              <a:rPr lang="zh-CN" altLang="en-US" sz="2400" dirty="0">
                <a:solidFill>
                  <a:srgbClr val="660066"/>
                </a:solidFill>
                <a:latin typeface="+mn-lt"/>
                <a:ea typeface="仿宋" panose="02010609060101010101" pitchFamily="49" charset="-122"/>
              </a:rPr>
              <a:t>，最高调制频率</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rPr>
              <a:t>max</a:t>
            </a:r>
            <a:r>
              <a:rPr lang="en-US" altLang="zh-CN" sz="2400" dirty="0">
                <a:solidFill>
                  <a:srgbClr val="660066"/>
                </a:solidFill>
                <a:latin typeface="+mn-lt"/>
                <a:ea typeface="仿宋" panose="02010609060101010101" pitchFamily="49" charset="-122"/>
              </a:rPr>
              <a:t>=15KHz</a:t>
            </a:r>
            <a:r>
              <a:rPr lang="zh-CN" altLang="en-US" sz="2400" dirty="0">
                <a:solidFill>
                  <a:srgbClr val="660066"/>
                </a:solidFill>
                <a:latin typeface="+mn-lt"/>
                <a:ea typeface="仿宋" panose="02010609060101010101" pitchFamily="49" charset="-122"/>
              </a:rPr>
              <a:t>，则其</a:t>
            </a:r>
            <a:r>
              <a:rPr lang="en-US" altLang="zh-CN" sz="2400" i="1" dirty="0">
                <a:solidFill>
                  <a:srgbClr val="660066"/>
                </a:solidFill>
                <a:latin typeface="+mn-lt"/>
                <a:ea typeface="仿宋" panose="02010609060101010101" pitchFamily="49" charset="-122"/>
              </a:rPr>
              <a:t>m</a:t>
            </a:r>
            <a:r>
              <a:rPr lang="en-US" altLang="zh-CN" sz="2400" i="1" baseline="-25000" dirty="0">
                <a:solidFill>
                  <a:srgbClr val="660066"/>
                </a:solidFill>
                <a:latin typeface="+mn-lt"/>
                <a:ea typeface="仿宋" panose="02010609060101010101" pitchFamily="49" charset="-122"/>
              </a:rPr>
              <a:t>f</a:t>
            </a:r>
            <a:r>
              <a:rPr lang="en-US" altLang="zh-CN" sz="2400" dirty="0">
                <a:solidFill>
                  <a:srgbClr val="660066"/>
                </a:solidFill>
                <a:latin typeface="+mn-lt"/>
                <a:ea typeface="仿宋" panose="02010609060101010101" pitchFamily="49" charset="-122"/>
              </a:rPr>
              <a:t>=5</a:t>
            </a:r>
            <a:r>
              <a:rPr lang="zh-CN" altLang="en-US" sz="2400" dirty="0">
                <a:solidFill>
                  <a:srgbClr val="660066"/>
                </a:solidFill>
                <a:latin typeface="+mn-lt"/>
                <a:ea typeface="仿宋" panose="02010609060101010101" pitchFamily="49" charset="-122"/>
              </a:rPr>
              <a:t>。</a:t>
            </a:r>
          </a:p>
          <a:p>
            <a:pPr>
              <a:buFontTx/>
              <a:buNone/>
            </a:pPr>
            <a:r>
              <a:rPr lang="zh-CN" altLang="en-US" sz="2400" dirty="0">
                <a:solidFill>
                  <a:srgbClr val="660066"/>
                </a:solidFill>
                <a:latin typeface="+mn-lt"/>
                <a:ea typeface="仿宋" panose="02010609060101010101" pitchFamily="49" charset="-122"/>
              </a:rPr>
              <a:t>此时，</a:t>
            </a:r>
            <a:endParaRPr lang="en-US" altLang="zh-CN" sz="2400" dirty="0">
              <a:solidFill>
                <a:srgbClr val="660066"/>
              </a:solidFill>
              <a:latin typeface="+mn-lt"/>
              <a:ea typeface="仿宋" panose="02010609060101010101" pitchFamily="49" charset="-122"/>
            </a:endParaRPr>
          </a:p>
          <a:p>
            <a:pPr>
              <a:buFontTx/>
              <a:buNone/>
            </a:pPr>
            <a:r>
              <a:rPr lang="en-US" altLang="zh-CN" sz="2400" i="1" dirty="0">
                <a:solidFill>
                  <a:srgbClr val="660066"/>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  </a:t>
            </a:r>
            <a:r>
              <a:rPr lang="en-US" altLang="zh-CN" i="1" dirty="0">
                <a:solidFill>
                  <a:srgbClr val="0000FF"/>
                </a:solidFill>
                <a:latin typeface="+mn-lt"/>
                <a:ea typeface="仿宋" panose="02010609060101010101" pitchFamily="49" charset="-122"/>
              </a:rPr>
              <a:t>B</a:t>
            </a:r>
            <a:r>
              <a:rPr lang="en-US" altLang="zh-CN" dirty="0">
                <a:solidFill>
                  <a:srgbClr val="0000FF"/>
                </a:solidFill>
                <a:latin typeface="+mn-lt"/>
                <a:ea typeface="仿宋" panose="02010609060101010101" pitchFamily="49" charset="-122"/>
              </a:rPr>
              <a:t>=2(</a:t>
            </a:r>
            <a:r>
              <a:rPr lang="en-US" altLang="zh-CN" i="1" dirty="0">
                <a:solidFill>
                  <a:srgbClr val="0000FF"/>
                </a:solidFill>
                <a:latin typeface="+mn-lt"/>
                <a:ea typeface="仿宋" panose="02010609060101010101" pitchFamily="49" charset="-122"/>
              </a:rPr>
              <a:t>m</a:t>
            </a:r>
            <a:r>
              <a:rPr lang="en-US" altLang="zh-CN" baseline="-25000" dirty="0">
                <a:solidFill>
                  <a:srgbClr val="0000FF"/>
                </a:solidFill>
                <a:latin typeface="+mn-lt"/>
                <a:ea typeface="仿宋" panose="02010609060101010101" pitchFamily="49" charset="-122"/>
              </a:rPr>
              <a:t>f</a:t>
            </a:r>
            <a:r>
              <a:rPr lang="en-US" altLang="zh-CN" dirty="0">
                <a:solidFill>
                  <a:srgbClr val="0000FF"/>
                </a:solidFill>
                <a:latin typeface="+mn-lt"/>
                <a:ea typeface="仿宋" panose="02010609060101010101" pitchFamily="49" charset="-122"/>
              </a:rPr>
              <a:t>+1)</a:t>
            </a:r>
            <a:r>
              <a:rPr lang="en-US" altLang="zh-CN" i="1" dirty="0">
                <a:solidFill>
                  <a:srgbClr val="0000FF"/>
                </a:solidFill>
                <a:latin typeface="+mn-lt"/>
                <a:ea typeface="仿宋" panose="02010609060101010101" pitchFamily="49" charset="-122"/>
              </a:rPr>
              <a:t>F</a:t>
            </a:r>
            <a:r>
              <a:rPr lang="en-US" altLang="zh-CN" dirty="0">
                <a:solidFill>
                  <a:srgbClr val="0000FF"/>
                </a:solidFill>
                <a:latin typeface="+mn-lt"/>
                <a:ea typeface="仿宋" panose="02010609060101010101" pitchFamily="49" charset="-122"/>
              </a:rPr>
              <a:t>=180kHz</a:t>
            </a:r>
            <a:endParaRPr lang="zh-CN" altLang="en-US" dirty="0">
              <a:solidFill>
                <a:srgbClr val="0000FF"/>
              </a:solidFill>
              <a:latin typeface="+mn-lt"/>
              <a:ea typeface="仿宋" panose="02010609060101010101" pitchFamily="49" charset="-122"/>
            </a:endParaRPr>
          </a:p>
          <a:p>
            <a:pPr>
              <a:buFontTx/>
              <a:buNone/>
            </a:pPr>
            <a:r>
              <a:rPr lang="zh-CN" altLang="en-US" sz="2400" dirty="0">
                <a:solidFill>
                  <a:srgbClr val="660066"/>
                </a:solidFill>
                <a:latin typeface="+mn-lt"/>
                <a:ea typeface="仿宋" panose="02010609060101010101" pitchFamily="49" charset="-122"/>
              </a:rPr>
              <a:t>    </a:t>
            </a:r>
          </a:p>
        </p:txBody>
      </p:sp>
      <p:sp>
        <p:nvSpPr>
          <p:cNvPr id="34820" name="Text Box 8">
            <a:extLst>
              <a:ext uri="{FF2B5EF4-FFF2-40B4-BE49-F238E27FC236}">
                <a16:creationId xmlns:a16="http://schemas.microsoft.com/office/drawing/2014/main" id="{77D508C9-2DD8-4568-8227-866128832685}"/>
              </a:ext>
            </a:extLst>
          </p:cNvPr>
          <p:cNvSpPr txBox="1">
            <a:spLocks noChangeArrowheads="1"/>
          </p:cNvSpPr>
          <p:nvPr/>
        </p:nvSpPr>
        <p:spPr bwMode="auto">
          <a:xfrm>
            <a:off x="228600" y="787400"/>
            <a:ext cx="864393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根据分析及实践验证，当多谱调制信号调频时，仍然</a:t>
            </a:r>
          </a:p>
          <a:p>
            <a:pPr eaLnBrk="1" hangingPunct="1">
              <a:spcBef>
                <a:spcPct val="50000"/>
              </a:spcBef>
              <a:buFontTx/>
              <a:buNone/>
            </a:pPr>
            <a:r>
              <a:rPr lang="zh-CN" altLang="en-US" sz="2400" dirty="0">
                <a:solidFill>
                  <a:srgbClr val="660066"/>
                </a:solidFill>
                <a:latin typeface="+mn-lt"/>
                <a:ea typeface="仿宋" panose="02010609060101010101" pitchFamily="49" charset="-122"/>
              </a:rPr>
              <a:t>可用 </a:t>
            </a:r>
            <a:r>
              <a:rPr lang="en-US" altLang="zh-CN" sz="2400" i="1" dirty="0">
                <a:solidFill>
                  <a:srgbClr val="0000FF"/>
                </a:solidFill>
                <a:latin typeface="+mn-lt"/>
                <a:ea typeface="仿宋" panose="02010609060101010101" pitchFamily="49" charset="-122"/>
              </a:rPr>
              <a:t>B</a:t>
            </a:r>
            <a:r>
              <a:rPr lang="en-US" altLang="zh-CN" sz="2400" dirty="0">
                <a:solidFill>
                  <a:srgbClr val="0000FF"/>
                </a:solidFill>
                <a:latin typeface="+mn-lt"/>
                <a:ea typeface="仿宋" panose="02010609060101010101" pitchFamily="49" charset="-122"/>
              </a:rPr>
              <a:t>=2(</a:t>
            </a:r>
            <a:r>
              <a:rPr lang="en-US" altLang="zh-CN" sz="2400" i="1" dirty="0">
                <a:solidFill>
                  <a:srgbClr val="0000FF"/>
                </a:solidFill>
                <a:latin typeface="+mn-lt"/>
                <a:ea typeface="仿宋" panose="02010609060101010101" pitchFamily="49" charset="-122"/>
              </a:rPr>
              <a:t>m</a:t>
            </a:r>
            <a:r>
              <a:rPr lang="en-US" altLang="zh-CN" sz="2400" baseline="-25000" dirty="0">
                <a:solidFill>
                  <a:srgbClr val="0000FF"/>
                </a:solidFill>
                <a:latin typeface="+mn-lt"/>
                <a:ea typeface="仿宋" panose="02010609060101010101" pitchFamily="49" charset="-122"/>
              </a:rPr>
              <a:t>f </a:t>
            </a:r>
            <a:r>
              <a:rPr lang="en-US" altLang="zh-CN" sz="2400" dirty="0">
                <a:solidFill>
                  <a:srgbClr val="0000FF"/>
                </a:solidFill>
                <a:latin typeface="+mn-lt"/>
                <a:ea typeface="仿宋" panose="02010609060101010101" pitchFamily="49" charset="-122"/>
              </a:rPr>
              <a:t>+1)</a:t>
            </a:r>
            <a:r>
              <a:rPr lang="en-US" altLang="zh-CN" sz="2400" i="1" dirty="0">
                <a:solidFill>
                  <a:srgbClr val="0000FF"/>
                </a:solidFill>
                <a:latin typeface="+mn-lt"/>
                <a:ea typeface="仿宋" panose="02010609060101010101" pitchFamily="49" charset="-122"/>
              </a:rPr>
              <a:t>F</a:t>
            </a:r>
            <a:r>
              <a:rPr lang="en-US" altLang="zh-CN" sz="2400" dirty="0">
                <a:solidFill>
                  <a:srgbClr val="0000FF"/>
                </a:solidFill>
                <a:latin typeface="+mn-lt"/>
                <a:ea typeface="仿宋" panose="02010609060101010101" pitchFamily="49" charset="-122"/>
              </a:rPr>
              <a:t>=2(</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err="1">
                <a:solidFill>
                  <a:srgbClr val="0000FF"/>
                </a:solidFill>
                <a:latin typeface="+mn-lt"/>
                <a:ea typeface="仿宋" panose="02010609060101010101" pitchFamily="49" charset="-122"/>
                <a:sym typeface="Symbol" panose="05050102010706020507" pitchFamily="18" charset="2"/>
              </a:rPr>
              <a:t>f</a:t>
            </a:r>
            <a:r>
              <a:rPr lang="en-US" altLang="zh-CN" sz="2400" baseline="-25000" dirty="0" err="1">
                <a:solidFill>
                  <a:srgbClr val="0000FF"/>
                </a:solidFill>
                <a:latin typeface="+mn-lt"/>
                <a:ea typeface="仿宋" panose="02010609060101010101" pitchFamily="49" charset="-122"/>
                <a:sym typeface="Symbol" panose="05050102010706020507" pitchFamily="18" charset="2"/>
              </a:rPr>
              <a:t>m</a:t>
            </a:r>
            <a:r>
              <a:rPr lang="en-US" altLang="zh-CN" sz="2400" dirty="0" err="1">
                <a:solidFill>
                  <a:srgbClr val="0000FF"/>
                </a:solidFill>
                <a:latin typeface="+mn-lt"/>
                <a:ea typeface="仿宋" panose="02010609060101010101" pitchFamily="49" charset="-122"/>
                <a:sym typeface="Symbol" panose="05050102010706020507" pitchFamily="18" charset="2"/>
              </a:rPr>
              <a:t>+</a:t>
            </a:r>
            <a:r>
              <a:rPr lang="en-US" altLang="zh-CN" sz="2400" i="1" dirty="0" err="1">
                <a:solidFill>
                  <a:srgbClr val="0000FF"/>
                </a:solidFill>
                <a:latin typeface="+mn-lt"/>
                <a:ea typeface="仿宋" panose="02010609060101010101" pitchFamily="49" charset="-122"/>
                <a:sym typeface="Symbol" panose="05050102010706020507" pitchFamily="18" charset="2"/>
              </a:rPr>
              <a:t>F</a:t>
            </a:r>
            <a:r>
              <a:rPr lang="en-US" altLang="zh-CN" sz="2400" dirty="0">
                <a:solidFill>
                  <a:srgbClr val="0000FF"/>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来计算</a:t>
            </a:r>
            <a:r>
              <a:rPr lang="en-US" altLang="zh-CN" sz="2400" dirty="0">
                <a:solidFill>
                  <a:srgbClr val="660066"/>
                </a:solidFill>
                <a:latin typeface="+mn-lt"/>
                <a:ea typeface="仿宋" panose="02010609060101010101" pitchFamily="49" charset="-122"/>
              </a:rPr>
              <a:t>FM</a:t>
            </a:r>
            <a:r>
              <a:rPr lang="zh-CN" altLang="en-US" sz="2400" dirty="0">
                <a:solidFill>
                  <a:srgbClr val="660066"/>
                </a:solidFill>
                <a:latin typeface="+mn-lt"/>
                <a:ea typeface="仿宋" panose="02010609060101010101" pitchFamily="49" charset="-122"/>
              </a:rPr>
              <a:t>信号的带宽。</a:t>
            </a:r>
            <a:endParaRPr lang="en-US" altLang="zh-CN" sz="2400" dirty="0">
              <a:solidFill>
                <a:srgbClr val="660066"/>
              </a:solidFill>
              <a:latin typeface="+mn-lt"/>
              <a:ea typeface="仿宋" panose="02010609060101010101" pitchFamily="49" charset="-122"/>
            </a:endParaRPr>
          </a:p>
          <a:p>
            <a:pPr eaLnBrk="1" hangingPunct="1">
              <a:spcBef>
                <a:spcPct val="50000"/>
              </a:spcBef>
              <a:buFontTx/>
              <a:buNone/>
            </a:pPr>
            <a:r>
              <a:rPr lang="zh-CN" altLang="en-US" sz="2400" dirty="0">
                <a:solidFill>
                  <a:srgbClr val="660066"/>
                </a:solidFill>
                <a:latin typeface="+mn-lt"/>
                <a:ea typeface="仿宋" panose="02010609060101010101" pitchFamily="49" charset="-122"/>
              </a:rPr>
              <a:t>其中</a:t>
            </a:r>
            <a:r>
              <a:rPr lang="en-US" altLang="zh-CN"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m</a:t>
            </a:r>
            <a:r>
              <a:rPr lang="zh-CN" altLang="en-US" sz="2400" dirty="0">
                <a:solidFill>
                  <a:srgbClr val="660066"/>
                </a:solidFill>
                <a:latin typeface="+mn-lt"/>
                <a:ea typeface="仿宋" panose="02010609060101010101" pitchFamily="49" charset="-122"/>
              </a:rPr>
              <a:t>应用峰值频偏；</a:t>
            </a:r>
            <a:r>
              <a:rPr lang="en-US" altLang="zh-CN" sz="2400" i="1" dirty="0">
                <a:solidFill>
                  <a:srgbClr val="660066"/>
                </a:solidFill>
                <a:latin typeface="+mn-lt"/>
                <a:ea typeface="仿宋" panose="02010609060101010101" pitchFamily="49" charset="-122"/>
              </a:rPr>
              <a:t>F</a:t>
            </a:r>
            <a:r>
              <a:rPr lang="zh-CN" altLang="en-US" sz="2400" dirty="0">
                <a:solidFill>
                  <a:srgbClr val="660066"/>
                </a:solidFill>
                <a:latin typeface="+mn-lt"/>
                <a:ea typeface="仿宋" panose="02010609060101010101" pitchFamily="49" charset="-122"/>
              </a:rPr>
              <a:t>和</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f</a:t>
            </a:r>
            <a:r>
              <a:rPr lang="zh-CN" altLang="en-US" sz="2400" dirty="0">
                <a:solidFill>
                  <a:srgbClr val="660066"/>
                </a:solidFill>
                <a:latin typeface="+mn-lt"/>
                <a:ea typeface="仿宋" panose="02010609060101010101" pitchFamily="49" charset="-122"/>
              </a:rPr>
              <a:t> 用最高调制频率和对应的</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f</a:t>
            </a:r>
            <a:r>
              <a:rPr lang="zh-CN" altLang="en-US" sz="2400" baseline="-250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a:t>
            </a:r>
          </a:p>
        </p:txBody>
      </p:sp>
      <p:sp>
        <p:nvSpPr>
          <p:cNvPr id="34821" name="Rectangle 14">
            <a:extLst>
              <a:ext uri="{FF2B5EF4-FFF2-40B4-BE49-F238E27FC236}">
                <a16:creationId xmlns:a16="http://schemas.microsoft.com/office/drawing/2014/main" id="{19A41537-53CD-4700-950E-B274401A142A}"/>
              </a:ext>
            </a:extLst>
          </p:cNvPr>
          <p:cNvSpPr>
            <a:spLocks noChangeArrowheads="1"/>
          </p:cNvSpPr>
          <p:nvPr/>
        </p:nvSpPr>
        <p:spPr bwMode="auto">
          <a:xfrm>
            <a:off x="228600" y="5013325"/>
            <a:ext cx="8388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877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  总之，除了窄带调频外，当</a:t>
            </a:r>
            <a:r>
              <a:rPr lang="en-US" altLang="zh-CN" sz="2400" i="1" dirty="0">
                <a:solidFill>
                  <a:srgbClr val="660066"/>
                </a:solidFill>
                <a:latin typeface="+mn-lt"/>
                <a:ea typeface="仿宋" panose="02010609060101010101" pitchFamily="49" charset="-122"/>
              </a:rPr>
              <a:t>F</a:t>
            </a:r>
            <a:r>
              <a:rPr lang="zh-CN" altLang="en-US" sz="2400" dirty="0">
                <a:solidFill>
                  <a:srgbClr val="660066"/>
                </a:solidFill>
                <a:latin typeface="+mn-lt"/>
                <a:ea typeface="仿宋" panose="02010609060101010101" pitchFamily="49" charset="-122"/>
              </a:rPr>
              <a:t>相同时，</a:t>
            </a:r>
            <a:r>
              <a:rPr lang="en-US" altLang="zh-CN" sz="2400" dirty="0">
                <a:solidFill>
                  <a:srgbClr val="660066"/>
                </a:solidFill>
                <a:latin typeface="+mn-lt"/>
                <a:ea typeface="仿宋" panose="02010609060101010101" pitchFamily="49" charset="-122"/>
              </a:rPr>
              <a:t>FM </a:t>
            </a:r>
            <a:r>
              <a:rPr lang="zh-CN" altLang="en-US" sz="2400" dirty="0">
                <a:solidFill>
                  <a:srgbClr val="660066"/>
                </a:solidFill>
                <a:latin typeface="+mn-lt"/>
                <a:ea typeface="仿宋" panose="02010609060101010101" pitchFamily="49" charset="-122"/>
              </a:rPr>
              <a:t>的带宽比</a:t>
            </a:r>
            <a:r>
              <a:rPr lang="en-US" altLang="zh-CN" sz="2400" dirty="0">
                <a:solidFill>
                  <a:srgbClr val="660066"/>
                </a:solidFill>
                <a:latin typeface="+mn-lt"/>
                <a:ea typeface="仿宋" panose="02010609060101010101" pitchFamily="49" charset="-122"/>
              </a:rPr>
              <a:t>AM</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SSB</a:t>
            </a:r>
            <a:r>
              <a:rPr lang="zh-CN" altLang="en-US" sz="2400" dirty="0">
                <a:solidFill>
                  <a:srgbClr val="660066"/>
                </a:solidFill>
                <a:latin typeface="+mn-lt"/>
                <a:ea typeface="仿宋" panose="02010609060101010101" pitchFamily="49" charset="-122"/>
              </a:rPr>
              <a:t>信号的频带大得多。所以</a:t>
            </a:r>
            <a:r>
              <a:rPr lang="en-US" altLang="zh-CN" sz="2400" dirty="0">
                <a:solidFill>
                  <a:srgbClr val="660066"/>
                </a:solidFill>
                <a:latin typeface="+mn-lt"/>
                <a:ea typeface="仿宋" panose="02010609060101010101" pitchFamily="49" charset="-122"/>
              </a:rPr>
              <a:t>FM</a:t>
            </a:r>
            <a:r>
              <a:rPr lang="zh-CN" altLang="en-US" sz="2400" dirty="0">
                <a:solidFill>
                  <a:srgbClr val="660066"/>
                </a:solidFill>
                <a:latin typeface="+mn-lt"/>
                <a:ea typeface="仿宋" panose="02010609060101010101" pitchFamily="49" charset="-122"/>
              </a:rPr>
              <a:t>只适用于超短波或更高的载频。</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69C4DCB6-A365-4E00-935E-806ADD0CD6F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5.1.2 </a:t>
            </a:r>
            <a:r>
              <a:rPr lang="zh-CN" altLang="en-US" sz="2800" b="1" dirty="0">
                <a:solidFill>
                  <a:srgbClr val="0000FF"/>
                </a:solidFill>
                <a:latin typeface="+mn-lt"/>
                <a:ea typeface="仿宋" panose="02010609060101010101" pitchFamily="49" charset="-122"/>
              </a:rPr>
              <a:t>调频信号的分析</a:t>
            </a:r>
          </a:p>
        </p:txBody>
      </p:sp>
      <p:sp>
        <p:nvSpPr>
          <p:cNvPr id="35843" name="Text Box 7">
            <a:extLst>
              <a:ext uri="{FF2B5EF4-FFF2-40B4-BE49-F238E27FC236}">
                <a16:creationId xmlns:a16="http://schemas.microsoft.com/office/drawing/2014/main" id="{40C67511-BF53-487E-B97A-6A185F4FE0BF}"/>
              </a:ext>
            </a:extLst>
          </p:cNvPr>
          <p:cNvSpPr txBox="1">
            <a:spLocks noChangeArrowheads="1"/>
          </p:cNvSpPr>
          <p:nvPr/>
        </p:nvSpPr>
        <p:spPr bwMode="auto">
          <a:xfrm>
            <a:off x="250825" y="574675"/>
            <a:ext cx="7354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4</a:t>
            </a:r>
            <a:r>
              <a:rPr lang="zh-CN" altLang="en-US" sz="2400" dirty="0">
                <a:solidFill>
                  <a:srgbClr val="660066"/>
                </a:solidFill>
                <a:latin typeface="+mn-lt"/>
                <a:ea typeface="仿宋" panose="02010609060101010101" pitchFamily="49" charset="-122"/>
              </a:rPr>
              <a:t>）调频波的功率 </a:t>
            </a:r>
            <a:r>
              <a:rPr lang="en-US" altLang="zh-CN" sz="2400" kern="0" dirty="0">
                <a:solidFill>
                  <a:srgbClr val="00CC00"/>
                </a:solidFill>
                <a:latin typeface="+mn-lt"/>
                <a:ea typeface="仿宋" panose="02010609060101010101" pitchFamily="49" charset="-122"/>
              </a:rPr>
              <a:t>P201   </a:t>
            </a:r>
            <a:r>
              <a:rPr lang="en-US" altLang="zh-CN" sz="2400" dirty="0">
                <a:solidFill>
                  <a:srgbClr val="FF0000"/>
                </a:solidFill>
                <a:latin typeface="+mn-lt"/>
                <a:ea typeface="仿宋" panose="02010609060101010101" pitchFamily="49" charset="-122"/>
              </a:rPr>
              <a:t>P206 </a:t>
            </a:r>
            <a:r>
              <a:rPr lang="en-US" altLang="zh-CN" sz="2400" dirty="0">
                <a:solidFill>
                  <a:srgbClr val="660066"/>
                </a:solidFill>
                <a:latin typeface="+mn-lt"/>
                <a:ea typeface="仿宋" panose="02010609060101010101" pitchFamily="49" charset="-122"/>
              </a:rPr>
              <a:t>    P214</a:t>
            </a:r>
            <a:endParaRPr lang="zh-CN" altLang="en-US" sz="2400" dirty="0">
              <a:solidFill>
                <a:srgbClr val="660066"/>
              </a:solidFill>
              <a:latin typeface="+mn-lt"/>
              <a:ea typeface="仿宋" panose="02010609060101010101" pitchFamily="49" charset="-122"/>
            </a:endParaRPr>
          </a:p>
        </p:txBody>
      </p:sp>
      <p:sp>
        <p:nvSpPr>
          <p:cNvPr id="35844" name="Text Box 8">
            <a:extLst>
              <a:ext uri="{FF2B5EF4-FFF2-40B4-BE49-F238E27FC236}">
                <a16:creationId xmlns:a16="http://schemas.microsoft.com/office/drawing/2014/main" id="{2743EEEA-29BD-48CB-B15C-3DC39412A2E5}"/>
              </a:ext>
            </a:extLst>
          </p:cNvPr>
          <p:cNvSpPr txBox="1">
            <a:spLocks noChangeArrowheads="1"/>
          </p:cNvSpPr>
          <p:nvPr/>
        </p:nvSpPr>
        <p:spPr bwMode="auto">
          <a:xfrm>
            <a:off x="187325" y="2181225"/>
            <a:ext cx="444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660066"/>
                </a:solidFill>
                <a:latin typeface="+mn-lt"/>
                <a:ea typeface="仿宋" panose="02010609060101010101" pitchFamily="49" charset="-122"/>
              </a:rPr>
              <a:t>在负载电阻</a:t>
            </a:r>
            <a:r>
              <a:rPr lang="en-US" altLang="zh-CN" sz="2000" i="1">
                <a:solidFill>
                  <a:srgbClr val="660066"/>
                </a:solidFill>
                <a:latin typeface="+mn-lt"/>
                <a:ea typeface="仿宋" panose="02010609060101010101" pitchFamily="49" charset="-122"/>
              </a:rPr>
              <a:t>R</a:t>
            </a:r>
            <a:r>
              <a:rPr lang="en-US" altLang="zh-CN" sz="2000" baseline="-25000">
                <a:solidFill>
                  <a:srgbClr val="660066"/>
                </a:solidFill>
                <a:latin typeface="+mn-lt"/>
                <a:ea typeface="仿宋" panose="02010609060101010101" pitchFamily="49" charset="-122"/>
              </a:rPr>
              <a:t>L</a:t>
            </a:r>
            <a:r>
              <a:rPr lang="zh-CN" altLang="en-US" sz="2000">
                <a:solidFill>
                  <a:srgbClr val="660066"/>
                </a:solidFill>
                <a:latin typeface="+mn-lt"/>
                <a:ea typeface="仿宋" panose="02010609060101010101" pitchFamily="49" charset="-122"/>
              </a:rPr>
              <a:t>上消耗的平均功率为：</a:t>
            </a:r>
          </a:p>
        </p:txBody>
      </p:sp>
      <p:sp>
        <p:nvSpPr>
          <p:cNvPr id="35845" name="Text Box 9">
            <a:extLst>
              <a:ext uri="{FF2B5EF4-FFF2-40B4-BE49-F238E27FC236}">
                <a16:creationId xmlns:a16="http://schemas.microsoft.com/office/drawing/2014/main" id="{55A9068A-55E1-4B55-B471-D83D852ABD2F}"/>
              </a:ext>
            </a:extLst>
          </p:cNvPr>
          <p:cNvSpPr txBox="1">
            <a:spLocks noChangeArrowheads="1"/>
          </p:cNvSpPr>
          <p:nvPr/>
        </p:nvSpPr>
        <p:spPr bwMode="auto">
          <a:xfrm>
            <a:off x="250825" y="2703513"/>
            <a:ext cx="7634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660066"/>
                </a:solidFill>
                <a:latin typeface="+mn-lt"/>
                <a:ea typeface="仿宋" panose="02010609060101010101" pitchFamily="49" charset="-122"/>
              </a:rPr>
              <a:t>由于余弦项的正交性，总和的均方值等于各项均方值之和，即：</a:t>
            </a:r>
          </a:p>
        </p:txBody>
      </p:sp>
      <p:sp>
        <p:nvSpPr>
          <p:cNvPr id="35846" name="Text Box 10">
            <a:extLst>
              <a:ext uri="{FF2B5EF4-FFF2-40B4-BE49-F238E27FC236}">
                <a16:creationId xmlns:a16="http://schemas.microsoft.com/office/drawing/2014/main" id="{1FC8F873-7FFD-4FAA-94DE-77E1EE5C4E00}"/>
              </a:ext>
            </a:extLst>
          </p:cNvPr>
          <p:cNvSpPr txBox="1">
            <a:spLocks noChangeArrowheads="1"/>
          </p:cNvSpPr>
          <p:nvPr/>
        </p:nvSpPr>
        <p:spPr bwMode="auto">
          <a:xfrm>
            <a:off x="187325" y="3851275"/>
            <a:ext cx="3770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660066"/>
                </a:solidFill>
                <a:latin typeface="+mn-lt"/>
                <a:ea typeface="仿宋" panose="02010609060101010101" pitchFamily="49" charset="-122"/>
              </a:rPr>
              <a:t>根据贝塞尔函数的特性：</a:t>
            </a:r>
          </a:p>
        </p:txBody>
      </p:sp>
      <p:sp>
        <p:nvSpPr>
          <p:cNvPr id="35847" name="Line 11">
            <a:extLst>
              <a:ext uri="{FF2B5EF4-FFF2-40B4-BE49-F238E27FC236}">
                <a16:creationId xmlns:a16="http://schemas.microsoft.com/office/drawing/2014/main" id="{9783798E-7397-442C-B8CC-74A0BF986CF3}"/>
              </a:ext>
            </a:extLst>
          </p:cNvPr>
          <p:cNvSpPr>
            <a:spLocks noChangeShapeType="1"/>
          </p:cNvSpPr>
          <p:nvPr/>
        </p:nvSpPr>
        <p:spPr bwMode="auto">
          <a:xfrm>
            <a:off x="3419475" y="3094038"/>
            <a:ext cx="0" cy="15113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endParaRPr lang="zh-CN" altLang="en-US">
              <a:latin typeface="+mn-lt"/>
              <a:ea typeface="仿宋" panose="02010609060101010101" pitchFamily="49" charset="-122"/>
            </a:endParaRPr>
          </a:p>
        </p:txBody>
      </p:sp>
      <p:sp>
        <p:nvSpPr>
          <p:cNvPr id="35848" name="Text Box 13">
            <a:extLst>
              <a:ext uri="{FF2B5EF4-FFF2-40B4-BE49-F238E27FC236}">
                <a16:creationId xmlns:a16="http://schemas.microsoft.com/office/drawing/2014/main" id="{EF5B362F-2BEC-429D-B31F-CC539B339647}"/>
              </a:ext>
            </a:extLst>
          </p:cNvPr>
          <p:cNvSpPr txBox="1">
            <a:spLocks noChangeArrowheads="1"/>
          </p:cNvSpPr>
          <p:nvPr/>
        </p:nvSpPr>
        <p:spPr bwMode="auto">
          <a:xfrm>
            <a:off x="395288" y="4725988"/>
            <a:ext cx="1081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660066"/>
                </a:solidFill>
                <a:latin typeface="+mn-lt"/>
                <a:ea typeface="仿宋" panose="02010609060101010101" pitchFamily="49" charset="-122"/>
              </a:rPr>
              <a:t>故有：</a:t>
            </a:r>
          </a:p>
        </p:txBody>
      </p:sp>
      <p:sp>
        <p:nvSpPr>
          <p:cNvPr id="35849" name="Text Box 16">
            <a:extLst>
              <a:ext uri="{FF2B5EF4-FFF2-40B4-BE49-F238E27FC236}">
                <a16:creationId xmlns:a16="http://schemas.microsoft.com/office/drawing/2014/main" id="{9CDAFE49-6551-4719-85A6-57D962D50891}"/>
              </a:ext>
            </a:extLst>
          </p:cNvPr>
          <p:cNvSpPr txBox="1">
            <a:spLocks noChangeArrowheads="1"/>
          </p:cNvSpPr>
          <p:nvPr/>
        </p:nvSpPr>
        <p:spPr bwMode="auto">
          <a:xfrm>
            <a:off x="228600" y="5340350"/>
            <a:ext cx="8712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        此式表明，</a:t>
            </a:r>
            <a:r>
              <a:rPr lang="en-US" altLang="zh-CN" sz="2400" dirty="0">
                <a:solidFill>
                  <a:srgbClr val="660066"/>
                </a:solidFill>
                <a:latin typeface="+mn-lt"/>
                <a:ea typeface="仿宋" panose="02010609060101010101" pitchFamily="49" charset="-122"/>
              </a:rPr>
              <a:t>FM</a:t>
            </a:r>
            <a:r>
              <a:rPr lang="zh-CN" altLang="en-US" sz="2400" dirty="0">
                <a:solidFill>
                  <a:srgbClr val="660066"/>
                </a:solidFill>
                <a:latin typeface="+mn-lt"/>
                <a:ea typeface="仿宋" panose="02010609060101010101" pitchFamily="49" charset="-122"/>
              </a:rPr>
              <a:t>波的平均功率与未调载波的平均功率相等。当</a:t>
            </a: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f</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由零增加时，已调载波的功率下降，各边频功率增加，而总功率不变，</a:t>
            </a:r>
            <a:r>
              <a:rPr lang="zh-CN" altLang="en-US" sz="2400" dirty="0">
                <a:solidFill>
                  <a:srgbClr val="CC3300"/>
                </a:solidFill>
                <a:latin typeface="+mn-lt"/>
                <a:ea typeface="仿宋" panose="02010609060101010101" pitchFamily="49" charset="-122"/>
              </a:rPr>
              <a:t>即调制的过程就是功率重新分配的过程</a:t>
            </a:r>
            <a:r>
              <a:rPr lang="zh-CN" altLang="en-US" sz="2400" dirty="0">
                <a:solidFill>
                  <a:srgbClr val="660066"/>
                </a:solidFill>
                <a:latin typeface="+mn-lt"/>
                <a:ea typeface="仿宋" panose="02010609060101010101" pitchFamily="49" charset="-122"/>
              </a:rPr>
              <a:t>。</a:t>
            </a:r>
          </a:p>
        </p:txBody>
      </p:sp>
      <p:sp>
        <p:nvSpPr>
          <p:cNvPr id="35850" name="Text Box 13">
            <a:extLst>
              <a:ext uri="{FF2B5EF4-FFF2-40B4-BE49-F238E27FC236}">
                <a16:creationId xmlns:a16="http://schemas.microsoft.com/office/drawing/2014/main" id="{128ADDF8-EFB2-40A6-8449-D2360D6D7A88}"/>
              </a:ext>
            </a:extLst>
          </p:cNvPr>
          <p:cNvSpPr txBox="1">
            <a:spLocks noChangeArrowheads="1"/>
          </p:cNvSpPr>
          <p:nvPr/>
        </p:nvSpPr>
        <p:spPr bwMode="auto">
          <a:xfrm>
            <a:off x="250825" y="930275"/>
            <a:ext cx="8534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latin typeface="+mn-lt"/>
                <a:ea typeface="仿宋" panose="02010609060101010101" pitchFamily="49" charset="-122"/>
              </a:rPr>
              <a:t>由式</a:t>
            </a:r>
            <a:r>
              <a:rPr lang="en-US" altLang="zh-CN" sz="2400" dirty="0">
                <a:latin typeface="+mn-lt"/>
                <a:ea typeface="仿宋" panose="02010609060101010101" pitchFamily="49" charset="-122"/>
              </a:rPr>
              <a:t>(7-25) </a:t>
            </a:r>
            <a:r>
              <a:rPr lang="zh-CN" altLang="en-US" sz="2400" dirty="0">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f</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J</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m</a:t>
            </a:r>
            <a:r>
              <a:rPr lang="en-US" altLang="zh-CN" sz="2400" baseline="-25000" dirty="0">
                <a:solidFill>
                  <a:srgbClr val="0000FF"/>
                </a:solidFill>
                <a:latin typeface="+mn-lt"/>
                <a:ea typeface="仿宋" panose="02010609060101010101" pitchFamily="49" charset="-122"/>
                <a:sym typeface="Symbol" panose="05050102010706020507" pitchFamily="18" charset="2"/>
              </a:rPr>
              <a:t>f</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J</a:t>
            </a:r>
            <a:r>
              <a:rPr lang="en-US" altLang="zh-CN" sz="2400" baseline="-25000" dirty="0">
                <a:solidFill>
                  <a:srgbClr val="0000FF"/>
                </a:solidFill>
                <a:latin typeface="+mn-lt"/>
                <a:ea typeface="仿宋" panose="02010609060101010101" pitchFamily="49" charset="-122"/>
                <a:sym typeface="Symbol" panose="05050102010706020507" pitchFamily="18" charset="2"/>
              </a:rPr>
              <a:t>1</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m</a:t>
            </a:r>
            <a:r>
              <a:rPr lang="en-US" altLang="zh-CN" sz="2400" baseline="-25000" dirty="0">
                <a:solidFill>
                  <a:srgbClr val="0000FF"/>
                </a:solidFill>
                <a:latin typeface="+mn-lt"/>
                <a:ea typeface="仿宋" panose="02010609060101010101" pitchFamily="49" charset="-122"/>
                <a:sym typeface="Symbol" panose="05050102010706020507" pitchFamily="18" charset="2"/>
              </a:rPr>
              <a:t>f</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J</a:t>
            </a:r>
            <a:r>
              <a:rPr lang="en-US" altLang="zh-CN" sz="2400" baseline="-25000" dirty="0">
                <a:solidFill>
                  <a:srgbClr val="0000FF"/>
                </a:solidFill>
                <a:latin typeface="+mn-lt"/>
                <a:ea typeface="仿宋" panose="02010609060101010101" pitchFamily="49" charset="-122"/>
                <a:sym typeface="Symbol" panose="05050102010706020507" pitchFamily="18" charset="2"/>
              </a:rPr>
              <a:t>2</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m</a:t>
            </a:r>
            <a:r>
              <a:rPr lang="en-US" altLang="zh-CN" sz="2400" baseline="-25000" dirty="0">
                <a:solidFill>
                  <a:srgbClr val="0000FF"/>
                </a:solidFill>
                <a:latin typeface="+mn-lt"/>
                <a:ea typeface="仿宋" panose="02010609060101010101" pitchFamily="49" charset="-122"/>
                <a:sym typeface="Symbol" panose="05050102010706020507" pitchFamily="18" charset="2"/>
              </a:rPr>
              <a:t>f</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2</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+2</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J</a:t>
            </a:r>
            <a:r>
              <a:rPr lang="en-US" altLang="zh-CN" sz="2400" baseline="-25000" dirty="0">
                <a:solidFill>
                  <a:srgbClr val="0000FF"/>
                </a:solidFill>
                <a:latin typeface="+mn-lt"/>
                <a:ea typeface="仿宋" panose="02010609060101010101" pitchFamily="49" charset="-122"/>
                <a:sym typeface="Symbol" panose="05050102010706020507" pitchFamily="18" charset="2"/>
              </a:rPr>
              <a:t>3</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m</a:t>
            </a:r>
            <a:r>
              <a:rPr lang="en-US" altLang="zh-CN" sz="2400" baseline="-25000" dirty="0">
                <a:solidFill>
                  <a:srgbClr val="0000FF"/>
                </a:solidFill>
                <a:latin typeface="+mn-lt"/>
                <a:ea typeface="仿宋" panose="02010609060101010101" pitchFamily="49" charset="-122"/>
                <a:sym typeface="Symbol" panose="05050102010706020507" pitchFamily="18" charset="2"/>
              </a:rPr>
              <a:t>f</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3</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+3</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 …… </a:t>
            </a:r>
            <a:endParaRPr lang="zh-CN" altLang="en-US" sz="2400" dirty="0">
              <a:solidFill>
                <a:srgbClr val="0000FF"/>
              </a:solidFill>
              <a:latin typeface="+mn-lt"/>
              <a:ea typeface="仿宋" panose="02010609060101010101" pitchFamily="49" charset="-122"/>
            </a:endParaRPr>
          </a:p>
        </p:txBody>
      </p:sp>
      <p:graphicFrame>
        <p:nvGraphicFramePr>
          <p:cNvPr id="35851" name="Object 14">
            <a:extLst>
              <a:ext uri="{FF2B5EF4-FFF2-40B4-BE49-F238E27FC236}">
                <a16:creationId xmlns:a16="http://schemas.microsoft.com/office/drawing/2014/main" id="{D952FD1F-BD0D-41AD-A595-AA9C9EB606E0}"/>
              </a:ext>
            </a:extLst>
          </p:cNvPr>
          <p:cNvGraphicFramePr>
            <a:graphicFrameLocks noChangeAspect="1"/>
          </p:cNvGraphicFramePr>
          <p:nvPr>
            <p:extLst>
              <p:ext uri="{D42A27DB-BD31-4B8C-83A1-F6EECF244321}">
                <p14:modId xmlns:p14="http://schemas.microsoft.com/office/powerpoint/2010/main" val="962675464"/>
              </p:ext>
            </p:extLst>
          </p:nvPr>
        </p:nvGraphicFramePr>
        <p:xfrm>
          <a:off x="1143000" y="4491038"/>
          <a:ext cx="1249363" cy="863600"/>
        </p:xfrm>
        <a:graphic>
          <a:graphicData uri="http://schemas.openxmlformats.org/presentationml/2006/ole">
            <mc:AlternateContent xmlns:mc="http://schemas.openxmlformats.org/markup-compatibility/2006">
              <mc:Choice xmlns:v="urn:schemas-microsoft-com:vml" Requires="v">
                <p:oleObj spid="_x0000_s181816" name="公式" r:id="rId3" imgW="708793" imgH="464925" progId="Equation.3">
                  <p:embed/>
                </p:oleObj>
              </mc:Choice>
              <mc:Fallback>
                <p:oleObj name="公式" r:id="rId3" imgW="708793" imgH="464925"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491038"/>
                        <a:ext cx="1249363" cy="863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2" name="Object 4">
            <a:extLst>
              <a:ext uri="{FF2B5EF4-FFF2-40B4-BE49-F238E27FC236}">
                <a16:creationId xmlns:a16="http://schemas.microsoft.com/office/drawing/2014/main" id="{575D3B47-F259-4CD1-ACF9-1EA8A55C069B}"/>
              </a:ext>
            </a:extLst>
          </p:cNvPr>
          <p:cNvGraphicFramePr>
            <a:graphicFrameLocks noChangeAspect="1"/>
          </p:cNvGraphicFramePr>
          <p:nvPr>
            <p:extLst>
              <p:ext uri="{D42A27DB-BD31-4B8C-83A1-F6EECF244321}">
                <p14:modId xmlns:p14="http://schemas.microsoft.com/office/powerpoint/2010/main" val="931721823"/>
              </p:ext>
            </p:extLst>
          </p:nvPr>
        </p:nvGraphicFramePr>
        <p:xfrm>
          <a:off x="4303713" y="2125663"/>
          <a:ext cx="2047875" cy="609600"/>
        </p:xfrm>
        <a:graphic>
          <a:graphicData uri="http://schemas.openxmlformats.org/presentationml/2006/ole">
            <mc:AlternateContent xmlns:mc="http://schemas.openxmlformats.org/markup-compatibility/2006">
              <mc:Choice xmlns:v="urn:schemas-microsoft-com:vml" Requires="v">
                <p:oleObj spid="_x0000_s181817" name="公式" r:id="rId5" imgW="1074316" imgH="266753" progId="Equation.3">
                  <p:embed/>
                </p:oleObj>
              </mc:Choice>
              <mc:Fallback>
                <p:oleObj name="公式" r:id="rId5" imgW="1074316" imgH="266753"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3713" y="2125663"/>
                        <a:ext cx="2047875"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3" name="Object 14">
            <a:extLst>
              <a:ext uri="{FF2B5EF4-FFF2-40B4-BE49-F238E27FC236}">
                <a16:creationId xmlns:a16="http://schemas.microsoft.com/office/drawing/2014/main" id="{16BF81D8-BCB0-4C9B-B02E-871EFB7D1C5D}"/>
              </a:ext>
            </a:extLst>
          </p:cNvPr>
          <p:cNvGraphicFramePr>
            <a:graphicFrameLocks noChangeAspect="1"/>
          </p:cNvGraphicFramePr>
          <p:nvPr>
            <p:extLst>
              <p:ext uri="{D42A27DB-BD31-4B8C-83A1-F6EECF244321}">
                <p14:modId xmlns:p14="http://schemas.microsoft.com/office/powerpoint/2010/main" val="2491257290"/>
              </p:ext>
            </p:extLst>
          </p:nvPr>
        </p:nvGraphicFramePr>
        <p:xfrm>
          <a:off x="5111750" y="3060700"/>
          <a:ext cx="2493963" cy="866775"/>
        </p:xfrm>
        <a:graphic>
          <a:graphicData uri="http://schemas.openxmlformats.org/presentationml/2006/ole">
            <mc:AlternateContent xmlns:mc="http://schemas.openxmlformats.org/markup-compatibility/2006">
              <mc:Choice xmlns:v="urn:schemas-microsoft-com:vml" Requires="v">
                <p:oleObj spid="_x0000_s181818" name="公式" r:id="rId7" imgW="1485767" imgH="464925" progId="Equation.3">
                  <p:embed/>
                </p:oleObj>
              </mc:Choice>
              <mc:Fallback>
                <p:oleObj name="公式" r:id="rId7" imgW="1485767" imgH="464925"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1750" y="3060700"/>
                        <a:ext cx="2493963" cy="866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4" name="Object 14">
            <a:extLst>
              <a:ext uri="{FF2B5EF4-FFF2-40B4-BE49-F238E27FC236}">
                <a16:creationId xmlns:a16="http://schemas.microsoft.com/office/drawing/2014/main" id="{3591FEC1-199D-4848-A007-674977253D08}"/>
              </a:ext>
            </a:extLst>
          </p:cNvPr>
          <p:cNvGraphicFramePr>
            <a:graphicFrameLocks noChangeAspect="1"/>
          </p:cNvGraphicFramePr>
          <p:nvPr>
            <p:extLst>
              <p:ext uri="{D42A27DB-BD31-4B8C-83A1-F6EECF244321}">
                <p14:modId xmlns:p14="http://schemas.microsoft.com/office/powerpoint/2010/main" val="2384536992"/>
              </p:ext>
            </p:extLst>
          </p:nvPr>
        </p:nvGraphicFramePr>
        <p:xfrm>
          <a:off x="3025775" y="3676650"/>
          <a:ext cx="1630363" cy="806450"/>
        </p:xfrm>
        <a:graphic>
          <a:graphicData uri="http://schemas.openxmlformats.org/presentationml/2006/ole">
            <mc:AlternateContent xmlns:mc="http://schemas.openxmlformats.org/markup-compatibility/2006">
              <mc:Choice xmlns:v="urn:schemas-microsoft-com:vml" Requires="v">
                <p:oleObj spid="_x0000_s181819" name="公式" r:id="rId9" imgW="960209" imgH="434182" progId="Equation.3">
                  <p:embed/>
                </p:oleObj>
              </mc:Choice>
              <mc:Fallback>
                <p:oleObj name="公式" r:id="rId9" imgW="960209" imgH="434182"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5775" y="3676650"/>
                        <a:ext cx="1630363" cy="806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55" name="矩形 1">
            <a:extLst>
              <a:ext uri="{FF2B5EF4-FFF2-40B4-BE49-F238E27FC236}">
                <a16:creationId xmlns:a16="http://schemas.microsoft.com/office/drawing/2014/main" id="{98C6B361-8449-46B7-99E9-3EFD2F98DEF2}"/>
              </a:ext>
            </a:extLst>
          </p:cNvPr>
          <p:cNvSpPr>
            <a:spLocks noChangeArrowheads="1"/>
          </p:cNvSpPr>
          <p:nvPr/>
        </p:nvSpPr>
        <p:spPr bwMode="auto">
          <a:xfrm>
            <a:off x="2598738" y="4649788"/>
            <a:ext cx="1083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0000FF"/>
                </a:solidFill>
                <a:latin typeface="+mn-lt"/>
                <a:ea typeface="仿宋" panose="02010609060101010101" pitchFamily="49" charset="-122"/>
              </a:rPr>
              <a:t>(7-27)</a:t>
            </a:r>
            <a:endParaRPr lang="zh-CN" altLang="en-US" sz="2800">
              <a:solidFill>
                <a:srgbClr val="0000FF"/>
              </a:solidFill>
              <a:latin typeface="+mn-lt"/>
              <a:ea typeface="仿宋"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4D8F9DA-B5C6-4A2B-847B-F0664158727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5.1.3 </a:t>
            </a:r>
            <a:r>
              <a:rPr lang="zh-CN" altLang="en-US" sz="2800" b="1" dirty="0">
                <a:solidFill>
                  <a:srgbClr val="0000FF"/>
                </a:solidFill>
                <a:latin typeface="+mn-lt"/>
                <a:ea typeface="仿宋" panose="02010609060101010101" pitchFamily="49" charset="-122"/>
              </a:rPr>
              <a:t>调频和调相间的关系</a:t>
            </a:r>
          </a:p>
        </p:txBody>
      </p:sp>
      <p:sp>
        <p:nvSpPr>
          <p:cNvPr id="36867" name="Rectangle 4">
            <a:extLst>
              <a:ext uri="{FF2B5EF4-FFF2-40B4-BE49-F238E27FC236}">
                <a16:creationId xmlns:a16="http://schemas.microsoft.com/office/drawing/2014/main" id="{CBC82E87-1100-4911-A4A6-60B975418C82}"/>
              </a:ext>
            </a:extLst>
          </p:cNvPr>
          <p:cNvSpPr>
            <a:spLocks noChangeArrowheads="1"/>
          </p:cNvSpPr>
          <p:nvPr/>
        </p:nvSpPr>
        <p:spPr bwMode="auto">
          <a:xfrm>
            <a:off x="285750" y="692150"/>
            <a:ext cx="84121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000" dirty="0">
                <a:solidFill>
                  <a:srgbClr val="660066"/>
                </a:solidFill>
                <a:latin typeface="+mn-lt"/>
                <a:ea typeface="仿宋" panose="02010609060101010101" pitchFamily="49" charset="-122"/>
              </a:rPr>
              <a:t>(1) </a:t>
            </a:r>
            <a:r>
              <a:rPr lang="zh-CN" altLang="en-US" sz="2000" dirty="0">
                <a:solidFill>
                  <a:srgbClr val="660066"/>
                </a:solidFill>
                <a:latin typeface="+mn-lt"/>
                <a:ea typeface="仿宋" panose="02010609060101010101" pitchFamily="49" charset="-122"/>
              </a:rPr>
              <a:t>调频：高频振荡的频率的变化量和调制信号成比例。</a:t>
            </a:r>
          </a:p>
          <a:p>
            <a:pPr>
              <a:buFontTx/>
              <a:buNone/>
            </a:pPr>
            <a:r>
              <a:rPr lang="zh-CN" altLang="en-US" sz="2000" dirty="0">
                <a:solidFill>
                  <a:srgbClr val="660066"/>
                </a:solidFill>
                <a:latin typeface="+mn-lt"/>
                <a:ea typeface="仿宋" panose="02010609060101010101" pitchFamily="49" charset="-122"/>
              </a:rPr>
              <a:t>     调相：高频振荡的相位的变化量和调制信号成比例。</a:t>
            </a:r>
          </a:p>
          <a:p>
            <a:pPr>
              <a:buFontTx/>
              <a:buNone/>
            </a:pPr>
            <a:r>
              <a:rPr lang="zh-CN" altLang="en-US" sz="2000" dirty="0">
                <a:solidFill>
                  <a:srgbClr val="660066"/>
                </a:solidFill>
                <a:latin typeface="+mn-lt"/>
                <a:ea typeface="仿宋" panose="02010609060101010101" pitchFamily="49" charset="-122"/>
              </a:rPr>
              <a:t>     总称</a:t>
            </a:r>
            <a:r>
              <a:rPr lang="zh-CN" altLang="en-US" sz="2000" dirty="0">
                <a:solidFill>
                  <a:srgbClr val="0000FF"/>
                </a:solidFill>
                <a:latin typeface="+mn-lt"/>
                <a:ea typeface="仿宋" panose="02010609060101010101" pitchFamily="49" charset="-122"/>
              </a:rPr>
              <a:t>调角</a:t>
            </a:r>
            <a:r>
              <a:rPr lang="zh-CN" altLang="en-US" sz="2000" dirty="0">
                <a:solidFill>
                  <a:srgbClr val="660066"/>
                </a:solidFill>
                <a:latin typeface="+mn-lt"/>
                <a:ea typeface="仿宋" panose="02010609060101010101" pitchFamily="49" charset="-122"/>
              </a:rPr>
              <a:t>。</a:t>
            </a:r>
          </a:p>
        </p:txBody>
      </p:sp>
      <p:sp>
        <p:nvSpPr>
          <p:cNvPr id="36868" name="Rectangle 8">
            <a:extLst>
              <a:ext uri="{FF2B5EF4-FFF2-40B4-BE49-F238E27FC236}">
                <a16:creationId xmlns:a16="http://schemas.microsoft.com/office/drawing/2014/main" id="{B3A5F4D1-0B76-4555-911C-0BAC4F0476AF}"/>
              </a:ext>
            </a:extLst>
          </p:cNvPr>
          <p:cNvSpPr>
            <a:spLocks noChangeArrowheads="1"/>
          </p:cNvSpPr>
          <p:nvPr/>
        </p:nvSpPr>
        <p:spPr bwMode="auto">
          <a:xfrm>
            <a:off x="285750" y="1849438"/>
            <a:ext cx="84121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0000FF"/>
                </a:solidFill>
                <a:latin typeface="+mn-lt"/>
                <a:ea typeface="仿宋" panose="02010609060101010101" pitchFamily="49" charset="-122"/>
              </a:rPr>
              <a:t>(2) </a:t>
            </a:r>
            <a:r>
              <a:rPr lang="zh-CN" altLang="en-US" sz="2400" dirty="0">
                <a:solidFill>
                  <a:srgbClr val="0000FF"/>
                </a:solidFill>
                <a:latin typeface="+mn-lt"/>
                <a:ea typeface="仿宋" panose="02010609060101010101" pitchFamily="49" charset="-122"/>
              </a:rPr>
              <a:t>瞬时相位和瞬时频率的概念：</a:t>
            </a:r>
          </a:p>
          <a:p>
            <a:pPr>
              <a:buFontTx/>
              <a:buNone/>
            </a:pPr>
            <a:r>
              <a:rPr lang="zh-CN" altLang="en-US" sz="2000" dirty="0">
                <a:solidFill>
                  <a:srgbClr val="0000FF"/>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当</a:t>
            </a:r>
            <a:r>
              <a:rPr lang="en-US" altLang="zh-CN" sz="2000" i="1" dirty="0">
                <a:solidFill>
                  <a:srgbClr val="660066"/>
                </a:solidFill>
                <a:latin typeface="+mn-lt"/>
                <a:ea typeface="仿宋" panose="02010609060101010101" pitchFamily="49" charset="-122"/>
              </a:rPr>
              <a:t>t</a:t>
            </a:r>
            <a:r>
              <a:rPr lang="zh-CN" altLang="en-US" sz="2000" dirty="0">
                <a:solidFill>
                  <a:srgbClr val="660066"/>
                </a:solidFill>
                <a:latin typeface="+mn-lt"/>
                <a:ea typeface="仿宋" panose="02010609060101010101" pitchFamily="49" charset="-122"/>
              </a:rPr>
              <a:t>＝</a:t>
            </a:r>
            <a:r>
              <a:rPr lang="en-US" altLang="zh-CN" sz="2000" dirty="0">
                <a:solidFill>
                  <a:srgbClr val="660066"/>
                </a:solidFill>
                <a:latin typeface="+mn-lt"/>
                <a:ea typeface="仿宋" panose="02010609060101010101" pitchFamily="49" charset="-122"/>
              </a:rPr>
              <a:t>0</a:t>
            </a:r>
            <a:r>
              <a:rPr lang="zh-CN" altLang="en-US" sz="2000" dirty="0">
                <a:solidFill>
                  <a:srgbClr val="660066"/>
                </a:solidFill>
                <a:latin typeface="+mn-lt"/>
                <a:ea typeface="仿宋" panose="02010609060101010101" pitchFamily="49" charset="-122"/>
              </a:rPr>
              <a:t>时，初相角为</a:t>
            </a:r>
            <a:r>
              <a:rPr lang="zh-CN" altLang="en-US" sz="2000" i="1" dirty="0">
                <a:solidFill>
                  <a:srgbClr val="660066"/>
                </a:solidFill>
                <a:latin typeface="+mn-lt"/>
                <a:ea typeface="仿宋" panose="02010609060101010101" pitchFamily="49" charset="-122"/>
                <a:sym typeface="Symbol" panose="05050102010706020507" pitchFamily="18" charset="2"/>
              </a:rPr>
              <a:t></a:t>
            </a:r>
            <a:r>
              <a:rPr lang="en-US" altLang="zh-CN" sz="2000" baseline="-25000" dirty="0">
                <a:solidFill>
                  <a:srgbClr val="660066"/>
                </a:solidFill>
                <a:latin typeface="+mn-lt"/>
                <a:ea typeface="仿宋" panose="02010609060101010101" pitchFamily="49" charset="-122"/>
              </a:rPr>
              <a:t>0</a:t>
            </a:r>
            <a:r>
              <a:rPr lang="zh-CN" altLang="en-US" sz="2000" dirty="0">
                <a:solidFill>
                  <a:srgbClr val="660066"/>
                </a:solidFill>
                <a:latin typeface="+mn-lt"/>
                <a:ea typeface="仿宋" panose="02010609060101010101" pitchFamily="49" charset="-122"/>
              </a:rPr>
              <a:t>，当旋转矢量的角速度</a:t>
            </a:r>
            <a:r>
              <a:rPr lang="zh-CN" altLang="en-US" sz="2000" i="1" dirty="0">
                <a:solidFill>
                  <a:srgbClr val="660066"/>
                </a:solidFill>
                <a:latin typeface="+mn-lt"/>
                <a:ea typeface="仿宋" panose="02010609060101010101" pitchFamily="49" charset="-122"/>
                <a:sym typeface="Symbol" panose="05050102010706020507" pitchFamily="18" charset="2"/>
              </a:rPr>
              <a:t></a:t>
            </a:r>
            <a:r>
              <a:rPr lang="en-US" altLang="zh-CN" sz="2000" dirty="0">
                <a:solidFill>
                  <a:srgbClr val="660066"/>
                </a:solidFill>
                <a:latin typeface="+mn-lt"/>
                <a:ea typeface="仿宋" panose="02010609060101010101" pitchFamily="49" charset="-122"/>
                <a:sym typeface="Symbol" panose="05050102010706020507" pitchFamily="18" charset="2"/>
              </a:rPr>
              <a:t>(</a:t>
            </a:r>
            <a:r>
              <a:rPr lang="en-US" altLang="zh-CN" sz="2000" i="1" dirty="0">
                <a:solidFill>
                  <a:srgbClr val="660066"/>
                </a:solidFill>
                <a:latin typeface="+mn-lt"/>
                <a:ea typeface="仿宋" panose="02010609060101010101" pitchFamily="49" charset="-122"/>
                <a:sym typeface="Symbol" panose="05050102010706020507" pitchFamily="18" charset="2"/>
              </a:rPr>
              <a:t>t</a:t>
            </a:r>
            <a:r>
              <a:rPr lang="en-US" altLang="zh-CN" sz="2000"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rPr>
              <a:t>旋转至某一瞬时</a:t>
            </a:r>
            <a:r>
              <a:rPr lang="en-US" altLang="zh-CN" sz="2000" i="1" dirty="0">
                <a:solidFill>
                  <a:srgbClr val="660066"/>
                </a:solidFill>
                <a:latin typeface="+mn-lt"/>
                <a:ea typeface="仿宋" panose="02010609060101010101" pitchFamily="49" charset="-122"/>
              </a:rPr>
              <a:t>t</a:t>
            </a:r>
            <a:r>
              <a:rPr lang="zh-CN" altLang="en-US" sz="2000" dirty="0">
                <a:solidFill>
                  <a:srgbClr val="660066"/>
                </a:solidFill>
                <a:latin typeface="+mn-lt"/>
                <a:ea typeface="仿宋" panose="02010609060101010101" pitchFamily="49" charset="-122"/>
              </a:rPr>
              <a:t>时，总相角为</a:t>
            </a:r>
            <a:endParaRPr lang="en-US" altLang="zh-CN" sz="2000" dirty="0">
              <a:solidFill>
                <a:srgbClr val="660066"/>
              </a:solidFill>
              <a:latin typeface="+mn-lt"/>
              <a:ea typeface="仿宋" panose="02010609060101010101" pitchFamily="49" charset="-122"/>
            </a:endParaRPr>
          </a:p>
        </p:txBody>
      </p:sp>
      <p:sp>
        <p:nvSpPr>
          <p:cNvPr id="36869" name="Rectangle 9">
            <a:extLst>
              <a:ext uri="{FF2B5EF4-FFF2-40B4-BE49-F238E27FC236}">
                <a16:creationId xmlns:a16="http://schemas.microsoft.com/office/drawing/2014/main" id="{4ED96DFE-EB8D-4FBA-BB0F-60E7D85F230D}"/>
              </a:ext>
            </a:extLst>
          </p:cNvPr>
          <p:cNvSpPr>
            <a:spLocks noChangeArrowheads="1"/>
          </p:cNvSpPr>
          <p:nvPr/>
        </p:nvSpPr>
        <p:spPr bwMode="auto">
          <a:xfrm>
            <a:off x="541338" y="3425825"/>
            <a:ext cx="7848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i="1">
                <a:solidFill>
                  <a:srgbClr val="660066"/>
                </a:solidFill>
                <a:latin typeface="+mn-lt"/>
                <a:ea typeface="仿宋" panose="02010609060101010101" pitchFamily="49" charset="-122"/>
                <a:sym typeface="Symbol" panose="05050102010706020507" pitchFamily="18" charset="2"/>
              </a:rPr>
              <a:t></a:t>
            </a:r>
            <a:r>
              <a:rPr lang="en-US" altLang="zh-CN" sz="2000">
                <a:solidFill>
                  <a:srgbClr val="660066"/>
                </a:solidFill>
                <a:latin typeface="+mn-lt"/>
                <a:ea typeface="仿宋" panose="02010609060101010101" pitchFamily="49" charset="-122"/>
                <a:sym typeface="Symbol" panose="05050102010706020507" pitchFamily="18" charset="2"/>
              </a:rPr>
              <a:t>(</a:t>
            </a:r>
            <a:r>
              <a:rPr lang="en-US" altLang="zh-CN" sz="2000" i="1">
                <a:solidFill>
                  <a:srgbClr val="660066"/>
                </a:solidFill>
                <a:latin typeface="+mn-lt"/>
                <a:ea typeface="仿宋" panose="02010609060101010101" pitchFamily="49" charset="-122"/>
                <a:sym typeface="Symbol" panose="05050102010706020507" pitchFamily="18" charset="2"/>
              </a:rPr>
              <a:t>t</a:t>
            </a:r>
            <a:r>
              <a:rPr lang="en-US" altLang="zh-CN" sz="2000">
                <a:solidFill>
                  <a:srgbClr val="660066"/>
                </a:solidFill>
                <a:latin typeface="+mn-lt"/>
                <a:ea typeface="仿宋" panose="02010609060101010101" pitchFamily="49" charset="-122"/>
                <a:sym typeface="Symbol" panose="05050102010706020507" pitchFamily="18" charset="2"/>
              </a:rPr>
              <a:t>)</a:t>
            </a:r>
            <a:r>
              <a:rPr lang="zh-CN" altLang="en-US" sz="2000">
                <a:solidFill>
                  <a:srgbClr val="660066"/>
                </a:solidFill>
                <a:latin typeface="+mn-lt"/>
                <a:ea typeface="仿宋" panose="02010609060101010101" pitchFamily="49" charset="-122"/>
              </a:rPr>
              <a:t>称为瞬时相位，是瞬时角频率对时间的积分。</a:t>
            </a:r>
          </a:p>
        </p:txBody>
      </p:sp>
      <p:sp>
        <p:nvSpPr>
          <p:cNvPr id="36870" name="Rectangle 10">
            <a:extLst>
              <a:ext uri="{FF2B5EF4-FFF2-40B4-BE49-F238E27FC236}">
                <a16:creationId xmlns:a16="http://schemas.microsoft.com/office/drawing/2014/main" id="{C745BD1C-822A-418B-A939-24E4ACB131DB}"/>
              </a:ext>
            </a:extLst>
          </p:cNvPr>
          <p:cNvSpPr>
            <a:spLocks noChangeArrowheads="1"/>
          </p:cNvSpPr>
          <p:nvPr/>
        </p:nvSpPr>
        <p:spPr bwMode="auto">
          <a:xfrm>
            <a:off x="500063" y="4021138"/>
            <a:ext cx="4895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a:solidFill>
                  <a:srgbClr val="660066"/>
                </a:solidFill>
                <a:latin typeface="+mn-lt"/>
                <a:ea typeface="仿宋" panose="02010609060101010101" pitchFamily="49" charset="-122"/>
              </a:rPr>
              <a:t>反之，对</a:t>
            </a:r>
            <a:r>
              <a:rPr lang="zh-CN" altLang="en-US" sz="2000" i="1">
                <a:solidFill>
                  <a:srgbClr val="660066"/>
                </a:solidFill>
                <a:latin typeface="+mn-lt"/>
                <a:ea typeface="仿宋" panose="02010609060101010101" pitchFamily="49" charset="-122"/>
                <a:sym typeface="Symbol" panose="05050102010706020507" pitchFamily="18" charset="2"/>
              </a:rPr>
              <a:t></a:t>
            </a:r>
            <a:r>
              <a:rPr lang="en-US" altLang="zh-CN" sz="2000">
                <a:solidFill>
                  <a:srgbClr val="660066"/>
                </a:solidFill>
                <a:latin typeface="+mn-lt"/>
                <a:ea typeface="仿宋" panose="02010609060101010101" pitchFamily="49" charset="-122"/>
                <a:sym typeface="Symbol" panose="05050102010706020507" pitchFamily="18" charset="2"/>
              </a:rPr>
              <a:t>(</a:t>
            </a:r>
            <a:r>
              <a:rPr lang="en-US" altLang="zh-CN" sz="2000" i="1">
                <a:solidFill>
                  <a:srgbClr val="660066"/>
                </a:solidFill>
                <a:latin typeface="+mn-lt"/>
                <a:ea typeface="仿宋" panose="02010609060101010101" pitchFamily="49" charset="-122"/>
                <a:sym typeface="Symbol" panose="05050102010706020507" pitchFamily="18" charset="2"/>
              </a:rPr>
              <a:t>t</a:t>
            </a:r>
            <a:r>
              <a:rPr lang="en-US" altLang="zh-CN" sz="2000">
                <a:solidFill>
                  <a:srgbClr val="660066"/>
                </a:solidFill>
                <a:latin typeface="+mn-lt"/>
                <a:ea typeface="仿宋" panose="02010609060101010101" pitchFamily="49" charset="-122"/>
                <a:sym typeface="Symbol" panose="05050102010706020507" pitchFamily="18" charset="2"/>
              </a:rPr>
              <a:t>)</a:t>
            </a:r>
            <a:r>
              <a:rPr lang="zh-CN" altLang="en-US" sz="2000">
                <a:solidFill>
                  <a:srgbClr val="660066"/>
                </a:solidFill>
                <a:latin typeface="+mn-lt"/>
                <a:ea typeface="仿宋" panose="02010609060101010101" pitchFamily="49" charset="-122"/>
                <a:sym typeface="Symbol" panose="05050102010706020507" pitchFamily="18" charset="2"/>
              </a:rPr>
              <a:t>求时间的导数，就是角频率</a:t>
            </a:r>
            <a:r>
              <a:rPr lang="en-US" altLang="zh-CN" sz="2000">
                <a:solidFill>
                  <a:srgbClr val="660066"/>
                </a:solidFill>
                <a:latin typeface="+mn-lt"/>
                <a:ea typeface="仿宋" panose="02010609060101010101" pitchFamily="49" charset="-122"/>
              </a:rPr>
              <a:t> </a:t>
            </a:r>
          </a:p>
        </p:txBody>
      </p:sp>
      <p:sp>
        <p:nvSpPr>
          <p:cNvPr id="36871" name="Rectangle 12">
            <a:extLst>
              <a:ext uri="{FF2B5EF4-FFF2-40B4-BE49-F238E27FC236}">
                <a16:creationId xmlns:a16="http://schemas.microsoft.com/office/drawing/2014/main" id="{FE8E5D68-7548-4B74-AB7A-B4D540A563EB}"/>
              </a:ext>
            </a:extLst>
          </p:cNvPr>
          <p:cNvSpPr>
            <a:spLocks noChangeArrowheads="1"/>
          </p:cNvSpPr>
          <p:nvPr/>
        </p:nvSpPr>
        <p:spPr bwMode="auto">
          <a:xfrm>
            <a:off x="309563" y="5208588"/>
            <a:ext cx="7620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dirty="0">
                <a:solidFill>
                  <a:srgbClr val="660066"/>
                </a:solidFill>
                <a:latin typeface="+mn-lt"/>
                <a:ea typeface="仿宋" panose="02010609060101010101" pitchFamily="49" charset="-122"/>
              </a:rPr>
              <a:t>瞬时角频率可以是常量（以恒角速度运动），也可以是变量。若 </a:t>
            </a:r>
            <a:r>
              <a:rPr lang="zh-CN" altLang="en-US" sz="2000" i="1" dirty="0">
                <a:solidFill>
                  <a:srgbClr val="660066"/>
                </a:solidFill>
                <a:latin typeface="+mn-lt"/>
                <a:ea typeface="仿宋" panose="02010609060101010101" pitchFamily="49" charset="-122"/>
                <a:sym typeface="Symbol" panose="05050102010706020507" pitchFamily="18" charset="2"/>
              </a:rPr>
              <a:t></a:t>
            </a:r>
            <a:r>
              <a:rPr lang="en-US" altLang="zh-CN" sz="2000" dirty="0">
                <a:solidFill>
                  <a:srgbClr val="660066"/>
                </a:solidFill>
                <a:latin typeface="+mn-lt"/>
                <a:ea typeface="仿宋" panose="02010609060101010101" pitchFamily="49" charset="-122"/>
                <a:sym typeface="Symbol" panose="05050102010706020507" pitchFamily="18" charset="2"/>
              </a:rPr>
              <a:t>(</a:t>
            </a:r>
            <a:r>
              <a:rPr lang="en-US" altLang="zh-CN" sz="2000" i="1" dirty="0">
                <a:solidFill>
                  <a:srgbClr val="660066"/>
                </a:solidFill>
                <a:latin typeface="+mn-lt"/>
                <a:ea typeface="仿宋" panose="02010609060101010101" pitchFamily="49" charset="-122"/>
                <a:sym typeface="Symbol" panose="05050102010706020507" pitchFamily="18" charset="2"/>
              </a:rPr>
              <a:t>t</a:t>
            </a:r>
            <a:r>
              <a:rPr lang="en-US" altLang="zh-CN" sz="2000" dirty="0">
                <a:solidFill>
                  <a:srgbClr val="660066"/>
                </a:solidFill>
                <a:latin typeface="+mn-lt"/>
                <a:ea typeface="仿宋" panose="02010609060101010101" pitchFamily="49" charset="-122"/>
                <a:sym typeface="Symbol" panose="05050102010706020507" pitchFamily="18" charset="2"/>
              </a:rPr>
              <a:t>)= </a:t>
            </a:r>
            <a:r>
              <a:rPr lang="zh-CN" altLang="en-US" sz="2000" i="1" dirty="0">
                <a:solidFill>
                  <a:srgbClr val="660066"/>
                </a:solidFill>
                <a:latin typeface="+mn-lt"/>
                <a:ea typeface="仿宋" panose="02010609060101010101" pitchFamily="49" charset="-122"/>
                <a:sym typeface="Symbol" panose="05050102010706020507" pitchFamily="18" charset="2"/>
              </a:rPr>
              <a:t> </a:t>
            </a:r>
            <a:r>
              <a:rPr lang="en-US" altLang="zh-CN" sz="2000" i="1"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rPr>
              <a:t>常量，则总相角：</a:t>
            </a:r>
          </a:p>
        </p:txBody>
      </p:sp>
      <p:sp>
        <p:nvSpPr>
          <p:cNvPr id="36872" name="Rectangle 13">
            <a:extLst>
              <a:ext uri="{FF2B5EF4-FFF2-40B4-BE49-F238E27FC236}">
                <a16:creationId xmlns:a16="http://schemas.microsoft.com/office/drawing/2014/main" id="{ED597E0B-7950-49E0-ACF3-26832BEDE8E3}"/>
              </a:ext>
            </a:extLst>
          </p:cNvPr>
          <p:cNvSpPr>
            <a:spLocks noChangeArrowheads="1"/>
          </p:cNvSpPr>
          <p:nvPr/>
        </p:nvSpPr>
        <p:spPr bwMode="auto">
          <a:xfrm>
            <a:off x="274094" y="4706938"/>
            <a:ext cx="587099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dirty="0">
                <a:solidFill>
                  <a:srgbClr val="660066"/>
                </a:solidFill>
                <a:latin typeface="+mn-lt"/>
                <a:ea typeface="仿宋" panose="02010609060101010101" pitchFamily="49" charset="-122"/>
              </a:rPr>
              <a:t>即：瞬时角频率则是瞬时相位对时间的微分。</a:t>
            </a:r>
            <a:endParaRPr lang="zh-CN" altLang="en-US" sz="2000" b="0" dirty="0">
              <a:solidFill>
                <a:srgbClr val="660066"/>
              </a:solidFill>
              <a:latin typeface="+mn-lt"/>
              <a:ea typeface="仿宋" panose="02010609060101010101" pitchFamily="49" charset="-122"/>
            </a:endParaRPr>
          </a:p>
        </p:txBody>
      </p:sp>
      <p:graphicFrame>
        <p:nvGraphicFramePr>
          <p:cNvPr id="36873" name="Object 7">
            <a:extLst>
              <a:ext uri="{FF2B5EF4-FFF2-40B4-BE49-F238E27FC236}">
                <a16:creationId xmlns:a16="http://schemas.microsoft.com/office/drawing/2014/main" id="{C6D89CF8-A259-40DA-BF3B-432A19DCF80C}"/>
              </a:ext>
            </a:extLst>
          </p:cNvPr>
          <p:cNvGraphicFramePr>
            <a:graphicFrameLocks noChangeAspect="1"/>
          </p:cNvGraphicFramePr>
          <p:nvPr>
            <p:extLst>
              <p:ext uri="{D42A27DB-BD31-4B8C-83A1-F6EECF244321}">
                <p14:modId xmlns:p14="http://schemas.microsoft.com/office/powerpoint/2010/main" val="2332832232"/>
              </p:ext>
            </p:extLst>
          </p:nvPr>
        </p:nvGraphicFramePr>
        <p:xfrm>
          <a:off x="1797050" y="2641600"/>
          <a:ext cx="2606675" cy="714375"/>
        </p:xfrm>
        <a:graphic>
          <a:graphicData uri="http://schemas.openxmlformats.org/presentationml/2006/ole">
            <mc:AlternateContent xmlns:mc="http://schemas.openxmlformats.org/markup-compatibility/2006">
              <mc:Choice xmlns:v="urn:schemas-microsoft-com:vml" Requires="v">
                <p:oleObj spid="_x0000_s203946" name="公式" r:id="rId3" imgW="1379235" imgH="327765" progId="Equation.3">
                  <p:embed/>
                </p:oleObj>
              </mc:Choice>
              <mc:Fallback>
                <p:oleObj name="公式" r:id="rId3" imgW="1379235" imgH="327765"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7050" y="2641600"/>
                        <a:ext cx="2606675" cy="714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4" name="Object 11">
            <a:extLst>
              <a:ext uri="{FF2B5EF4-FFF2-40B4-BE49-F238E27FC236}">
                <a16:creationId xmlns:a16="http://schemas.microsoft.com/office/drawing/2014/main" id="{C95E5537-6695-420C-B139-FDA60379B188}"/>
              </a:ext>
            </a:extLst>
          </p:cNvPr>
          <p:cNvGraphicFramePr>
            <a:graphicFrameLocks noChangeAspect="1"/>
          </p:cNvGraphicFramePr>
          <p:nvPr>
            <p:extLst>
              <p:ext uri="{D42A27DB-BD31-4B8C-83A1-F6EECF244321}">
                <p14:modId xmlns:p14="http://schemas.microsoft.com/office/powerpoint/2010/main" val="1119932975"/>
              </p:ext>
            </p:extLst>
          </p:nvPr>
        </p:nvGraphicFramePr>
        <p:xfrm>
          <a:off x="5395913" y="3824288"/>
          <a:ext cx="1797050" cy="889000"/>
        </p:xfrm>
        <a:graphic>
          <a:graphicData uri="http://schemas.openxmlformats.org/presentationml/2006/ole">
            <mc:AlternateContent xmlns:mc="http://schemas.openxmlformats.org/markup-compatibility/2006">
              <mc:Choice xmlns:v="urn:schemas-microsoft-com:vml" Requires="v">
                <p:oleObj spid="_x0000_s203947" name="公式" r:id="rId5" imgW="861252" imgH="388778" progId="Equation.3">
                  <p:embed/>
                </p:oleObj>
              </mc:Choice>
              <mc:Fallback>
                <p:oleObj name="公式" r:id="rId5" imgW="861252" imgH="388778"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913" y="3824288"/>
                        <a:ext cx="1797050" cy="889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5" name="Object 14">
            <a:extLst>
              <a:ext uri="{FF2B5EF4-FFF2-40B4-BE49-F238E27FC236}">
                <a16:creationId xmlns:a16="http://schemas.microsoft.com/office/drawing/2014/main" id="{559C90F1-1E25-43D2-B70B-6D88ED79B7D9}"/>
              </a:ext>
            </a:extLst>
          </p:cNvPr>
          <p:cNvGraphicFramePr>
            <a:graphicFrameLocks noChangeAspect="1"/>
          </p:cNvGraphicFramePr>
          <p:nvPr>
            <p:extLst>
              <p:ext uri="{D42A27DB-BD31-4B8C-83A1-F6EECF244321}">
                <p14:modId xmlns:p14="http://schemas.microsoft.com/office/powerpoint/2010/main" val="3334746884"/>
              </p:ext>
            </p:extLst>
          </p:nvPr>
        </p:nvGraphicFramePr>
        <p:xfrm>
          <a:off x="2685256" y="5831280"/>
          <a:ext cx="5421313" cy="774700"/>
        </p:xfrm>
        <a:graphic>
          <a:graphicData uri="http://schemas.openxmlformats.org/presentationml/2006/ole">
            <mc:AlternateContent xmlns:mc="http://schemas.openxmlformats.org/markup-compatibility/2006">
              <mc:Choice xmlns:v="urn:schemas-microsoft-com:vml" Requires="v">
                <p:oleObj spid="_x0000_s203948" name="公式" r:id="rId7" imgW="2103179" imgH="327765" progId="Equation.3">
                  <p:embed/>
                </p:oleObj>
              </mc:Choice>
              <mc:Fallback>
                <p:oleObj name="公式" r:id="rId7" imgW="2103179" imgH="327765"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5256" y="5831280"/>
                        <a:ext cx="5421313" cy="774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FF43256-76BA-452F-9EAC-543299009A3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5.1.3 </a:t>
            </a:r>
            <a:r>
              <a:rPr lang="zh-CN" altLang="en-US" sz="2800" b="1" dirty="0">
                <a:solidFill>
                  <a:srgbClr val="0000FF"/>
                </a:solidFill>
                <a:latin typeface="+mn-lt"/>
                <a:ea typeface="仿宋" panose="02010609060101010101" pitchFamily="49" charset="-122"/>
              </a:rPr>
              <a:t>调频和调相间的关系</a:t>
            </a:r>
          </a:p>
        </p:txBody>
      </p:sp>
      <p:sp>
        <p:nvSpPr>
          <p:cNvPr id="37891" name="Text Box 12">
            <a:extLst>
              <a:ext uri="{FF2B5EF4-FFF2-40B4-BE49-F238E27FC236}">
                <a16:creationId xmlns:a16="http://schemas.microsoft.com/office/drawing/2014/main" id="{3D5192B0-2C29-47B8-B58E-27E4AA88A6AF}"/>
              </a:ext>
            </a:extLst>
          </p:cNvPr>
          <p:cNvSpPr txBox="1">
            <a:spLocks noChangeArrowheads="1"/>
          </p:cNvSpPr>
          <p:nvPr/>
        </p:nvSpPr>
        <p:spPr bwMode="auto">
          <a:xfrm>
            <a:off x="179388" y="642938"/>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660066"/>
                </a:solidFill>
                <a:latin typeface="+mn-lt"/>
                <a:ea typeface="仿宋" panose="02010609060101010101" pitchFamily="49" charset="-122"/>
              </a:rPr>
              <a:t>(3)  </a:t>
            </a:r>
            <a:r>
              <a:rPr lang="zh-CN" altLang="en-US" sz="2400" dirty="0">
                <a:solidFill>
                  <a:srgbClr val="660066"/>
                </a:solidFill>
                <a:latin typeface="+mn-lt"/>
                <a:ea typeface="仿宋" panose="02010609060101010101" pitchFamily="49" charset="-122"/>
              </a:rPr>
              <a:t>调相波和调频波：</a:t>
            </a:r>
          </a:p>
        </p:txBody>
      </p:sp>
      <p:sp>
        <p:nvSpPr>
          <p:cNvPr id="37892" name="Text Box 13">
            <a:extLst>
              <a:ext uri="{FF2B5EF4-FFF2-40B4-BE49-F238E27FC236}">
                <a16:creationId xmlns:a16="http://schemas.microsoft.com/office/drawing/2014/main" id="{370BEF98-F566-4049-8446-D1942DA2D78D}"/>
              </a:ext>
            </a:extLst>
          </p:cNvPr>
          <p:cNvSpPr txBox="1">
            <a:spLocks noChangeArrowheads="1"/>
          </p:cNvSpPr>
          <p:nvPr/>
        </p:nvSpPr>
        <p:spPr bwMode="auto">
          <a:xfrm>
            <a:off x="1368425" y="1076325"/>
            <a:ext cx="5005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FF"/>
                </a:solidFill>
                <a:latin typeface="+mn-lt"/>
                <a:ea typeface="仿宋" panose="02010609060101010101" pitchFamily="49" charset="-122"/>
              </a:rPr>
              <a:t>设载波信号：</a:t>
            </a:r>
            <a:r>
              <a:rPr lang="en-US" altLang="zh-CN" sz="2800" i="1" dirty="0">
                <a:solidFill>
                  <a:srgbClr val="0000FF"/>
                </a:solidFill>
                <a:latin typeface="+mn-lt"/>
                <a:ea typeface="仿宋" panose="02010609060101010101" pitchFamily="49" charset="-122"/>
              </a:rPr>
              <a:t>v</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V</a:t>
            </a:r>
            <a:r>
              <a:rPr lang="en-US" altLang="zh-CN" sz="2800" i="1" dirty="0">
                <a:solidFill>
                  <a:srgbClr val="0000FF"/>
                </a:solidFill>
                <a:latin typeface="+mn-lt"/>
                <a:ea typeface="仿宋" panose="02010609060101010101" pitchFamily="49" charset="-122"/>
                <a:sym typeface="Symbol" panose="05050102010706020507" pitchFamily="18" charset="2"/>
              </a:rPr>
              <a:t> </a:t>
            </a:r>
            <a:r>
              <a:rPr lang="en-US" altLang="zh-CN" sz="2800" dirty="0">
                <a:solidFill>
                  <a:srgbClr val="0000FF"/>
                </a:solidFill>
                <a:latin typeface="+mn-lt"/>
                <a:ea typeface="仿宋" panose="02010609060101010101" pitchFamily="49" charset="-122"/>
              </a:rPr>
              <a:t>cos(</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sym typeface="Symbol" panose="05050102010706020507" pitchFamily="18" charset="2"/>
              </a:rPr>
              <a:t>0</a:t>
            </a:r>
            <a:r>
              <a:rPr lang="en-US" altLang="zh-CN" sz="2800" i="1" dirty="0">
                <a:solidFill>
                  <a:srgbClr val="0000FF"/>
                </a:solidFill>
                <a:latin typeface="+mn-lt"/>
                <a:ea typeface="仿宋" panose="02010609060101010101" pitchFamily="49" charset="-122"/>
                <a:sym typeface="Symbol" panose="05050102010706020507" pitchFamily="18" charset="2"/>
              </a:rPr>
              <a:t>t</a:t>
            </a:r>
            <a:r>
              <a:rPr lang="en-US" altLang="zh-CN" sz="2800" dirty="0">
                <a:solidFill>
                  <a:srgbClr val="0000FF"/>
                </a:solidFill>
                <a:latin typeface="+mn-lt"/>
                <a:ea typeface="仿宋" panose="02010609060101010101" pitchFamily="49" charset="-122"/>
              </a:rPr>
              <a:t>)</a:t>
            </a:r>
            <a:endParaRPr lang="zh-CN" altLang="en-US" sz="2800" dirty="0">
              <a:solidFill>
                <a:srgbClr val="0000FF"/>
              </a:solidFill>
              <a:latin typeface="+mn-lt"/>
              <a:ea typeface="仿宋" panose="02010609060101010101" pitchFamily="49" charset="-122"/>
            </a:endParaRPr>
          </a:p>
        </p:txBody>
      </p:sp>
      <p:sp>
        <p:nvSpPr>
          <p:cNvPr id="37893" name="Text Box 16">
            <a:extLst>
              <a:ext uri="{FF2B5EF4-FFF2-40B4-BE49-F238E27FC236}">
                <a16:creationId xmlns:a16="http://schemas.microsoft.com/office/drawing/2014/main" id="{4B295F70-0137-47E2-ADC3-A4F06DA9B5A7}"/>
              </a:ext>
            </a:extLst>
          </p:cNvPr>
          <p:cNvSpPr txBox="1">
            <a:spLocks noChangeArrowheads="1"/>
          </p:cNvSpPr>
          <p:nvPr/>
        </p:nvSpPr>
        <p:spPr bwMode="auto">
          <a:xfrm>
            <a:off x="795338" y="1590675"/>
            <a:ext cx="73056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根据调相波的定义，瞬时相位：</a:t>
            </a:r>
            <a:endParaRPr lang="en-US" altLang="zh-CN" sz="2400" dirty="0">
              <a:solidFill>
                <a:srgbClr val="660066"/>
              </a:solidFill>
              <a:latin typeface="+mn-lt"/>
              <a:ea typeface="仿宋" panose="02010609060101010101" pitchFamily="49" charset="-122"/>
            </a:endParaRPr>
          </a:p>
          <a:p>
            <a:pPr eaLnBrk="1" hangingPunct="1">
              <a:spcBef>
                <a:spcPct val="50000"/>
              </a:spcBef>
              <a:buFontTx/>
              <a:buNone/>
            </a:pPr>
            <a:r>
              <a:rPr lang="en-US" altLang="zh-CN" sz="2800" i="1" dirty="0">
                <a:solidFill>
                  <a:srgbClr val="FFFF00"/>
                </a:solidFill>
                <a:latin typeface="+mn-lt"/>
                <a:ea typeface="仿宋" panose="02010609060101010101" pitchFamily="49" charset="-122"/>
                <a:sym typeface="Symbol" panose="05050102010706020507" pitchFamily="18" charset="2"/>
              </a:rPr>
              <a:t>      </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t</a:t>
            </a:r>
            <a:r>
              <a:rPr lang="en-US" altLang="zh-CN" sz="2800" dirty="0">
                <a:solidFill>
                  <a:srgbClr val="0000FF"/>
                </a:solidFill>
                <a:latin typeface="+mn-lt"/>
                <a:ea typeface="仿宋" panose="02010609060101010101" pitchFamily="49" charset="-122"/>
              </a:rPr>
              <a:t>) =</a:t>
            </a:r>
            <a:r>
              <a:rPr lang="en-US" altLang="zh-CN" sz="2800" i="1" dirty="0">
                <a:solidFill>
                  <a:srgbClr val="0000FF"/>
                </a:solidFill>
                <a:latin typeface="+mn-lt"/>
                <a:ea typeface="仿宋" panose="02010609060101010101" pitchFamily="49" charset="-122"/>
                <a:sym typeface="Symbol" panose="05050102010706020507" pitchFamily="18" charset="2"/>
              </a:rPr>
              <a:t> </a:t>
            </a:r>
            <a:r>
              <a:rPr lang="en-US" altLang="zh-CN" sz="2800" baseline="-25000" dirty="0">
                <a:solidFill>
                  <a:srgbClr val="0000FF"/>
                </a:solidFill>
                <a:latin typeface="+mn-lt"/>
                <a:ea typeface="仿宋" panose="02010609060101010101" pitchFamily="49" charset="-122"/>
                <a:sym typeface="Symbol" panose="05050102010706020507" pitchFamily="18" charset="2"/>
              </a:rPr>
              <a:t>0</a:t>
            </a:r>
            <a:r>
              <a:rPr lang="en-US" altLang="zh-CN" sz="2800" i="1" dirty="0">
                <a:solidFill>
                  <a:srgbClr val="0000FF"/>
                </a:solidFill>
                <a:latin typeface="+mn-lt"/>
                <a:ea typeface="仿宋" panose="02010609060101010101" pitchFamily="49" charset="-122"/>
                <a:sym typeface="Symbol" panose="05050102010706020507" pitchFamily="18" charset="2"/>
              </a:rPr>
              <a:t>t </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K</a:t>
            </a:r>
            <a:r>
              <a:rPr lang="en-US" altLang="zh-CN" sz="2800" baseline="-25000" dirty="0">
                <a:solidFill>
                  <a:srgbClr val="0000FF"/>
                </a:solidFill>
                <a:latin typeface="+mn-lt"/>
                <a:ea typeface="仿宋" panose="02010609060101010101" pitchFamily="49" charset="-122"/>
              </a:rPr>
              <a:t>p</a:t>
            </a:r>
            <a:r>
              <a:rPr lang="en-US" altLang="zh-CN" sz="2800" i="1" dirty="0">
                <a:solidFill>
                  <a:srgbClr val="0000FF"/>
                </a:solidFill>
                <a:latin typeface="+mn-lt"/>
                <a:ea typeface="仿宋" panose="02010609060101010101" pitchFamily="49" charset="-122"/>
                <a:sym typeface="Symbol" panose="05050102010706020507" pitchFamily="18" charset="2"/>
              </a:rPr>
              <a:t>v</a:t>
            </a:r>
            <a:r>
              <a:rPr lang="en-US" altLang="zh-CN" sz="2800" baseline="-25000"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sym typeface="Symbol" panose="05050102010706020507" pitchFamily="18" charset="2"/>
              </a:rPr>
              <a:t>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sym typeface="Symbol" panose="05050102010706020507" pitchFamily="18" charset="2"/>
              </a:rPr>
              <a:t>0</a:t>
            </a:r>
            <a:r>
              <a:rPr lang="en-US" altLang="zh-CN" sz="2800" i="1" dirty="0">
                <a:solidFill>
                  <a:srgbClr val="0000FF"/>
                </a:solidFill>
                <a:latin typeface="+mn-lt"/>
                <a:ea typeface="仿宋" panose="02010609060101010101" pitchFamily="49" charset="-122"/>
                <a:sym typeface="Symbol" panose="05050102010706020507" pitchFamily="18" charset="2"/>
              </a:rPr>
              <a:t>t </a:t>
            </a:r>
            <a:r>
              <a:rPr lang="en-US" altLang="zh-CN" sz="2800" dirty="0">
                <a:solidFill>
                  <a:srgbClr val="0000FF"/>
                </a:solidFill>
                <a:latin typeface="+mn-lt"/>
                <a:ea typeface="仿宋" panose="02010609060101010101" pitchFamily="49" charset="-122"/>
              </a:rPr>
              <a:t>+</a:t>
            </a:r>
            <a:r>
              <a:rPr lang="en-US" altLang="zh-CN"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rPr>
              <a:t>p</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sym typeface="Symbol" panose="05050102010706020507" pitchFamily="18" charset="2"/>
              </a:rPr>
              <a:t>t</a:t>
            </a:r>
            <a:r>
              <a:rPr lang="en-US" altLang="zh-CN" sz="2800" dirty="0">
                <a:solidFill>
                  <a:srgbClr val="0000FF"/>
                </a:solidFill>
                <a:latin typeface="+mn-lt"/>
                <a:ea typeface="仿宋" panose="02010609060101010101" pitchFamily="49" charset="-122"/>
              </a:rPr>
              <a:t>)</a:t>
            </a:r>
            <a:endParaRPr lang="zh-CN" altLang="en-US" sz="2800" dirty="0">
              <a:solidFill>
                <a:srgbClr val="0000FF"/>
              </a:solidFill>
              <a:latin typeface="+mn-lt"/>
              <a:ea typeface="仿宋" panose="02010609060101010101" pitchFamily="49" charset="-122"/>
            </a:endParaRPr>
          </a:p>
        </p:txBody>
      </p:sp>
      <p:sp>
        <p:nvSpPr>
          <p:cNvPr id="37894" name="Text Box 17">
            <a:extLst>
              <a:ext uri="{FF2B5EF4-FFF2-40B4-BE49-F238E27FC236}">
                <a16:creationId xmlns:a16="http://schemas.microsoft.com/office/drawing/2014/main" id="{5B67CB20-7032-48C2-8B7E-D14FA1103792}"/>
              </a:ext>
            </a:extLst>
          </p:cNvPr>
          <p:cNvSpPr txBox="1">
            <a:spLocks noChangeArrowheads="1"/>
          </p:cNvSpPr>
          <p:nvPr/>
        </p:nvSpPr>
        <p:spPr bwMode="auto">
          <a:xfrm>
            <a:off x="74613" y="2662238"/>
            <a:ext cx="86788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式中</a:t>
            </a:r>
            <a:r>
              <a:rPr lang="en-US" altLang="zh-CN" sz="2400" dirty="0">
                <a:solidFill>
                  <a:srgbClr val="660066"/>
                </a:solidFill>
                <a:latin typeface="+mn-lt"/>
                <a:ea typeface="仿宋" panose="02010609060101010101" pitchFamily="49" charset="-122"/>
              </a:rPr>
              <a:t>, </a:t>
            </a:r>
            <a:r>
              <a:rPr lang="en-US" altLang="zh-CN" sz="2400" i="1" dirty="0" err="1">
                <a:solidFill>
                  <a:srgbClr val="660066"/>
                </a:solidFill>
                <a:latin typeface="+mn-lt"/>
                <a:ea typeface="仿宋" panose="02010609060101010101" pitchFamily="49" charset="-122"/>
              </a:rPr>
              <a:t>k</a:t>
            </a:r>
            <a:r>
              <a:rPr lang="en-US" altLang="zh-CN" sz="2400" baseline="-25000" dirty="0" err="1">
                <a:solidFill>
                  <a:srgbClr val="660066"/>
                </a:solidFill>
                <a:latin typeface="+mn-lt"/>
                <a:ea typeface="仿宋" panose="02010609060101010101" pitchFamily="49" charset="-122"/>
              </a:rPr>
              <a:t>p</a:t>
            </a:r>
            <a:r>
              <a:rPr lang="en-US" altLang="zh-CN" sz="2400" baseline="-250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是比例常数，是单位调制信号强度引起的相位变化；</a:t>
            </a:r>
            <a:r>
              <a:rPr lang="zh-CN" altLang="en-US" sz="2400" dirty="0">
                <a:solidFill>
                  <a:srgbClr val="660066"/>
                </a:solidFill>
                <a:latin typeface="+mn-lt"/>
                <a:ea typeface="仿宋" panose="02010609060101010101" pitchFamily="49" charset="-122"/>
                <a:sym typeface="Symbol" panose="05050102010706020507" pitchFamily="18" charset="2"/>
              </a:rPr>
              <a:t></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p</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为瞬时相位偏移，其最大值称为最大相移或称调制指数，以</a:t>
            </a: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p</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表示：</a:t>
            </a:r>
          </a:p>
        </p:txBody>
      </p:sp>
      <p:sp>
        <p:nvSpPr>
          <p:cNvPr id="37895" name="Text Box 18">
            <a:extLst>
              <a:ext uri="{FF2B5EF4-FFF2-40B4-BE49-F238E27FC236}">
                <a16:creationId xmlns:a16="http://schemas.microsoft.com/office/drawing/2014/main" id="{6249A4FF-CD68-47FF-835C-8129DD5ABA84}"/>
              </a:ext>
            </a:extLst>
          </p:cNvPr>
          <p:cNvSpPr txBox="1">
            <a:spLocks noChangeArrowheads="1"/>
          </p:cNvSpPr>
          <p:nvPr/>
        </p:nvSpPr>
        <p:spPr bwMode="auto">
          <a:xfrm>
            <a:off x="179388" y="4208463"/>
            <a:ext cx="691356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FF"/>
                </a:solidFill>
                <a:latin typeface="+mn-lt"/>
                <a:ea typeface="仿宋" panose="02010609060101010101" pitchFamily="49" charset="-122"/>
              </a:rPr>
              <a:t>所以调相波的数学表达式为：</a:t>
            </a:r>
            <a:endParaRPr lang="en-US" altLang="zh-CN" sz="2400" dirty="0">
              <a:solidFill>
                <a:srgbClr val="0000FF"/>
              </a:solidFill>
              <a:latin typeface="+mn-lt"/>
              <a:ea typeface="仿宋" panose="02010609060101010101" pitchFamily="49" charset="-122"/>
            </a:endParaRPr>
          </a:p>
          <a:p>
            <a:pPr eaLnBrk="1" hangingPunct="1">
              <a:spcBef>
                <a:spcPct val="0"/>
              </a:spcBef>
              <a:buFontTx/>
              <a:buNone/>
            </a:pPr>
            <a:r>
              <a:rPr lang="en-US" altLang="zh-CN" sz="2800" i="1" dirty="0">
                <a:solidFill>
                  <a:srgbClr val="0000FF"/>
                </a:solidFill>
                <a:latin typeface="+mn-lt"/>
                <a:ea typeface="仿宋" panose="02010609060101010101" pitchFamily="49" charset="-122"/>
                <a:sym typeface="Symbol" panose="05050102010706020507" pitchFamily="18" charset="2"/>
              </a:rPr>
              <a:t>                 </a:t>
            </a:r>
            <a:r>
              <a:rPr lang="en-US" altLang="zh-CN" sz="2800" baseline="-25000" dirty="0">
                <a:solidFill>
                  <a:srgbClr val="0000FF"/>
                </a:solidFill>
                <a:latin typeface="+mn-lt"/>
                <a:ea typeface="仿宋" panose="02010609060101010101" pitchFamily="49" charset="-122"/>
              </a:rPr>
              <a:t>p</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sym typeface="Symbol" panose="05050102010706020507" pitchFamily="18" charset="2"/>
              </a:rPr>
              <a:t>t</a:t>
            </a:r>
            <a:r>
              <a:rPr lang="en-US" altLang="zh-CN" sz="2800" dirty="0">
                <a:solidFill>
                  <a:srgbClr val="0000FF"/>
                </a:solidFill>
                <a:latin typeface="+mn-lt"/>
                <a:ea typeface="仿宋" panose="02010609060101010101" pitchFamily="49" charset="-122"/>
              </a:rPr>
              <a:t>) =</a:t>
            </a:r>
            <a:r>
              <a:rPr lang="en-US" altLang="zh-CN" sz="2800" i="1" dirty="0">
                <a:solidFill>
                  <a:srgbClr val="0000FF"/>
                </a:solidFill>
                <a:latin typeface="+mn-lt"/>
                <a:ea typeface="仿宋" panose="02010609060101010101" pitchFamily="49" charset="-122"/>
                <a:sym typeface="Symbol" panose="05050102010706020507" pitchFamily="18" charset="2"/>
              </a:rPr>
              <a:t> </a:t>
            </a:r>
            <a:r>
              <a:rPr lang="en-US" altLang="zh-CN" sz="2800" i="1" dirty="0">
                <a:solidFill>
                  <a:srgbClr val="0000FF"/>
                </a:solidFill>
                <a:latin typeface="+mn-lt"/>
                <a:ea typeface="仿宋" panose="02010609060101010101" pitchFamily="49" charset="-122"/>
              </a:rPr>
              <a:t>V</a:t>
            </a:r>
            <a:r>
              <a:rPr lang="en-US" altLang="zh-CN" sz="2800" i="1" dirty="0">
                <a:solidFill>
                  <a:srgbClr val="0000FF"/>
                </a:solidFill>
                <a:latin typeface="+mn-lt"/>
                <a:ea typeface="仿宋" panose="02010609060101010101" pitchFamily="49" charset="-122"/>
                <a:sym typeface="Symbol" panose="05050102010706020507" pitchFamily="18" charset="2"/>
              </a:rPr>
              <a:t> </a:t>
            </a:r>
            <a:r>
              <a:rPr lang="en-US" altLang="zh-CN" sz="2800" dirty="0">
                <a:solidFill>
                  <a:srgbClr val="0000FF"/>
                </a:solidFill>
                <a:latin typeface="+mn-lt"/>
                <a:ea typeface="仿宋" panose="02010609060101010101" pitchFamily="49" charset="-122"/>
              </a:rPr>
              <a:t>cos[</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sym typeface="Symbol" panose="05050102010706020507" pitchFamily="18" charset="2"/>
              </a:rPr>
              <a:t>0</a:t>
            </a:r>
            <a:r>
              <a:rPr lang="en-US" altLang="zh-CN" sz="2800" i="1" dirty="0">
                <a:solidFill>
                  <a:srgbClr val="0000FF"/>
                </a:solidFill>
                <a:latin typeface="+mn-lt"/>
                <a:ea typeface="仿宋" panose="02010609060101010101" pitchFamily="49" charset="-122"/>
                <a:sym typeface="Symbol" panose="05050102010706020507" pitchFamily="18" charset="2"/>
              </a:rPr>
              <a:t>t </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K</a:t>
            </a:r>
            <a:r>
              <a:rPr lang="en-US" altLang="zh-CN" sz="2800" baseline="-25000" dirty="0">
                <a:solidFill>
                  <a:srgbClr val="0000FF"/>
                </a:solidFill>
                <a:latin typeface="+mn-lt"/>
                <a:ea typeface="仿宋" panose="02010609060101010101" pitchFamily="49" charset="-122"/>
              </a:rPr>
              <a:t>p</a:t>
            </a:r>
            <a:r>
              <a:rPr lang="en-US" altLang="zh-CN" sz="2800" i="1" dirty="0">
                <a:solidFill>
                  <a:srgbClr val="0000FF"/>
                </a:solidFill>
                <a:latin typeface="+mn-lt"/>
                <a:ea typeface="仿宋" panose="02010609060101010101" pitchFamily="49" charset="-122"/>
                <a:sym typeface="Symbol" panose="05050102010706020507" pitchFamily="18" charset="2"/>
              </a:rPr>
              <a:t>v</a:t>
            </a:r>
            <a:r>
              <a:rPr lang="en-US" altLang="zh-CN" sz="2800" baseline="-25000" dirty="0">
                <a:solidFill>
                  <a:srgbClr val="0000FF"/>
                </a:solidFill>
                <a:latin typeface="+mn-lt"/>
                <a:ea typeface="仿宋" panose="02010609060101010101" pitchFamily="49" charset="-122"/>
                <a:sym typeface="Symbol" panose="05050102010706020507" pitchFamily="18" charset="2"/>
              </a:rPr>
              <a:t></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sym typeface="Symbol" panose="05050102010706020507" pitchFamily="18" charset="2"/>
              </a:rPr>
              <a:t>t</a:t>
            </a:r>
            <a:r>
              <a:rPr lang="en-US" altLang="zh-CN" sz="2800" dirty="0">
                <a:solidFill>
                  <a:srgbClr val="0000FF"/>
                </a:solidFill>
                <a:latin typeface="+mn-lt"/>
                <a:ea typeface="仿宋" panose="02010609060101010101" pitchFamily="49" charset="-122"/>
              </a:rPr>
              <a:t>)]</a:t>
            </a:r>
            <a:endParaRPr lang="zh-CN" altLang="en-US" sz="2800" dirty="0">
              <a:solidFill>
                <a:srgbClr val="0000FF"/>
              </a:solidFill>
              <a:latin typeface="+mn-lt"/>
              <a:ea typeface="仿宋" panose="02010609060101010101" pitchFamily="49" charset="-122"/>
            </a:endParaRPr>
          </a:p>
        </p:txBody>
      </p:sp>
      <p:sp>
        <p:nvSpPr>
          <p:cNvPr id="19" name="Rectangle 2">
            <a:extLst>
              <a:ext uri="{FF2B5EF4-FFF2-40B4-BE49-F238E27FC236}">
                <a16:creationId xmlns:a16="http://schemas.microsoft.com/office/drawing/2014/main" id="{6B5312C6-9D71-4974-A190-1802A7F37C9E}"/>
              </a:ext>
            </a:extLst>
          </p:cNvPr>
          <p:cNvSpPr txBox="1">
            <a:spLocks noChangeArrowheads="1"/>
          </p:cNvSpPr>
          <p:nvPr/>
        </p:nvSpPr>
        <p:spPr bwMode="auto">
          <a:xfrm>
            <a:off x="6054725" y="4670425"/>
            <a:ext cx="17033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FF0000"/>
                </a:solidFill>
                <a:latin typeface="+mn-lt"/>
                <a:ea typeface="仿宋" panose="02010609060101010101" pitchFamily="49" charset="-122"/>
              </a:rPr>
              <a:t>（</a:t>
            </a:r>
            <a:r>
              <a:rPr lang="en-US" altLang="zh-CN" sz="2800" kern="0" dirty="0">
                <a:solidFill>
                  <a:srgbClr val="FF0000"/>
                </a:solidFill>
                <a:latin typeface="+mn-lt"/>
                <a:ea typeface="仿宋" panose="02010609060101010101" pitchFamily="49" charset="-122"/>
              </a:rPr>
              <a:t>7-9</a:t>
            </a:r>
            <a:r>
              <a:rPr lang="zh-CN" altLang="en-US" sz="2800" kern="0" dirty="0">
                <a:solidFill>
                  <a:srgbClr val="FF0000"/>
                </a:solidFill>
                <a:latin typeface="+mn-lt"/>
                <a:ea typeface="仿宋" panose="02010609060101010101" pitchFamily="49" charset="-122"/>
              </a:rPr>
              <a:t>）</a:t>
            </a:r>
          </a:p>
        </p:txBody>
      </p:sp>
      <p:sp>
        <p:nvSpPr>
          <p:cNvPr id="21" name="Text Box 18">
            <a:extLst>
              <a:ext uri="{FF2B5EF4-FFF2-40B4-BE49-F238E27FC236}">
                <a16:creationId xmlns:a16="http://schemas.microsoft.com/office/drawing/2014/main" id="{21D0553B-76B4-4EFC-B889-F476072436D3}"/>
              </a:ext>
            </a:extLst>
          </p:cNvPr>
          <p:cNvSpPr txBox="1">
            <a:spLocks noChangeArrowheads="1"/>
          </p:cNvSpPr>
          <p:nvPr/>
        </p:nvSpPr>
        <p:spPr bwMode="auto">
          <a:xfrm>
            <a:off x="1450975" y="3367088"/>
            <a:ext cx="6434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en-US" altLang="zh-CN" sz="2400" i="1" dirty="0">
                <a:solidFill>
                  <a:srgbClr val="FFFF00"/>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   m</a:t>
            </a:r>
            <a:r>
              <a:rPr lang="en-US" altLang="zh-CN" sz="2400" baseline="-25000" dirty="0">
                <a:solidFill>
                  <a:srgbClr val="0000FF"/>
                </a:solidFill>
                <a:latin typeface="+mn-lt"/>
                <a:ea typeface="仿宋" panose="02010609060101010101" pitchFamily="49" charset="-122"/>
              </a:rPr>
              <a:t>p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a:t>
            </a:r>
            <a:r>
              <a:rPr lang="en-US" altLang="zh-CN" sz="2400" i="1" dirty="0" err="1">
                <a:solidFill>
                  <a:srgbClr val="0000FF"/>
                </a:solidFill>
                <a:latin typeface="+mn-lt"/>
                <a:ea typeface="仿宋" panose="02010609060101010101" pitchFamily="49" charset="-122"/>
              </a:rPr>
              <a:t>K</a:t>
            </a:r>
            <a:r>
              <a:rPr lang="en-US" altLang="zh-CN" sz="2400" baseline="-25000" dirty="0" err="1">
                <a:solidFill>
                  <a:srgbClr val="0000FF"/>
                </a:solidFill>
                <a:latin typeface="+mn-lt"/>
                <a:ea typeface="仿宋" panose="02010609060101010101" pitchFamily="49" charset="-122"/>
              </a:rPr>
              <a:t>p</a:t>
            </a:r>
            <a:r>
              <a:rPr lang="en-US" altLang="zh-CN" sz="2400" dirty="0" err="1">
                <a:solidFill>
                  <a:srgbClr val="0000FF"/>
                </a:solidFill>
                <a:latin typeface="+mn-lt"/>
                <a:ea typeface="仿宋" panose="02010609060101010101" pitchFamily="49" charset="-122"/>
              </a:rPr>
              <a:t>|</a:t>
            </a:r>
            <a:r>
              <a:rPr lang="en-US" altLang="zh-CN" sz="2400" i="1" dirty="0" err="1">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a:t>
            </a:r>
            <a:r>
              <a:rPr lang="en-US" altLang="zh-CN" sz="2400" baseline="-25000" dirty="0">
                <a:solidFill>
                  <a:srgbClr val="0000FF"/>
                </a:solidFill>
                <a:latin typeface="+mn-lt"/>
                <a:ea typeface="仿宋" panose="02010609060101010101" pitchFamily="49" charset="-122"/>
              </a:rPr>
              <a:t>max     </a:t>
            </a:r>
            <a:r>
              <a:rPr lang="zh-CN" altLang="en-US" sz="2400" kern="0" dirty="0">
                <a:solidFill>
                  <a:srgbClr val="0000FF"/>
                </a:solidFill>
                <a:latin typeface="+mn-lt"/>
                <a:ea typeface="仿宋" panose="02010609060101010101" pitchFamily="49" charset="-122"/>
              </a:rPr>
              <a:t>（</a:t>
            </a:r>
            <a:r>
              <a:rPr lang="en-US" altLang="zh-CN" sz="2400" kern="0" dirty="0">
                <a:solidFill>
                  <a:srgbClr val="0000FF"/>
                </a:solidFill>
                <a:latin typeface="+mn-lt"/>
                <a:ea typeface="仿宋" panose="02010609060101010101" pitchFamily="49" charset="-122"/>
              </a:rPr>
              <a:t>7-13</a:t>
            </a:r>
            <a:r>
              <a:rPr lang="zh-CN" altLang="en-US" sz="2400" kern="0" dirty="0">
                <a:solidFill>
                  <a:srgbClr val="0000FF"/>
                </a:solidFill>
                <a:latin typeface="+mn-lt"/>
                <a:ea typeface="仿宋" panose="02010609060101010101" pitchFamily="49" charset="-122"/>
              </a:rPr>
              <a:t>）</a:t>
            </a:r>
            <a:endParaRPr lang="zh-CN" altLang="en-US" sz="2400" dirty="0">
              <a:solidFill>
                <a:srgbClr val="0000FF"/>
              </a:solidFill>
              <a:latin typeface="+mn-lt"/>
              <a:ea typeface="仿宋" panose="02010609060101010101" pitchFamily="49" charset="-122"/>
            </a:endParaRPr>
          </a:p>
        </p:txBody>
      </p:sp>
      <p:sp>
        <p:nvSpPr>
          <p:cNvPr id="22" name="Text Box 18">
            <a:extLst>
              <a:ext uri="{FF2B5EF4-FFF2-40B4-BE49-F238E27FC236}">
                <a16:creationId xmlns:a16="http://schemas.microsoft.com/office/drawing/2014/main" id="{A6D3E3E9-2DC3-45FA-A058-C66603D22C17}"/>
              </a:ext>
            </a:extLst>
          </p:cNvPr>
          <p:cNvSpPr txBox="1">
            <a:spLocks noChangeArrowheads="1"/>
          </p:cNvSpPr>
          <p:nvPr/>
        </p:nvSpPr>
        <p:spPr bwMode="auto">
          <a:xfrm>
            <a:off x="296863" y="3783013"/>
            <a:ext cx="8235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dirty="0">
                <a:solidFill>
                  <a:srgbClr val="660066"/>
                </a:solidFill>
                <a:latin typeface="+mn-lt"/>
                <a:ea typeface="仿宋" panose="02010609060101010101" pitchFamily="49" charset="-122"/>
              </a:rPr>
              <a:t>令</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i="1" baseline="-2500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代入上式可得：</a:t>
            </a:r>
            <a:r>
              <a:rPr lang="en-US" altLang="zh-CN" sz="2400" i="1" dirty="0">
                <a:solidFill>
                  <a:srgbClr val="CC3300"/>
                </a:solidFill>
                <a:latin typeface="+mn-lt"/>
                <a:ea typeface="仿宋" panose="02010609060101010101" pitchFamily="49" charset="-122"/>
              </a:rPr>
              <a:t>m</a:t>
            </a:r>
            <a:r>
              <a:rPr lang="en-US" altLang="zh-CN" sz="2400" baseline="-25000" dirty="0">
                <a:solidFill>
                  <a:srgbClr val="CC3300"/>
                </a:solidFill>
                <a:latin typeface="+mn-lt"/>
                <a:ea typeface="仿宋" panose="02010609060101010101" pitchFamily="49" charset="-122"/>
              </a:rPr>
              <a:t>p </a:t>
            </a:r>
            <a:r>
              <a:rPr lang="en-US" altLang="zh-CN" sz="2400" dirty="0">
                <a:solidFill>
                  <a:srgbClr val="CC3300"/>
                </a:solidFill>
                <a:latin typeface="+mn-lt"/>
                <a:ea typeface="仿宋" panose="02010609060101010101" pitchFamily="49" charset="-122"/>
              </a:rPr>
              <a:t>=</a:t>
            </a:r>
            <a:r>
              <a:rPr lang="en-US" altLang="zh-CN" sz="2400" i="1" dirty="0">
                <a:solidFill>
                  <a:srgbClr val="CC3300"/>
                </a:solidFill>
                <a:latin typeface="+mn-lt"/>
                <a:ea typeface="仿宋" panose="02010609060101010101" pitchFamily="49" charset="-122"/>
              </a:rPr>
              <a:t> </a:t>
            </a:r>
            <a:r>
              <a:rPr lang="en-US" altLang="zh-CN" sz="2400" i="1" dirty="0" err="1">
                <a:solidFill>
                  <a:srgbClr val="CC3300"/>
                </a:solidFill>
                <a:latin typeface="+mn-lt"/>
                <a:ea typeface="仿宋" panose="02010609060101010101" pitchFamily="49" charset="-122"/>
              </a:rPr>
              <a:t>K</a:t>
            </a:r>
            <a:r>
              <a:rPr lang="en-US" altLang="zh-CN" sz="2400" baseline="-25000" dirty="0" err="1">
                <a:solidFill>
                  <a:srgbClr val="CC3300"/>
                </a:solidFill>
                <a:latin typeface="+mn-lt"/>
                <a:ea typeface="仿宋" panose="02010609060101010101" pitchFamily="49" charset="-122"/>
              </a:rPr>
              <a:t>p</a:t>
            </a:r>
            <a:r>
              <a:rPr lang="en-US" altLang="zh-CN" sz="2400" i="1" dirty="0" err="1">
                <a:solidFill>
                  <a:srgbClr val="CC3300"/>
                </a:solidFill>
                <a:latin typeface="+mn-lt"/>
                <a:ea typeface="仿宋" panose="02010609060101010101" pitchFamily="49" charset="-122"/>
              </a:rPr>
              <a:t>V</a:t>
            </a:r>
            <a:r>
              <a:rPr lang="en-US" altLang="zh-CN" sz="2400" baseline="-25000" dirty="0">
                <a:solidFill>
                  <a:srgbClr val="CC3300"/>
                </a:solidFill>
                <a:latin typeface="+mn-lt"/>
                <a:ea typeface="仿宋" panose="02010609060101010101" pitchFamily="49" charset="-122"/>
                <a:sym typeface="Symbol" panose="05050102010706020507" pitchFamily="18" charset="2"/>
              </a:rPr>
              <a:t>     </a:t>
            </a:r>
            <a:r>
              <a:rPr lang="en-US" altLang="zh-CN" sz="2400" baseline="-25000" dirty="0">
                <a:solidFill>
                  <a:srgbClr val="FFFF00"/>
                </a:solidFill>
                <a:latin typeface="+mn-lt"/>
                <a:ea typeface="仿宋" panose="02010609060101010101" pitchFamily="49" charset="-122"/>
                <a:sym typeface="Symbol" panose="05050102010706020507" pitchFamily="18" charset="2"/>
              </a:rPr>
              <a:t>    </a:t>
            </a:r>
            <a:r>
              <a:rPr lang="zh-CN" altLang="en-US" sz="2400" kern="0" dirty="0">
                <a:solidFill>
                  <a:srgbClr val="FF0000"/>
                </a:solidFill>
                <a:latin typeface="+mn-lt"/>
                <a:ea typeface="仿宋" panose="02010609060101010101" pitchFamily="49" charset="-122"/>
              </a:rPr>
              <a:t>（</a:t>
            </a:r>
            <a:r>
              <a:rPr lang="en-US" altLang="zh-CN" sz="2400" kern="0" dirty="0">
                <a:solidFill>
                  <a:srgbClr val="FF0000"/>
                </a:solidFill>
                <a:latin typeface="+mn-lt"/>
                <a:ea typeface="仿宋" panose="02010609060101010101" pitchFamily="49" charset="-122"/>
              </a:rPr>
              <a:t>7-17</a:t>
            </a:r>
            <a:r>
              <a:rPr lang="zh-CN" altLang="en-US" sz="2400" kern="0" dirty="0">
                <a:solidFill>
                  <a:srgbClr val="FF0000"/>
                </a:solidFill>
                <a:latin typeface="+mn-lt"/>
                <a:ea typeface="仿宋" panose="02010609060101010101" pitchFamily="49" charset="-122"/>
              </a:rPr>
              <a:t>）</a:t>
            </a:r>
            <a:endParaRPr lang="zh-CN" altLang="en-US" sz="2400" dirty="0">
              <a:solidFill>
                <a:srgbClr val="FF0000"/>
              </a:solidFill>
              <a:latin typeface="+mn-lt"/>
              <a:ea typeface="仿宋" panose="02010609060101010101" pitchFamily="49" charset="-122"/>
            </a:endParaRPr>
          </a:p>
        </p:txBody>
      </p:sp>
      <p:sp>
        <p:nvSpPr>
          <p:cNvPr id="37899" name="Text Box 6">
            <a:extLst>
              <a:ext uri="{FF2B5EF4-FFF2-40B4-BE49-F238E27FC236}">
                <a16:creationId xmlns:a16="http://schemas.microsoft.com/office/drawing/2014/main" id="{D5C5E547-E86F-4BA5-9552-090AA042E84A}"/>
              </a:ext>
            </a:extLst>
          </p:cNvPr>
          <p:cNvSpPr txBox="1">
            <a:spLocks noChangeArrowheads="1"/>
          </p:cNvSpPr>
          <p:nvPr/>
        </p:nvSpPr>
        <p:spPr bwMode="auto">
          <a:xfrm>
            <a:off x="76200" y="5376863"/>
            <a:ext cx="4821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将瞬时相位微分，得瞬时角频率：</a:t>
            </a:r>
          </a:p>
        </p:txBody>
      </p:sp>
      <p:sp>
        <p:nvSpPr>
          <p:cNvPr id="37900" name="Text Box 7">
            <a:extLst>
              <a:ext uri="{FF2B5EF4-FFF2-40B4-BE49-F238E27FC236}">
                <a16:creationId xmlns:a16="http://schemas.microsoft.com/office/drawing/2014/main" id="{A91F7C24-7D23-4732-A21E-5374FF695125}"/>
              </a:ext>
            </a:extLst>
          </p:cNvPr>
          <p:cNvSpPr txBox="1">
            <a:spLocks noChangeArrowheads="1"/>
          </p:cNvSpPr>
          <p:nvPr/>
        </p:nvSpPr>
        <p:spPr bwMode="auto">
          <a:xfrm>
            <a:off x="3092450" y="6088063"/>
            <a:ext cx="3281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  为瞬时角频率偏移。</a:t>
            </a:r>
          </a:p>
        </p:txBody>
      </p:sp>
      <p:graphicFrame>
        <p:nvGraphicFramePr>
          <p:cNvPr id="37901" name="Object 14">
            <a:extLst>
              <a:ext uri="{FF2B5EF4-FFF2-40B4-BE49-F238E27FC236}">
                <a16:creationId xmlns:a16="http://schemas.microsoft.com/office/drawing/2014/main" id="{49B0A865-9121-46CF-AC38-EC5B74CAE980}"/>
              </a:ext>
            </a:extLst>
          </p:cNvPr>
          <p:cNvGraphicFramePr>
            <a:graphicFrameLocks noChangeAspect="1"/>
          </p:cNvGraphicFramePr>
          <p:nvPr>
            <p:extLst>
              <p:ext uri="{D42A27DB-BD31-4B8C-83A1-F6EECF244321}">
                <p14:modId xmlns:p14="http://schemas.microsoft.com/office/powerpoint/2010/main" val="3938533700"/>
              </p:ext>
            </p:extLst>
          </p:nvPr>
        </p:nvGraphicFramePr>
        <p:xfrm>
          <a:off x="4572000" y="5214938"/>
          <a:ext cx="4494213" cy="784225"/>
        </p:xfrm>
        <a:graphic>
          <a:graphicData uri="http://schemas.openxmlformats.org/presentationml/2006/ole">
            <mc:AlternateContent xmlns:mc="http://schemas.openxmlformats.org/markup-compatibility/2006">
              <mc:Choice xmlns:v="urn:schemas-microsoft-com:vml" Requires="v">
                <p:oleObj spid="_x0000_s38691" name="公式" r:id="rId3" imgW="2628737" imgH="388778" progId="Equation.3">
                  <p:embed/>
                </p:oleObj>
              </mc:Choice>
              <mc:Fallback>
                <p:oleObj name="公式" r:id="rId3" imgW="2628737" imgH="388778"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214938"/>
                        <a:ext cx="4494213" cy="78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2" name="Object 14">
            <a:extLst>
              <a:ext uri="{FF2B5EF4-FFF2-40B4-BE49-F238E27FC236}">
                <a16:creationId xmlns:a16="http://schemas.microsoft.com/office/drawing/2014/main" id="{6A2035DF-3971-4B17-B03C-8432D982E11B}"/>
              </a:ext>
            </a:extLst>
          </p:cNvPr>
          <p:cNvGraphicFramePr>
            <a:graphicFrameLocks noChangeAspect="1"/>
          </p:cNvGraphicFramePr>
          <p:nvPr>
            <p:extLst>
              <p:ext uri="{D42A27DB-BD31-4B8C-83A1-F6EECF244321}">
                <p14:modId xmlns:p14="http://schemas.microsoft.com/office/powerpoint/2010/main" val="1542859320"/>
              </p:ext>
            </p:extLst>
          </p:nvPr>
        </p:nvGraphicFramePr>
        <p:xfrm>
          <a:off x="971550" y="5838825"/>
          <a:ext cx="2333625" cy="808038"/>
        </p:xfrm>
        <a:graphic>
          <a:graphicData uri="http://schemas.openxmlformats.org/presentationml/2006/ole">
            <mc:AlternateContent xmlns:mc="http://schemas.openxmlformats.org/markup-compatibility/2006">
              <mc:Choice xmlns:v="urn:schemas-microsoft-com:vml" Requires="v">
                <p:oleObj spid="_x0000_s38692" name="公式" r:id="rId5" imgW="1417113" imgH="388778" progId="Equation.3">
                  <p:embed/>
                </p:oleObj>
              </mc:Choice>
              <mc:Fallback>
                <p:oleObj name="公式" r:id="rId5" imgW="1417113" imgH="388778"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5838825"/>
                        <a:ext cx="2333625" cy="808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82D11DF-9760-4D5B-A334-16C789FD84A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5.1.3 </a:t>
            </a:r>
            <a:r>
              <a:rPr lang="zh-CN" altLang="en-US" sz="2800" b="1" dirty="0">
                <a:solidFill>
                  <a:srgbClr val="0000FF"/>
                </a:solidFill>
                <a:latin typeface="+mn-lt"/>
                <a:ea typeface="仿宋" panose="02010609060101010101" pitchFamily="49" charset="-122"/>
              </a:rPr>
              <a:t>调频和调相间的关系</a:t>
            </a:r>
          </a:p>
        </p:txBody>
      </p:sp>
      <p:sp>
        <p:nvSpPr>
          <p:cNvPr id="38915" name="Text Box 8">
            <a:extLst>
              <a:ext uri="{FF2B5EF4-FFF2-40B4-BE49-F238E27FC236}">
                <a16:creationId xmlns:a16="http://schemas.microsoft.com/office/drawing/2014/main" id="{50D878C3-96C0-4E77-B316-CCA5D089105C}"/>
              </a:ext>
            </a:extLst>
          </p:cNvPr>
          <p:cNvSpPr txBox="1">
            <a:spLocks noChangeArrowheads="1"/>
          </p:cNvSpPr>
          <p:nvPr/>
        </p:nvSpPr>
        <p:spPr bwMode="auto">
          <a:xfrm>
            <a:off x="47625" y="585788"/>
            <a:ext cx="8245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sym typeface="Symbol" panose="05050102010706020507" pitchFamily="18" charset="2"/>
              </a:rPr>
              <a:t></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p</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的最大值称为最大角频率偏移（频移），即频偏：</a:t>
            </a:r>
          </a:p>
        </p:txBody>
      </p:sp>
      <p:sp>
        <p:nvSpPr>
          <p:cNvPr id="38916" name="Line 11">
            <a:extLst>
              <a:ext uri="{FF2B5EF4-FFF2-40B4-BE49-F238E27FC236}">
                <a16:creationId xmlns:a16="http://schemas.microsoft.com/office/drawing/2014/main" id="{C40F9A36-14F2-4099-83E2-A5BC7A67BD58}"/>
              </a:ext>
            </a:extLst>
          </p:cNvPr>
          <p:cNvSpPr>
            <a:spLocks noChangeShapeType="1"/>
          </p:cNvSpPr>
          <p:nvPr/>
        </p:nvSpPr>
        <p:spPr bwMode="auto">
          <a:xfrm>
            <a:off x="1258888" y="4365625"/>
            <a:ext cx="2520950" cy="2159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endParaRPr lang="zh-CN" altLang="en-US">
              <a:latin typeface="+mn-lt"/>
              <a:ea typeface="仿宋" panose="02010609060101010101" pitchFamily="49" charset="-122"/>
            </a:endParaRPr>
          </a:p>
        </p:txBody>
      </p:sp>
      <p:sp>
        <p:nvSpPr>
          <p:cNvPr id="38917" name="Text Box 5">
            <a:extLst>
              <a:ext uri="{FF2B5EF4-FFF2-40B4-BE49-F238E27FC236}">
                <a16:creationId xmlns:a16="http://schemas.microsoft.com/office/drawing/2014/main" id="{EF6F3CA7-9603-4721-BBB3-04CEDED8E2D2}"/>
              </a:ext>
            </a:extLst>
          </p:cNvPr>
          <p:cNvSpPr txBox="1">
            <a:spLocks noChangeArrowheads="1"/>
          </p:cNvSpPr>
          <p:nvPr/>
        </p:nvSpPr>
        <p:spPr bwMode="auto">
          <a:xfrm>
            <a:off x="98425" y="3662363"/>
            <a:ext cx="8194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仿宋" panose="02010609060101010101" pitchFamily="49" charset="-122"/>
              </a:rPr>
              <a:t>便于比较</a:t>
            </a:r>
            <a:r>
              <a:rPr lang="zh-CN" altLang="en-US" sz="2400" dirty="0">
                <a:solidFill>
                  <a:srgbClr val="660066"/>
                </a:solidFill>
                <a:latin typeface="+mn-lt"/>
                <a:ea typeface="仿宋" panose="02010609060101010101" pitchFamily="49" charset="-122"/>
              </a:rPr>
              <a:t>，重写调频波表达式，调频波的表达式为</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sym typeface="Symbol" panose="05050102010706020507" pitchFamily="18" charset="2"/>
              </a:rPr>
              <a:t> </a:t>
            </a:r>
            <a:endParaRPr lang="en-US" altLang="zh-CN" sz="2400" dirty="0">
              <a:solidFill>
                <a:srgbClr val="660066"/>
              </a:solidFill>
              <a:latin typeface="+mn-lt"/>
              <a:ea typeface="仿宋" panose="02010609060101010101" pitchFamily="49" charset="-122"/>
            </a:endParaRPr>
          </a:p>
        </p:txBody>
      </p:sp>
      <p:sp>
        <p:nvSpPr>
          <p:cNvPr id="22" name="Text Box 8">
            <a:extLst>
              <a:ext uri="{FF2B5EF4-FFF2-40B4-BE49-F238E27FC236}">
                <a16:creationId xmlns:a16="http://schemas.microsoft.com/office/drawing/2014/main" id="{24F80A4E-34F5-4B14-8CBB-0B549BF153AC}"/>
              </a:ext>
            </a:extLst>
          </p:cNvPr>
          <p:cNvSpPr txBox="1">
            <a:spLocks noChangeArrowheads="1"/>
          </p:cNvSpPr>
          <p:nvPr/>
        </p:nvSpPr>
        <p:spPr bwMode="auto">
          <a:xfrm>
            <a:off x="1720850" y="1886918"/>
            <a:ext cx="4752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dirty="0">
                <a:solidFill>
                  <a:srgbClr val="660066"/>
                </a:solidFill>
                <a:latin typeface="+mn-lt"/>
                <a:ea typeface="仿宋" panose="02010609060101010101" pitchFamily="49" charset="-122"/>
              </a:rPr>
              <a:t>即：</a:t>
            </a:r>
            <a:r>
              <a:rPr lang="en-US" altLang="zh-CN" sz="2400" b="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P</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b="0" i="1" dirty="0">
                <a:solidFill>
                  <a:srgbClr val="0000FF"/>
                </a:solidFill>
                <a:latin typeface="+mn-lt"/>
                <a:ea typeface="仿宋" panose="02010609060101010101" pitchFamily="49" charset="-122"/>
                <a:sym typeface="Symbol" panose="05050102010706020507" pitchFamily="18" charset="2"/>
              </a:rPr>
              <a:t>K</a:t>
            </a:r>
            <a:r>
              <a:rPr lang="en-US" altLang="zh-CN" sz="2400" b="0" baseline="-25000" dirty="0">
                <a:solidFill>
                  <a:srgbClr val="0000FF"/>
                </a:solidFill>
                <a:latin typeface="+mn-lt"/>
                <a:ea typeface="仿宋" panose="02010609060101010101" pitchFamily="49" charset="-122"/>
                <a:sym typeface="Symbol" panose="05050102010706020507" pitchFamily="18" charset="2"/>
              </a:rPr>
              <a:t>P </a:t>
            </a:r>
            <a:r>
              <a:rPr lang="en-US" altLang="zh-CN" sz="2400" b="0" dirty="0">
                <a:solidFill>
                  <a:srgbClr val="0000FF"/>
                </a:solidFill>
                <a:latin typeface="+mn-lt"/>
                <a:ea typeface="仿宋" panose="02010609060101010101" pitchFamily="49" charset="-122"/>
                <a:sym typeface="Symbol" panose="05050102010706020507" pitchFamily="18" charset="2"/>
              </a:rPr>
              <a:t></a:t>
            </a:r>
            <a:r>
              <a:rPr lang="en-US" altLang="zh-CN" sz="2400" b="0" i="1" dirty="0">
                <a:solidFill>
                  <a:srgbClr val="0000FF"/>
                </a:solidFill>
                <a:latin typeface="+mn-lt"/>
                <a:ea typeface="仿宋" panose="02010609060101010101" pitchFamily="49" charset="-122"/>
                <a:sym typeface="Symbol" panose="05050102010706020507" pitchFamily="18" charset="2"/>
              </a:rPr>
              <a:t>V</a:t>
            </a:r>
            <a:r>
              <a:rPr lang="en-US" altLang="zh-CN" sz="2400" b="0" baseline="-25000" dirty="0">
                <a:solidFill>
                  <a:srgbClr val="0000FF"/>
                </a:solidFill>
                <a:latin typeface="+mn-lt"/>
                <a:ea typeface="仿宋" panose="02010609060101010101" pitchFamily="49" charset="-122"/>
                <a:sym typeface="Symbol" panose="05050102010706020507" pitchFamily="18" charset="2"/>
              </a:rPr>
              <a:t>             </a:t>
            </a:r>
            <a:r>
              <a:rPr lang="zh-CN" altLang="en-US" sz="2400" kern="0" dirty="0">
                <a:solidFill>
                  <a:srgbClr val="0000FF"/>
                </a:solidFill>
                <a:latin typeface="+mn-lt"/>
                <a:ea typeface="仿宋" panose="02010609060101010101" pitchFamily="49" charset="-122"/>
              </a:rPr>
              <a:t>（</a:t>
            </a:r>
            <a:r>
              <a:rPr lang="en-US" altLang="zh-CN" sz="2400" kern="0" dirty="0">
                <a:solidFill>
                  <a:srgbClr val="0000FF"/>
                </a:solidFill>
                <a:latin typeface="+mn-lt"/>
                <a:ea typeface="仿宋" panose="02010609060101010101" pitchFamily="49" charset="-122"/>
              </a:rPr>
              <a:t>7-19</a:t>
            </a:r>
            <a:r>
              <a:rPr lang="zh-CN" altLang="en-US" sz="2400" kern="0" dirty="0">
                <a:solidFill>
                  <a:srgbClr val="0000FF"/>
                </a:solidFill>
                <a:latin typeface="+mn-lt"/>
                <a:ea typeface="仿宋" panose="02010609060101010101" pitchFamily="49" charset="-122"/>
              </a:rPr>
              <a:t>）</a:t>
            </a:r>
            <a:endParaRPr lang="zh-CN" altLang="en-US" sz="2400" dirty="0">
              <a:solidFill>
                <a:srgbClr val="0000FF"/>
              </a:solidFill>
              <a:latin typeface="+mn-lt"/>
              <a:ea typeface="仿宋" panose="02010609060101010101" pitchFamily="49" charset="-122"/>
            </a:endParaRPr>
          </a:p>
        </p:txBody>
      </p:sp>
      <p:sp>
        <p:nvSpPr>
          <p:cNvPr id="23" name="Text Box 14">
            <a:extLst>
              <a:ext uri="{FF2B5EF4-FFF2-40B4-BE49-F238E27FC236}">
                <a16:creationId xmlns:a16="http://schemas.microsoft.com/office/drawing/2014/main" id="{4B3D7F3A-2C9D-4976-87F9-25829BFD9634}"/>
              </a:ext>
            </a:extLst>
          </p:cNvPr>
          <p:cNvSpPr txBox="1">
            <a:spLocks noChangeArrowheads="1"/>
          </p:cNvSpPr>
          <p:nvPr/>
        </p:nvSpPr>
        <p:spPr bwMode="auto">
          <a:xfrm>
            <a:off x="4922044" y="1271624"/>
            <a:ext cx="2160587"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kern="0" dirty="0">
                <a:solidFill>
                  <a:srgbClr val="0000FF"/>
                </a:solidFill>
                <a:latin typeface="+mn-lt"/>
                <a:ea typeface="仿宋" panose="02010609060101010101" pitchFamily="49" charset="-122"/>
              </a:rPr>
              <a:t>（</a:t>
            </a:r>
            <a:r>
              <a:rPr lang="en-US" altLang="zh-CN" sz="2400" kern="0" dirty="0">
                <a:solidFill>
                  <a:srgbClr val="0000FF"/>
                </a:solidFill>
                <a:latin typeface="+mn-lt"/>
                <a:ea typeface="仿宋" panose="02010609060101010101" pitchFamily="49" charset="-122"/>
              </a:rPr>
              <a:t>7-12</a:t>
            </a:r>
            <a:r>
              <a:rPr lang="zh-CN" altLang="en-US" sz="2400" kern="0" dirty="0">
                <a:solidFill>
                  <a:srgbClr val="0000FF"/>
                </a:solidFill>
                <a:latin typeface="+mn-lt"/>
                <a:ea typeface="仿宋" panose="02010609060101010101" pitchFamily="49" charset="-122"/>
              </a:rPr>
              <a:t>）</a:t>
            </a:r>
            <a:endParaRPr lang="zh-CN" altLang="en-US" sz="2400" baseline="-25000" dirty="0">
              <a:solidFill>
                <a:srgbClr val="0000FF"/>
              </a:solidFill>
              <a:latin typeface="+mn-lt"/>
              <a:ea typeface="仿宋" panose="02010609060101010101" pitchFamily="49" charset="-122"/>
            </a:endParaRPr>
          </a:p>
        </p:txBody>
      </p:sp>
      <p:sp>
        <p:nvSpPr>
          <p:cNvPr id="27" name="Text Box 14">
            <a:extLst>
              <a:ext uri="{FF2B5EF4-FFF2-40B4-BE49-F238E27FC236}">
                <a16:creationId xmlns:a16="http://schemas.microsoft.com/office/drawing/2014/main" id="{8049C7FA-F44F-4DD5-982D-9BA0183D2C19}"/>
              </a:ext>
            </a:extLst>
          </p:cNvPr>
          <p:cNvSpPr txBox="1">
            <a:spLocks noChangeArrowheads="1"/>
          </p:cNvSpPr>
          <p:nvPr/>
        </p:nvSpPr>
        <p:spPr bwMode="auto">
          <a:xfrm>
            <a:off x="6132513" y="4445000"/>
            <a:ext cx="2160587"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kern="0" dirty="0">
                <a:solidFill>
                  <a:srgbClr val="0000FF"/>
                </a:solidFill>
                <a:latin typeface="+mn-lt"/>
                <a:ea typeface="仿宋" panose="02010609060101010101" pitchFamily="49" charset="-122"/>
              </a:rPr>
              <a:t>（</a:t>
            </a:r>
            <a:r>
              <a:rPr lang="en-US" altLang="zh-CN" sz="2400" kern="0" dirty="0">
                <a:solidFill>
                  <a:srgbClr val="0000FF"/>
                </a:solidFill>
                <a:latin typeface="+mn-lt"/>
                <a:ea typeface="仿宋" panose="02010609060101010101" pitchFamily="49" charset="-122"/>
              </a:rPr>
              <a:t>7-7</a:t>
            </a:r>
            <a:r>
              <a:rPr lang="zh-CN" altLang="en-US" sz="2400" kern="0" dirty="0">
                <a:solidFill>
                  <a:srgbClr val="0000FF"/>
                </a:solidFill>
                <a:latin typeface="+mn-lt"/>
                <a:ea typeface="仿宋" panose="02010609060101010101" pitchFamily="49" charset="-122"/>
              </a:rPr>
              <a:t>）</a:t>
            </a:r>
            <a:endParaRPr lang="zh-CN" altLang="en-US" sz="2400" baseline="-25000" dirty="0">
              <a:solidFill>
                <a:srgbClr val="0000FF"/>
              </a:solidFill>
              <a:latin typeface="+mn-lt"/>
              <a:ea typeface="仿宋" panose="02010609060101010101" pitchFamily="49" charset="-122"/>
            </a:endParaRPr>
          </a:p>
        </p:txBody>
      </p:sp>
      <p:sp>
        <p:nvSpPr>
          <p:cNvPr id="38921" name="Text Box 14">
            <a:extLst>
              <a:ext uri="{FF2B5EF4-FFF2-40B4-BE49-F238E27FC236}">
                <a16:creationId xmlns:a16="http://schemas.microsoft.com/office/drawing/2014/main" id="{993413EC-30E8-4456-B818-CE26EB89BCE4}"/>
              </a:ext>
            </a:extLst>
          </p:cNvPr>
          <p:cNvSpPr txBox="1">
            <a:spLocks noChangeArrowheads="1"/>
          </p:cNvSpPr>
          <p:nvPr/>
        </p:nvSpPr>
        <p:spPr bwMode="auto">
          <a:xfrm>
            <a:off x="754063" y="5907088"/>
            <a:ext cx="1730375"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调频指数：</a:t>
            </a:r>
            <a:endParaRPr lang="zh-CN" altLang="en-US" sz="2400" baseline="-25000" dirty="0">
              <a:solidFill>
                <a:srgbClr val="660066"/>
              </a:solidFill>
              <a:latin typeface="+mn-lt"/>
              <a:ea typeface="仿宋" panose="02010609060101010101" pitchFamily="49" charset="-122"/>
            </a:endParaRPr>
          </a:p>
        </p:txBody>
      </p:sp>
      <p:sp>
        <p:nvSpPr>
          <p:cNvPr id="29" name="Rectangle 2">
            <a:extLst>
              <a:ext uri="{FF2B5EF4-FFF2-40B4-BE49-F238E27FC236}">
                <a16:creationId xmlns:a16="http://schemas.microsoft.com/office/drawing/2014/main" id="{EA52E9E2-EFDD-4FCF-8716-4EE0A25CD0A3}"/>
              </a:ext>
            </a:extLst>
          </p:cNvPr>
          <p:cNvSpPr txBox="1">
            <a:spLocks noChangeArrowheads="1"/>
          </p:cNvSpPr>
          <p:nvPr/>
        </p:nvSpPr>
        <p:spPr bwMode="auto">
          <a:xfrm>
            <a:off x="4259263" y="6059488"/>
            <a:ext cx="11588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000" kern="0" dirty="0">
                <a:solidFill>
                  <a:srgbClr val="0000FF"/>
                </a:solidFill>
                <a:latin typeface="+mn-lt"/>
                <a:ea typeface="仿宋" panose="02010609060101010101" pitchFamily="49" charset="-122"/>
              </a:rPr>
              <a:t>（</a:t>
            </a:r>
            <a:r>
              <a:rPr lang="en-US" altLang="zh-CN" sz="2000" kern="0" dirty="0">
                <a:solidFill>
                  <a:srgbClr val="0000FF"/>
                </a:solidFill>
                <a:latin typeface="+mn-lt"/>
                <a:ea typeface="仿宋" panose="02010609060101010101" pitchFamily="49" charset="-122"/>
              </a:rPr>
              <a:t>7-16</a:t>
            </a:r>
            <a:r>
              <a:rPr lang="zh-CN" altLang="en-US" sz="2000" kern="0" dirty="0">
                <a:solidFill>
                  <a:srgbClr val="0000FF"/>
                </a:solidFill>
                <a:latin typeface="+mn-lt"/>
                <a:ea typeface="仿宋" panose="02010609060101010101" pitchFamily="49" charset="-122"/>
              </a:rPr>
              <a:t>）</a:t>
            </a:r>
          </a:p>
        </p:txBody>
      </p:sp>
      <p:sp>
        <p:nvSpPr>
          <p:cNvPr id="31" name="Text Box 14">
            <a:extLst>
              <a:ext uri="{FF2B5EF4-FFF2-40B4-BE49-F238E27FC236}">
                <a16:creationId xmlns:a16="http://schemas.microsoft.com/office/drawing/2014/main" id="{6E5D8EAB-8795-4D2E-B5A1-BDC22A9A7A9C}"/>
              </a:ext>
            </a:extLst>
          </p:cNvPr>
          <p:cNvSpPr txBox="1">
            <a:spLocks noChangeArrowheads="1"/>
          </p:cNvSpPr>
          <p:nvPr/>
        </p:nvSpPr>
        <p:spPr bwMode="auto">
          <a:xfrm>
            <a:off x="349250" y="5202238"/>
            <a:ext cx="7175078"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zh-CN" altLang="en-US" sz="2400" dirty="0">
                <a:solidFill>
                  <a:srgbClr val="0000FF"/>
                </a:solidFill>
                <a:latin typeface="+mn-lt"/>
                <a:ea typeface="仿宋" panose="02010609060101010101" pitchFamily="49" charset="-122"/>
              </a:rPr>
              <a:t>最大角频偏</a:t>
            </a:r>
            <a:r>
              <a:rPr lang="en-US" altLang="zh-CN" sz="2400" b="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m</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b="0" i="1" dirty="0" err="1">
                <a:solidFill>
                  <a:srgbClr val="0000FF"/>
                </a:solidFill>
                <a:latin typeface="+mn-lt"/>
                <a:ea typeface="仿宋" panose="02010609060101010101" pitchFamily="49" charset="-122"/>
                <a:sym typeface="Symbol" panose="05050102010706020507" pitchFamily="18" charset="2"/>
              </a:rPr>
              <a:t>K</a:t>
            </a:r>
            <a:r>
              <a:rPr lang="en-US" altLang="zh-CN" sz="2400" b="0" baseline="-25000" dirty="0" err="1">
                <a:solidFill>
                  <a:srgbClr val="0000FF"/>
                </a:solidFill>
                <a:latin typeface="+mn-lt"/>
                <a:ea typeface="仿宋" panose="02010609060101010101" pitchFamily="49" charset="-122"/>
                <a:sym typeface="Symbol" panose="05050102010706020507" pitchFamily="18" charset="2"/>
              </a:rPr>
              <a:t>f</a:t>
            </a:r>
            <a:r>
              <a:rPr lang="en-US" altLang="zh-CN" sz="2400" b="0" dirty="0" err="1">
                <a:solidFill>
                  <a:srgbClr val="0000FF"/>
                </a:solidFill>
                <a:latin typeface="+mn-lt"/>
                <a:ea typeface="仿宋" panose="02010609060101010101" pitchFamily="49" charset="-122"/>
                <a:sym typeface="Symbol" panose="05050102010706020507" pitchFamily="18" charset="2"/>
              </a:rPr>
              <a:t>|</a:t>
            </a:r>
            <a:r>
              <a:rPr lang="en-US" altLang="zh-CN" sz="2400" b="0" i="1" dirty="0" err="1">
                <a:solidFill>
                  <a:srgbClr val="0000FF"/>
                </a:solidFill>
                <a:latin typeface="+mn-lt"/>
                <a:ea typeface="仿宋" panose="02010609060101010101" pitchFamily="49" charset="-122"/>
                <a:sym typeface="Symbol" panose="05050102010706020507" pitchFamily="18" charset="2"/>
              </a:rPr>
              <a:t>v</a:t>
            </a:r>
            <a:r>
              <a:rPr lang="en-US" altLang="zh-CN" sz="2400" b="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max</a:t>
            </a:r>
            <a:r>
              <a:rPr lang="en-US" altLang="zh-CN" sz="2400" dirty="0">
                <a:solidFill>
                  <a:srgbClr val="0000FF"/>
                </a:solidFill>
                <a:latin typeface="+mn-lt"/>
                <a:ea typeface="仿宋" panose="02010609060101010101" pitchFamily="49" charset="-122"/>
                <a:sym typeface="Symbol" panose="05050102010706020507" pitchFamily="18" charset="2"/>
              </a:rPr>
              <a:t>       </a:t>
            </a:r>
            <a:r>
              <a:rPr lang="zh-CN" altLang="en-US" sz="2400" kern="0" dirty="0">
                <a:solidFill>
                  <a:srgbClr val="0000FF"/>
                </a:solidFill>
                <a:latin typeface="+mn-lt"/>
                <a:ea typeface="仿宋" panose="02010609060101010101" pitchFamily="49" charset="-122"/>
              </a:rPr>
              <a:t>（</a:t>
            </a:r>
            <a:r>
              <a:rPr lang="en-US" altLang="zh-CN" sz="2400" kern="0" dirty="0">
                <a:solidFill>
                  <a:srgbClr val="0000FF"/>
                </a:solidFill>
                <a:latin typeface="+mn-lt"/>
                <a:ea typeface="仿宋" panose="02010609060101010101" pitchFamily="49" charset="-122"/>
              </a:rPr>
              <a:t>7-10</a:t>
            </a:r>
            <a:r>
              <a:rPr lang="zh-CN" altLang="en-US" sz="2400" kern="0" dirty="0">
                <a:solidFill>
                  <a:srgbClr val="0000FF"/>
                </a:solidFill>
                <a:latin typeface="+mn-lt"/>
                <a:ea typeface="仿宋" panose="02010609060101010101" pitchFamily="49" charset="-122"/>
              </a:rPr>
              <a:t>）</a:t>
            </a:r>
            <a:endParaRPr lang="zh-CN" altLang="en-US" sz="2400" baseline="-25000" dirty="0">
              <a:solidFill>
                <a:srgbClr val="0000FF"/>
              </a:solidFill>
              <a:latin typeface="+mn-lt"/>
              <a:ea typeface="仿宋" panose="02010609060101010101" pitchFamily="49" charset="-122"/>
            </a:endParaRPr>
          </a:p>
        </p:txBody>
      </p:sp>
      <p:sp>
        <p:nvSpPr>
          <p:cNvPr id="38924" name="Text Box 13">
            <a:extLst>
              <a:ext uri="{FF2B5EF4-FFF2-40B4-BE49-F238E27FC236}">
                <a16:creationId xmlns:a16="http://schemas.microsoft.com/office/drawing/2014/main" id="{BAB8A87B-8BA9-421B-A82E-833A439BBC3C}"/>
              </a:ext>
            </a:extLst>
          </p:cNvPr>
          <p:cNvSpPr txBox="1">
            <a:spLocks noChangeArrowheads="1"/>
          </p:cNvSpPr>
          <p:nvPr/>
        </p:nvSpPr>
        <p:spPr bwMode="auto">
          <a:xfrm>
            <a:off x="228600" y="2781300"/>
            <a:ext cx="844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类似调频波，调相波的带宽： </a:t>
            </a:r>
            <a:r>
              <a:rPr lang="en-US" altLang="zh-CN" sz="2400" i="1" dirty="0">
                <a:solidFill>
                  <a:srgbClr val="660066"/>
                </a:solidFill>
                <a:latin typeface="+mn-lt"/>
                <a:ea typeface="仿宋" panose="02010609060101010101" pitchFamily="49" charset="-122"/>
              </a:rPr>
              <a:t>B</a:t>
            </a:r>
            <a:r>
              <a:rPr lang="en-US" altLang="zh-CN" sz="2400" dirty="0">
                <a:solidFill>
                  <a:srgbClr val="660066"/>
                </a:solidFill>
                <a:latin typeface="+mn-lt"/>
                <a:ea typeface="仿宋" panose="02010609060101010101" pitchFamily="49" charset="-122"/>
              </a:rPr>
              <a:t>=2(</a:t>
            </a: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p </a:t>
            </a:r>
            <a:r>
              <a:rPr lang="en-US" altLang="zh-CN" sz="2400" dirty="0">
                <a:solidFill>
                  <a:srgbClr val="660066"/>
                </a:solidFill>
                <a:latin typeface="+mn-lt"/>
                <a:ea typeface="仿宋" panose="02010609060101010101" pitchFamily="49" charset="-122"/>
              </a:rPr>
              <a:t>+1)</a:t>
            </a:r>
            <a:r>
              <a:rPr lang="en-US" altLang="zh-CN" sz="2400" i="1" dirty="0">
                <a:solidFill>
                  <a:srgbClr val="660066"/>
                </a:solidFill>
                <a:latin typeface="+mn-lt"/>
                <a:ea typeface="仿宋" panose="02010609060101010101" pitchFamily="49" charset="-122"/>
              </a:rPr>
              <a:t>F</a:t>
            </a:r>
            <a:r>
              <a:rPr lang="en-US" altLang="zh-CN" sz="2400" dirty="0">
                <a:solidFill>
                  <a:srgbClr val="660066"/>
                </a:solidFill>
                <a:latin typeface="+mn-lt"/>
                <a:ea typeface="仿宋" panose="02010609060101010101" pitchFamily="49" charset="-122"/>
              </a:rPr>
              <a:t>=2(</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err="1">
                <a:solidFill>
                  <a:srgbClr val="660066"/>
                </a:solidFill>
                <a:latin typeface="+mn-lt"/>
                <a:ea typeface="仿宋" panose="02010609060101010101" pitchFamily="49" charset="-122"/>
                <a:sym typeface="Symbol" panose="05050102010706020507" pitchFamily="18" charset="2"/>
              </a:rPr>
              <a:t>f</a:t>
            </a:r>
            <a:r>
              <a:rPr lang="en-US" altLang="zh-CN" sz="2400" baseline="-25000" dirty="0" err="1">
                <a:solidFill>
                  <a:srgbClr val="660066"/>
                </a:solidFill>
                <a:latin typeface="+mn-lt"/>
                <a:ea typeface="仿宋" panose="02010609060101010101" pitchFamily="49" charset="-122"/>
                <a:sym typeface="Symbol" panose="05050102010706020507" pitchFamily="18" charset="2"/>
              </a:rPr>
              <a:t>m</a:t>
            </a:r>
            <a:r>
              <a:rPr lang="en-US" altLang="zh-CN" sz="2400" dirty="0" err="1">
                <a:solidFill>
                  <a:srgbClr val="660066"/>
                </a:solidFill>
                <a:latin typeface="+mn-lt"/>
                <a:ea typeface="仿宋" panose="02010609060101010101" pitchFamily="49" charset="-122"/>
                <a:sym typeface="Symbol" panose="05050102010706020507" pitchFamily="18" charset="2"/>
              </a:rPr>
              <a:t>+</a:t>
            </a:r>
            <a:r>
              <a:rPr lang="en-US" altLang="zh-CN" sz="2400" i="1" dirty="0" err="1">
                <a:solidFill>
                  <a:srgbClr val="660066"/>
                </a:solidFill>
                <a:latin typeface="+mn-lt"/>
                <a:ea typeface="仿宋" panose="02010609060101010101" pitchFamily="49" charset="-122"/>
                <a:sym typeface="Symbol" panose="05050102010706020507" pitchFamily="18" charset="2"/>
              </a:rPr>
              <a:t>F</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p:txBody>
      </p:sp>
      <p:sp>
        <p:nvSpPr>
          <p:cNvPr id="38925" name="Text Box 14">
            <a:extLst>
              <a:ext uri="{FF2B5EF4-FFF2-40B4-BE49-F238E27FC236}">
                <a16:creationId xmlns:a16="http://schemas.microsoft.com/office/drawing/2014/main" id="{0606E509-8323-4991-A67F-C1FDE7352B96}"/>
              </a:ext>
            </a:extLst>
          </p:cNvPr>
          <p:cNvSpPr txBox="1">
            <a:spLocks noChangeArrowheads="1"/>
          </p:cNvSpPr>
          <p:nvPr/>
        </p:nvSpPr>
        <p:spPr bwMode="auto">
          <a:xfrm>
            <a:off x="4097338" y="3302000"/>
            <a:ext cx="43195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1800" i="1" dirty="0">
                <a:solidFill>
                  <a:srgbClr val="660066"/>
                </a:solidFill>
                <a:latin typeface="+mn-lt"/>
                <a:ea typeface="仿宋" panose="02010609060101010101" pitchFamily="49" charset="-122"/>
              </a:rPr>
              <a:t>B</a:t>
            </a:r>
            <a:r>
              <a:rPr lang="zh-CN" altLang="en-US" sz="1800" dirty="0">
                <a:solidFill>
                  <a:srgbClr val="660066"/>
                </a:solidFill>
                <a:latin typeface="+mn-lt"/>
                <a:ea typeface="仿宋" panose="02010609060101010101" pitchFamily="49" charset="-122"/>
              </a:rPr>
              <a:t>和</a:t>
            </a:r>
            <a:r>
              <a:rPr lang="en-US" altLang="zh-CN" sz="1800" i="1" dirty="0">
                <a:solidFill>
                  <a:srgbClr val="660066"/>
                </a:solidFill>
                <a:latin typeface="+mn-lt"/>
                <a:ea typeface="仿宋" panose="02010609060101010101" pitchFamily="49" charset="-122"/>
              </a:rPr>
              <a:t>F</a:t>
            </a:r>
            <a:r>
              <a:rPr lang="zh-CN" altLang="en-US" sz="1800" dirty="0">
                <a:solidFill>
                  <a:srgbClr val="660066"/>
                </a:solidFill>
                <a:latin typeface="+mn-lt"/>
                <a:ea typeface="仿宋" panose="02010609060101010101" pitchFamily="49" charset="-122"/>
              </a:rPr>
              <a:t>成正比（因为</a:t>
            </a:r>
            <a:r>
              <a:rPr lang="en-US" altLang="zh-CN" sz="1800" i="1" dirty="0">
                <a:solidFill>
                  <a:srgbClr val="660066"/>
                </a:solidFill>
                <a:latin typeface="+mn-lt"/>
                <a:ea typeface="仿宋" panose="02010609060101010101" pitchFamily="49" charset="-122"/>
              </a:rPr>
              <a:t>m</a:t>
            </a:r>
            <a:r>
              <a:rPr lang="en-US" altLang="zh-CN" sz="1800" baseline="-25000" dirty="0">
                <a:solidFill>
                  <a:srgbClr val="660066"/>
                </a:solidFill>
                <a:latin typeface="+mn-lt"/>
                <a:ea typeface="仿宋" panose="02010609060101010101" pitchFamily="49" charset="-122"/>
              </a:rPr>
              <a:t>p</a:t>
            </a:r>
            <a:r>
              <a:rPr lang="en-US" altLang="zh-CN" sz="1800" dirty="0">
                <a:solidFill>
                  <a:srgbClr val="660066"/>
                </a:solidFill>
                <a:latin typeface="+mn-lt"/>
                <a:ea typeface="仿宋" panose="02010609060101010101" pitchFamily="49" charset="-122"/>
              </a:rPr>
              <a:t> =</a:t>
            </a:r>
            <a:r>
              <a:rPr lang="en-US" altLang="zh-CN" sz="1800" i="1" dirty="0">
                <a:solidFill>
                  <a:srgbClr val="660066"/>
                </a:solidFill>
                <a:latin typeface="+mn-lt"/>
                <a:ea typeface="仿宋" panose="02010609060101010101" pitchFamily="49" charset="-122"/>
              </a:rPr>
              <a:t>kV</a:t>
            </a:r>
            <a:r>
              <a:rPr lang="en-US" altLang="zh-CN" sz="1800" baseline="-25000" dirty="0">
                <a:solidFill>
                  <a:srgbClr val="660066"/>
                </a:solidFill>
                <a:latin typeface="+mn-lt"/>
                <a:ea typeface="仿宋" panose="02010609060101010101" pitchFamily="49" charset="-122"/>
              </a:rPr>
              <a:t>Ω</a:t>
            </a:r>
            <a:r>
              <a:rPr lang="en-US" altLang="zh-CN" sz="1800" dirty="0">
                <a:solidFill>
                  <a:srgbClr val="660066"/>
                </a:solidFill>
                <a:latin typeface="+mn-lt"/>
                <a:ea typeface="仿宋" panose="02010609060101010101" pitchFamily="49" charset="-122"/>
              </a:rPr>
              <a:t> </a:t>
            </a:r>
            <a:r>
              <a:rPr lang="zh-CN" altLang="en-US" sz="1800" dirty="0">
                <a:solidFill>
                  <a:srgbClr val="660066"/>
                </a:solidFill>
                <a:latin typeface="+mn-lt"/>
                <a:ea typeface="仿宋" panose="02010609060101010101" pitchFamily="49" charset="-122"/>
              </a:rPr>
              <a:t>和</a:t>
            </a:r>
            <a:r>
              <a:rPr lang="en-US" altLang="zh-CN" sz="1800" i="1" dirty="0">
                <a:solidFill>
                  <a:srgbClr val="660066"/>
                </a:solidFill>
                <a:latin typeface="+mn-lt"/>
                <a:ea typeface="仿宋" panose="02010609060101010101" pitchFamily="49" charset="-122"/>
              </a:rPr>
              <a:t>F</a:t>
            </a:r>
            <a:r>
              <a:rPr lang="zh-CN" altLang="en-US" sz="1800" dirty="0">
                <a:solidFill>
                  <a:srgbClr val="660066"/>
                </a:solidFill>
                <a:latin typeface="+mn-lt"/>
                <a:ea typeface="仿宋" panose="02010609060101010101" pitchFamily="49" charset="-122"/>
              </a:rPr>
              <a:t>无关）</a:t>
            </a:r>
          </a:p>
        </p:txBody>
      </p:sp>
      <p:sp>
        <p:nvSpPr>
          <p:cNvPr id="38926" name="矩形 1">
            <a:extLst>
              <a:ext uri="{FF2B5EF4-FFF2-40B4-BE49-F238E27FC236}">
                <a16:creationId xmlns:a16="http://schemas.microsoft.com/office/drawing/2014/main" id="{3A2B4CE7-E116-4DD2-8AD0-633C24D64A0B}"/>
              </a:ext>
            </a:extLst>
          </p:cNvPr>
          <p:cNvSpPr>
            <a:spLocks noChangeArrowheads="1"/>
          </p:cNvSpPr>
          <p:nvPr/>
        </p:nvSpPr>
        <p:spPr bwMode="auto">
          <a:xfrm>
            <a:off x="4452144" y="2296493"/>
            <a:ext cx="38443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dirty="0">
                <a:solidFill>
                  <a:srgbClr val="660066"/>
                </a:solidFill>
                <a:latin typeface="+mn-lt"/>
                <a:ea typeface="仿宋" panose="02010609060101010101" pitchFamily="49" charset="-122"/>
              </a:rPr>
              <a:t>B</a:t>
            </a:r>
            <a:r>
              <a:rPr lang="en-US" altLang="zh-CN" sz="2800" dirty="0">
                <a:solidFill>
                  <a:srgbClr val="660066"/>
                </a:solidFill>
                <a:latin typeface="+mn-lt"/>
                <a:ea typeface="仿宋" panose="02010609060101010101" pitchFamily="49" charset="-122"/>
              </a:rPr>
              <a:t>=2(</a:t>
            </a:r>
            <a:r>
              <a:rPr lang="en-US" altLang="zh-CN" sz="2800" i="1" dirty="0">
                <a:solidFill>
                  <a:srgbClr val="660066"/>
                </a:solidFill>
                <a:latin typeface="+mn-lt"/>
                <a:ea typeface="仿宋" panose="02010609060101010101" pitchFamily="49" charset="-122"/>
              </a:rPr>
              <a:t>m</a:t>
            </a:r>
            <a:r>
              <a:rPr lang="en-US" altLang="zh-CN" sz="2800" baseline="-25000" dirty="0">
                <a:solidFill>
                  <a:srgbClr val="660066"/>
                </a:solidFill>
                <a:latin typeface="+mn-lt"/>
                <a:ea typeface="仿宋" panose="02010609060101010101" pitchFamily="49" charset="-122"/>
              </a:rPr>
              <a:t>f </a:t>
            </a:r>
            <a:r>
              <a:rPr lang="en-US" altLang="zh-CN" sz="2800" dirty="0">
                <a:solidFill>
                  <a:srgbClr val="660066"/>
                </a:solidFill>
                <a:latin typeface="+mn-lt"/>
                <a:ea typeface="仿宋" panose="02010609060101010101" pitchFamily="49" charset="-122"/>
              </a:rPr>
              <a:t>+1)</a:t>
            </a:r>
            <a:r>
              <a:rPr lang="en-US" altLang="zh-CN" sz="2800" i="1" dirty="0">
                <a:solidFill>
                  <a:srgbClr val="660066"/>
                </a:solidFill>
                <a:latin typeface="+mn-lt"/>
                <a:ea typeface="仿宋" panose="02010609060101010101" pitchFamily="49" charset="-122"/>
              </a:rPr>
              <a:t>F</a:t>
            </a:r>
            <a:r>
              <a:rPr lang="en-US" altLang="zh-CN" sz="2800" dirty="0">
                <a:solidFill>
                  <a:srgbClr val="660066"/>
                </a:solidFill>
                <a:latin typeface="+mn-lt"/>
                <a:ea typeface="仿宋" panose="02010609060101010101" pitchFamily="49" charset="-122"/>
              </a:rPr>
              <a:t>=2(</a:t>
            </a:r>
            <a:r>
              <a:rPr lang="en-US" altLang="zh-CN" sz="2800" dirty="0">
                <a:solidFill>
                  <a:srgbClr val="660066"/>
                </a:solidFill>
                <a:latin typeface="+mn-lt"/>
                <a:ea typeface="仿宋" panose="02010609060101010101" pitchFamily="49" charset="-122"/>
                <a:sym typeface="Symbol" panose="05050102010706020507" pitchFamily="18" charset="2"/>
              </a:rPr>
              <a:t></a:t>
            </a:r>
            <a:r>
              <a:rPr lang="en-US" altLang="zh-CN" sz="2800" i="1" dirty="0" err="1">
                <a:solidFill>
                  <a:srgbClr val="660066"/>
                </a:solidFill>
                <a:latin typeface="+mn-lt"/>
                <a:ea typeface="仿宋" panose="02010609060101010101" pitchFamily="49" charset="-122"/>
                <a:sym typeface="Symbol" panose="05050102010706020507" pitchFamily="18" charset="2"/>
              </a:rPr>
              <a:t>f</a:t>
            </a:r>
            <a:r>
              <a:rPr lang="en-US" altLang="zh-CN" sz="2800" baseline="-25000" dirty="0" err="1">
                <a:solidFill>
                  <a:srgbClr val="660066"/>
                </a:solidFill>
                <a:latin typeface="+mn-lt"/>
                <a:ea typeface="仿宋" panose="02010609060101010101" pitchFamily="49" charset="-122"/>
                <a:sym typeface="Symbol" panose="05050102010706020507" pitchFamily="18" charset="2"/>
              </a:rPr>
              <a:t>m</a:t>
            </a:r>
            <a:r>
              <a:rPr lang="en-US" altLang="zh-CN" sz="2800" dirty="0" err="1">
                <a:solidFill>
                  <a:srgbClr val="660066"/>
                </a:solidFill>
                <a:latin typeface="+mn-lt"/>
                <a:ea typeface="仿宋" panose="02010609060101010101" pitchFamily="49" charset="-122"/>
                <a:sym typeface="Symbol" panose="05050102010706020507" pitchFamily="18" charset="2"/>
              </a:rPr>
              <a:t>+</a:t>
            </a:r>
            <a:r>
              <a:rPr lang="en-US" altLang="zh-CN" sz="2800" i="1" dirty="0" err="1">
                <a:solidFill>
                  <a:srgbClr val="660066"/>
                </a:solidFill>
                <a:latin typeface="+mn-lt"/>
                <a:ea typeface="仿宋" panose="02010609060101010101" pitchFamily="49" charset="-122"/>
                <a:sym typeface="Symbol" panose="05050102010706020507" pitchFamily="18" charset="2"/>
              </a:rPr>
              <a:t>F</a:t>
            </a:r>
            <a:r>
              <a:rPr lang="en-US" altLang="zh-CN" sz="2800" dirty="0">
                <a:solidFill>
                  <a:srgbClr val="660066"/>
                </a:solidFill>
                <a:latin typeface="+mn-lt"/>
                <a:ea typeface="仿宋" panose="02010609060101010101" pitchFamily="49" charset="-122"/>
              </a:rPr>
              <a:t>) </a:t>
            </a:r>
            <a:endParaRPr lang="zh-CN" altLang="en-US" sz="2800" dirty="0">
              <a:solidFill>
                <a:srgbClr val="660066"/>
              </a:solidFill>
              <a:latin typeface="+mn-lt"/>
              <a:ea typeface="仿宋" panose="02010609060101010101" pitchFamily="49" charset="-122"/>
            </a:endParaRPr>
          </a:p>
        </p:txBody>
      </p:sp>
      <p:graphicFrame>
        <p:nvGraphicFramePr>
          <p:cNvPr id="38927" name="Object 14">
            <a:extLst>
              <a:ext uri="{FF2B5EF4-FFF2-40B4-BE49-F238E27FC236}">
                <a16:creationId xmlns:a16="http://schemas.microsoft.com/office/drawing/2014/main" id="{B8E9B03F-3092-45EF-BC06-80E798229C19}"/>
              </a:ext>
            </a:extLst>
          </p:cNvPr>
          <p:cNvGraphicFramePr>
            <a:graphicFrameLocks noChangeAspect="1"/>
          </p:cNvGraphicFramePr>
          <p:nvPr>
            <p:extLst>
              <p:ext uri="{D42A27DB-BD31-4B8C-83A1-F6EECF244321}">
                <p14:modId xmlns:p14="http://schemas.microsoft.com/office/powerpoint/2010/main" val="589818405"/>
              </p:ext>
            </p:extLst>
          </p:nvPr>
        </p:nvGraphicFramePr>
        <p:xfrm>
          <a:off x="2184400" y="1052736"/>
          <a:ext cx="2659063" cy="911225"/>
        </p:xfrm>
        <a:graphic>
          <a:graphicData uri="http://schemas.openxmlformats.org/presentationml/2006/ole">
            <mc:AlternateContent xmlns:mc="http://schemas.openxmlformats.org/markup-compatibility/2006">
              <mc:Choice xmlns:v="urn:schemas-microsoft-com:vml" Requires="v">
                <p:oleObj spid="_x0000_s195760" name="公式" r:id="rId3" imgW="1623075" imgH="457358" progId="Equation.3">
                  <p:embed/>
                </p:oleObj>
              </mc:Choice>
              <mc:Fallback>
                <p:oleObj name="公式" r:id="rId3" imgW="1623075" imgH="457358"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400" y="1052736"/>
                        <a:ext cx="2659063" cy="911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28" name="对象 13">
            <a:extLst>
              <a:ext uri="{FF2B5EF4-FFF2-40B4-BE49-F238E27FC236}">
                <a16:creationId xmlns:a16="http://schemas.microsoft.com/office/drawing/2014/main" id="{CE482AB9-94A8-483D-BB27-5DBB651DEA35}"/>
              </a:ext>
            </a:extLst>
          </p:cNvPr>
          <p:cNvGraphicFramePr>
            <a:graphicFrameLocks noChangeAspect="1"/>
          </p:cNvGraphicFramePr>
          <p:nvPr>
            <p:extLst>
              <p:ext uri="{D42A27DB-BD31-4B8C-83A1-F6EECF244321}">
                <p14:modId xmlns:p14="http://schemas.microsoft.com/office/powerpoint/2010/main" val="3772103952"/>
              </p:ext>
            </p:extLst>
          </p:nvPr>
        </p:nvGraphicFramePr>
        <p:xfrm>
          <a:off x="1403350" y="4230688"/>
          <a:ext cx="4598988" cy="884237"/>
        </p:xfrm>
        <a:graphic>
          <a:graphicData uri="http://schemas.openxmlformats.org/presentationml/2006/ole">
            <mc:AlternateContent xmlns:mc="http://schemas.openxmlformats.org/markup-compatibility/2006">
              <mc:Choice xmlns:v="urn:schemas-microsoft-com:vml" Requires="v">
                <p:oleObj spid="_x0000_s195761" name="公式" r:id="rId5" imgW="2197100" imgH="406400" progId="Equation.3">
                  <p:embed/>
                </p:oleObj>
              </mc:Choice>
              <mc:Fallback>
                <p:oleObj name="公式" r:id="rId5" imgW="2197100" imgH="406400" progId="Equation.3">
                  <p:embed/>
                  <p:pic>
                    <p:nvPicPr>
                      <p:cNvPr id="0" name="对象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4230688"/>
                        <a:ext cx="4598988" cy="884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29" name="Object 14">
            <a:extLst>
              <a:ext uri="{FF2B5EF4-FFF2-40B4-BE49-F238E27FC236}">
                <a16:creationId xmlns:a16="http://schemas.microsoft.com/office/drawing/2014/main" id="{24ADC3D3-C3DF-4425-9397-B02E2F542F35}"/>
              </a:ext>
            </a:extLst>
          </p:cNvPr>
          <p:cNvGraphicFramePr>
            <a:graphicFrameLocks noChangeAspect="1"/>
          </p:cNvGraphicFramePr>
          <p:nvPr>
            <p:extLst>
              <p:ext uri="{D42A27DB-BD31-4B8C-83A1-F6EECF244321}">
                <p14:modId xmlns:p14="http://schemas.microsoft.com/office/powerpoint/2010/main" val="3672575339"/>
              </p:ext>
            </p:extLst>
          </p:nvPr>
        </p:nvGraphicFramePr>
        <p:xfrm>
          <a:off x="2268538" y="5810250"/>
          <a:ext cx="1330325" cy="811213"/>
        </p:xfrm>
        <a:graphic>
          <a:graphicData uri="http://schemas.openxmlformats.org/presentationml/2006/ole">
            <mc:AlternateContent xmlns:mc="http://schemas.openxmlformats.org/markup-compatibility/2006">
              <mc:Choice xmlns:v="urn:schemas-microsoft-com:vml" Requires="v">
                <p:oleObj spid="_x0000_s195762" name="公式" r:id="rId7" imgW="785023" imgH="388778" progId="Equation.3">
                  <p:embed/>
                </p:oleObj>
              </mc:Choice>
              <mc:Fallback>
                <p:oleObj name="公式" r:id="rId7" imgW="785023" imgH="388778"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5810250"/>
                        <a:ext cx="1330325" cy="811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DAF9574-648E-4424-9AC9-5C230C7B37C9}"/>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5.1.3 </a:t>
            </a:r>
            <a:r>
              <a:rPr lang="zh-CN" altLang="en-US" sz="2800" b="1" dirty="0">
                <a:solidFill>
                  <a:srgbClr val="0000FF"/>
                </a:solidFill>
                <a:latin typeface="+mn-lt"/>
                <a:ea typeface="仿宋" panose="02010609060101010101" pitchFamily="49" charset="-122"/>
              </a:rPr>
              <a:t>调频和调相间的关系</a:t>
            </a:r>
          </a:p>
        </p:txBody>
      </p:sp>
      <p:sp>
        <p:nvSpPr>
          <p:cNvPr id="31750" name="Text Box 21">
            <a:extLst>
              <a:ext uri="{FF2B5EF4-FFF2-40B4-BE49-F238E27FC236}">
                <a16:creationId xmlns:a16="http://schemas.microsoft.com/office/drawing/2014/main" id="{77D0B7F5-0D45-4328-8090-700CE3C0B12D}"/>
              </a:ext>
            </a:extLst>
          </p:cNvPr>
          <p:cNvSpPr txBox="1">
            <a:spLocks noChangeArrowheads="1"/>
          </p:cNvSpPr>
          <p:nvPr/>
        </p:nvSpPr>
        <p:spPr bwMode="auto">
          <a:xfrm>
            <a:off x="107950" y="596900"/>
            <a:ext cx="8856663" cy="1054100"/>
          </a:xfrm>
          <a:prstGeom prst="rect">
            <a:avLst/>
          </a:prstGeom>
          <a:noFill/>
          <a:ln w="9525" algn="ctr">
            <a:noFill/>
            <a:miter lim="800000"/>
            <a:headEnd/>
            <a:tailEnd/>
          </a:ln>
        </p:spPr>
        <p:txBody>
          <a:bodyPr>
            <a:spAutoFit/>
          </a:bodyPr>
          <a:lstStyle/>
          <a:p>
            <a:pPr eaLnBrk="1" hangingPunct="1">
              <a:spcBef>
                <a:spcPct val="50000"/>
              </a:spcBef>
              <a:defRPr/>
            </a:pPr>
            <a:r>
              <a:rPr lang="zh-CN" altLang="en-US" sz="1800" dirty="0">
                <a:solidFill>
                  <a:srgbClr val="660066"/>
                </a:solidFill>
                <a:latin typeface="+mn-lt"/>
                <a:ea typeface="仿宋" panose="02010609060101010101" pitchFamily="49" charset="-122"/>
              </a:rPr>
              <a:t>        由</a:t>
            </a:r>
            <a:r>
              <a:rPr lang="en-US" altLang="zh-CN" sz="1800" i="1" dirty="0">
                <a:solidFill>
                  <a:srgbClr val="660066"/>
                </a:solidFill>
                <a:latin typeface="+mn-lt"/>
                <a:ea typeface="仿宋" panose="02010609060101010101" pitchFamily="49" charset="-122"/>
                <a:sym typeface="Symbol" panose="05050102010706020507" pitchFamily="18" charset="2"/>
              </a:rPr>
              <a:t></a:t>
            </a:r>
            <a:r>
              <a:rPr lang="en-US" altLang="zh-CN" sz="1800" baseline="-25000" dirty="0">
                <a:solidFill>
                  <a:srgbClr val="660066"/>
                </a:solidFill>
                <a:latin typeface="+mn-lt"/>
                <a:ea typeface="仿宋" panose="02010609060101010101" pitchFamily="49" charset="-122"/>
              </a:rPr>
              <a:t>P</a:t>
            </a:r>
            <a:r>
              <a:rPr lang="en-US" altLang="zh-CN" sz="1800" dirty="0">
                <a:solidFill>
                  <a:srgbClr val="660066"/>
                </a:solidFill>
                <a:latin typeface="+mn-lt"/>
                <a:ea typeface="仿宋" panose="02010609060101010101" pitchFamily="49" charset="-122"/>
              </a:rPr>
              <a:t>(</a:t>
            </a:r>
            <a:r>
              <a:rPr lang="en-US" altLang="zh-CN" sz="1800" i="1" dirty="0">
                <a:solidFill>
                  <a:srgbClr val="660066"/>
                </a:solidFill>
                <a:latin typeface="+mn-lt"/>
                <a:ea typeface="仿宋" panose="02010609060101010101" pitchFamily="49" charset="-122"/>
              </a:rPr>
              <a:t>t</a:t>
            </a:r>
            <a:r>
              <a:rPr lang="en-US" altLang="zh-CN" sz="1800" dirty="0">
                <a:solidFill>
                  <a:srgbClr val="660066"/>
                </a:solidFill>
                <a:latin typeface="+mn-lt"/>
                <a:ea typeface="仿宋" panose="02010609060101010101" pitchFamily="49" charset="-122"/>
              </a:rPr>
              <a:t>)</a:t>
            </a:r>
            <a:r>
              <a:rPr lang="zh-CN" altLang="en-US" sz="1800" dirty="0">
                <a:solidFill>
                  <a:srgbClr val="660066"/>
                </a:solidFill>
                <a:latin typeface="+mn-lt"/>
                <a:ea typeface="仿宋" panose="02010609060101010101" pitchFamily="49" charset="-122"/>
              </a:rPr>
              <a:t>和 </a:t>
            </a:r>
            <a:r>
              <a:rPr lang="en-US" altLang="zh-CN" sz="1800" i="1" dirty="0">
                <a:solidFill>
                  <a:srgbClr val="660066"/>
                </a:solidFill>
                <a:latin typeface="+mn-lt"/>
                <a:ea typeface="仿宋" panose="02010609060101010101" pitchFamily="49" charset="-122"/>
                <a:sym typeface="Symbol" panose="05050102010706020507" pitchFamily="18" charset="2"/>
              </a:rPr>
              <a:t></a:t>
            </a:r>
            <a:r>
              <a:rPr lang="en-US" altLang="zh-CN" sz="1800" baseline="-25000" dirty="0">
                <a:solidFill>
                  <a:srgbClr val="660066"/>
                </a:solidFill>
                <a:latin typeface="+mn-lt"/>
                <a:ea typeface="仿宋" panose="02010609060101010101" pitchFamily="49" charset="-122"/>
              </a:rPr>
              <a:t>f</a:t>
            </a:r>
            <a:r>
              <a:rPr lang="en-US" altLang="zh-CN" sz="1800" dirty="0">
                <a:solidFill>
                  <a:srgbClr val="660066"/>
                </a:solidFill>
                <a:latin typeface="+mn-lt"/>
                <a:ea typeface="仿宋" panose="02010609060101010101" pitchFamily="49" charset="-122"/>
              </a:rPr>
              <a:t>(</a:t>
            </a:r>
            <a:r>
              <a:rPr lang="en-US" altLang="zh-CN" sz="1800" i="1" dirty="0">
                <a:solidFill>
                  <a:srgbClr val="660066"/>
                </a:solidFill>
                <a:latin typeface="+mn-lt"/>
                <a:ea typeface="仿宋" panose="02010609060101010101" pitchFamily="49" charset="-122"/>
              </a:rPr>
              <a:t>t</a:t>
            </a:r>
            <a:r>
              <a:rPr lang="en-US" altLang="zh-CN" sz="1800" dirty="0">
                <a:solidFill>
                  <a:srgbClr val="660066"/>
                </a:solidFill>
                <a:latin typeface="+mn-lt"/>
                <a:ea typeface="仿宋" panose="02010609060101010101" pitchFamily="49" charset="-122"/>
              </a:rPr>
              <a:t>)</a:t>
            </a:r>
            <a:r>
              <a:rPr lang="zh-CN" altLang="en-US" sz="1800" dirty="0">
                <a:solidFill>
                  <a:srgbClr val="660066"/>
                </a:solidFill>
                <a:latin typeface="+mn-lt"/>
                <a:ea typeface="仿宋" panose="02010609060101010101" pitchFamily="49" charset="-122"/>
              </a:rPr>
              <a:t> 不难看出，不论调频还是调相，它们的瞬时相位和瞬时频率同时受到调变，其区别仅在于按调制信号变化的物理量不同。</a:t>
            </a:r>
          </a:p>
          <a:p>
            <a:pPr eaLnBrk="1" hangingPunct="1">
              <a:spcBef>
                <a:spcPct val="50000"/>
              </a:spcBef>
              <a:defRPr/>
            </a:pPr>
            <a:r>
              <a:rPr lang="zh-CN" altLang="en-US" sz="1800" dirty="0">
                <a:solidFill>
                  <a:srgbClr val="660066"/>
                </a:solidFill>
                <a:latin typeface="+mn-lt"/>
                <a:ea typeface="仿宋" panose="02010609060101010101" pitchFamily="49" charset="-122"/>
              </a:rPr>
              <a:t>    若调制信号</a:t>
            </a:r>
            <a:r>
              <a:rPr lang="en-US" altLang="zh-CN" sz="1800" i="1" dirty="0">
                <a:solidFill>
                  <a:srgbClr val="660066"/>
                </a:solidFill>
                <a:latin typeface="+mn-lt"/>
                <a:ea typeface="仿宋" panose="02010609060101010101" pitchFamily="49" charset="-122"/>
              </a:rPr>
              <a:t>v</a:t>
            </a:r>
            <a:r>
              <a:rPr lang="en-US" altLang="zh-CN" sz="1800" baseline="-25000" dirty="0">
                <a:solidFill>
                  <a:srgbClr val="660066"/>
                </a:solidFill>
                <a:latin typeface="+mn-lt"/>
                <a:ea typeface="仿宋" panose="02010609060101010101" pitchFamily="49" charset="-122"/>
                <a:sym typeface="Symbol" pitchFamily="18" charset="2"/>
              </a:rPr>
              <a:t></a:t>
            </a:r>
            <a:r>
              <a:rPr lang="en-US" altLang="zh-CN" sz="1800" dirty="0">
                <a:solidFill>
                  <a:srgbClr val="660066"/>
                </a:solidFill>
                <a:latin typeface="+mn-lt"/>
                <a:ea typeface="仿宋" panose="02010609060101010101" pitchFamily="49" charset="-122"/>
              </a:rPr>
              <a:t>(</a:t>
            </a:r>
            <a:r>
              <a:rPr lang="en-US" altLang="zh-CN" sz="1800" i="1" dirty="0">
                <a:solidFill>
                  <a:srgbClr val="660066"/>
                </a:solidFill>
                <a:latin typeface="+mn-lt"/>
                <a:ea typeface="仿宋" panose="02010609060101010101" pitchFamily="49" charset="-122"/>
              </a:rPr>
              <a:t>t</a:t>
            </a:r>
            <a:r>
              <a:rPr lang="en-US" altLang="zh-CN" sz="1800" dirty="0">
                <a:solidFill>
                  <a:srgbClr val="660066"/>
                </a:solidFill>
                <a:latin typeface="+mn-lt"/>
                <a:ea typeface="仿宋" panose="02010609060101010101" pitchFamily="49" charset="-122"/>
              </a:rPr>
              <a:t>)</a:t>
            </a:r>
            <a:r>
              <a:rPr lang="zh-CN" altLang="en-US" sz="1800" dirty="0">
                <a:solidFill>
                  <a:srgbClr val="660066"/>
                </a:solidFill>
                <a:latin typeface="+mn-lt"/>
                <a:ea typeface="仿宋" panose="02010609060101010101" pitchFamily="49" charset="-122"/>
              </a:rPr>
              <a:t> 为周期三角波，调频波和调相波的</a:t>
            </a:r>
            <a:r>
              <a:rPr lang="zh-CN" altLang="en-US" sz="1800" dirty="0">
                <a:solidFill>
                  <a:srgbClr val="660066"/>
                </a:solidFill>
                <a:latin typeface="+mn-lt"/>
                <a:ea typeface="仿宋" panose="02010609060101010101" pitchFamily="49" charset="-122"/>
                <a:sym typeface="Symbol" pitchFamily="18" charset="2"/>
              </a:rPr>
              <a:t></a:t>
            </a:r>
            <a:r>
              <a:rPr lang="en-US" altLang="zh-CN" sz="1800" i="1" dirty="0">
                <a:solidFill>
                  <a:srgbClr val="660066"/>
                </a:solidFill>
                <a:latin typeface="+mn-lt"/>
                <a:ea typeface="仿宋" panose="02010609060101010101" pitchFamily="49" charset="-122"/>
                <a:sym typeface="Symbol"/>
              </a:rPr>
              <a:t></a:t>
            </a:r>
            <a:r>
              <a:rPr lang="en-US" altLang="zh-CN" sz="1800" dirty="0">
                <a:solidFill>
                  <a:srgbClr val="660066"/>
                </a:solidFill>
                <a:latin typeface="+mn-lt"/>
                <a:ea typeface="仿宋" panose="02010609060101010101" pitchFamily="49" charset="-122"/>
                <a:sym typeface="Symbol" pitchFamily="18" charset="2"/>
              </a:rPr>
              <a:t>(</a:t>
            </a:r>
            <a:r>
              <a:rPr lang="en-US" altLang="zh-CN" sz="1800" i="1" dirty="0">
                <a:solidFill>
                  <a:srgbClr val="660066"/>
                </a:solidFill>
                <a:latin typeface="+mn-lt"/>
                <a:ea typeface="仿宋" panose="02010609060101010101" pitchFamily="49" charset="-122"/>
                <a:sym typeface="Symbol" pitchFamily="18" charset="2"/>
              </a:rPr>
              <a:t>t</a:t>
            </a:r>
            <a:r>
              <a:rPr lang="en-US" altLang="zh-CN" sz="1800" dirty="0">
                <a:solidFill>
                  <a:srgbClr val="660066"/>
                </a:solidFill>
                <a:latin typeface="+mn-lt"/>
                <a:ea typeface="仿宋" panose="02010609060101010101" pitchFamily="49" charset="-122"/>
                <a:sym typeface="Symbol" pitchFamily="18" charset="2"/>
              </a:rPr>
              <a:t>)</a:t>
            </a:r>
            <a:r>
              <a:rPr lang="zh-CN" altLang="en-US" sz="1800" dirty="0">
                <a:solidFill>
                  <a:srgbClr val="660066"/>
                </a:solidFill>
                <a:latin typeface="+mn-lt"/>
                <a:ea typeface="仿宋" panose="02010609060101010101" pitchFamily="49" charset="-122"/>
              </a:rPr>
              <a:t> 和</a:t>
            </a:r>
            <a:r>
              <a:rPr lang="zh-CN" altLang="en-US" sz="1800" dirty="0">
                <a:solidFill>
                  <a:srgbClr val="660066"/>
                </a:solidFill>
                <a:latin typeface="+mn-lt"/>
                <a:ea typeface="仿宋" panose="02010609060101010101" pitchFamily="49" charset="-122"/>
                <a:sym typeface="Symbol" pitchFamily="18" charset="2"/>
              </a:rPr>
              <a:t></a:t>
            </a:r>
            <a:r>
              <a:rPr lang="zh-CN" altLang="en-US" sz="1800" i="1" dirty="0">
                <a:solidFill>
                  <a:srgbClr val="660066"/>
                </a:solidFill>
                <a:latin typeface="+mn-lt"/>
                <a:ea typeface="仿宋" panose="02010609060101010101" pitchFamily="49" charset="-122"/>
                <a:sym typeface="Symbol" pitchFamily="18" charset="2"/>
              </a:rPr>
              <a:t> </a:t>
            </a:r>
            <a:r>
              <a:rPr lang="en-US" altLang="zh-CN" sz="1800" dirty="0">
                <a:solidFill>
                  <a:srgbClr val="660066"/>
                </a:solidFill>
                <a:latin typeface="+mn-lt"/>
                <a:ea typeface="仿宋" panose="02010609060101010101" pitchFamily="49" charset="-122"/>
                <a:sym typeface="Symbol" pitchFamily="18" charset="2"/>
              </a:rPr>
              <a:t>(</a:t>
            </a:r>
            <a:r>
              <a:rPr lang="en-US" altLang="zh-CN" sz="1800" i="1" dirty="0">
                <a:solidFill>
                  <a:srgbClr val="660066"/>
                </a:solidFill>
                <a:latin typeface="+mn-lt"/>
                <a:ea typeface="仿宋" panose="02010609060101010101" pitchFamily="49" charset="-122"/>
                <a:sym typeface="Symbol" pitchFamily="18" charset="2"/>
              </a:rPr>
              <a:t>t</a:t>
            </a:r>
            <a:r>
              <a:rPr lang="en-US" altLang="zh-CN" sz="1800" dirty="0">
                <a:solidFill>
                  <a:srgbClr val="660066"/>
                </a:solidFill>
                <a:latin typeface="+mn-lt"/>
                <a:ea typeface="仿宋" panose="02010609060101010101" pitchFamily="49" charset="-122"/>
                <a:sym typeface="Symbol" pitchFamily="18" charset="2"/>
              </a:rPr>
              <a:t>)</a:t>
            </a:r>
            <a:r>
              <a:rPr lang="zh-CN" altLang="en-US" sz="1800" dirty="0">
                <a:solidFill>
                  <a:srgbClr val="660066"/>
                </a:solidFill>
                <a:latin typeface="+mn-lt"/>
                <a:ea typeface="仿宋" panose="02010609060101010101" pitchFamily="49" charset="-122"/>
              </a:rPr>
              <a:t> 波形如下：</a:t>
            </a:r>
          </a:p>
        </p:txBody>
      </p:sp>
      <p:sp>
        <p:nvSpPr>
          <p:cNvPr id="39940" name="Text Box 28">
            <a:extLst>
              <a:ext uri="{FF2B5EF4-FFF2-40B4-BE49-F238E27FC236}">
                <a16:creationId xmlns:a16="http://schemas.microsoft.com/office/drawing/2014/main" id="{FFC8A6EC-2215-475C-B524-3A239A493A55}"/>
              </a:ext>
            </a:extLst>
          </p:cNvPr>
          <p:cNvSpPr txBox="1">
            <a:spLocks noChangeArrowheads="1"/>
          </p:cNvSpPr>
          <p:nvPr/>
        </p:nvSpPr>
        <p:spPr bwMode="auto">
          <a:xfrm>
            <a:off x="344488" y="4779963"/>
            <a:ext cx="1543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mn-lt"/>
                <a:ea typeface="仿宋" panose="02010609060101010101" pitchFamily="49" charset="-122"/>
              </a:rPr>
              <a:t>调相：</a:t>
            </a:r>
          </a:p>
        </p:txBody>
      </p:sp>
      <p:sp>
        <p:nvSpPr>
          <p:cNvPr id="39941" name="Text Box 29">
            <a:extLst>
              <a:ext uri="{FF2B5EF4-FFF2-40B4-BE49-F238E27FC236}">
                <a16:creationId xmlns:a16="http://schemas.microsoft.com/office/drawing/2014/main" id="{15D0BCF4-0DCB-4272-BC11-9CE527B6F86C}"/>
              </a:ext>
            </a:extLst>
          </p:cNvPr>
          <p:cNvSpPr txBox="1">
            <a:spLocks noChangeArrowheads="1"/>
          </p:cNvSpPr>
          <p:nvPr/>
        </p:nvSpPr>
        <p:spPr bwMode="auto">
          <a:xfrm>
            <a:off x="4356100" y="4581525"/>
            <a:ext cx="1308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mn-lt"/>
                <a:ea typeface="仿宋" panose="02010609060101010101" pitchFamily="49" charset="-122"/>
              </a:rPr>
              <a:t>调频：</a:t>
            </a:r>
          </a:p>
        </p:txBody>
      </p:sp>
      <p:sp>
        <p:nvSpPr>
          <p:cNvPr id="39942" name="Text Box 30">
            <a:extLst>
              <a:ext uri="{FF2B5EF4-FFF2-40B4-BE49-F238E27FC236}">
                <a16:creationId xmlns:a16="http://schemas.microsoft.com/office/drawing/2014/main" id="{C3278601-5A5A-496B-A88B-22F4F8773918}"/>
              </a:ext>
            </a:extLst>
          </p:cNvPr>
          <p:cNvSpPr txBox="1">
            <a:spLocks noChangeArrowheads="1"/>
          </p:cNvSpPr>
          <p:nvPr/>
        </p:nvSpPr>
        <p:spPr bwMode="auto">
          <a:xfrm>
            <a:off x="1116013" y="6165850"/>
            <a:ext cx="7273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660066"/>
                </a:solidFill>
                <a:latin typeface="+mn-lt"/>
                <a:ea typeface="仿宋" panose="02010609060101010101" pitchFamily="49" charset="-122"/>
              </a:rPr>
              <a:t>可见，它们的</a:t>
            </a:r>
            <a:r>
              <a:rPr lang="zh-CN" altLang="en-US" sz="2000">
                <a:solidFill>
                  <a:srgbClr val="660066"/>
                </a:solidFill>
                <a:latin typeface="+mn-lt"/>
                <a:ea typeface="仿宋" panose="02010609060101010101" pitchFamily="49" charset="-122"/>
                <a:sym typeface="Symbol" panose="05050102010706020507" pitchFamily="18" charset="2"/>
              </a:rPr>
              <a:t></a:t>
            </a:r>
            <a:r>
              <a:rPr lang="zh-CN" altLang="en-US" sz="2000" i="1">
                <a:solidFill>
                  <a:srgbClr val="660066"/>
                </a:solidFill>
                <a:latin typeface="+mn-lt"/>
                <a:ea typeface="仿宋" panose="02010609060101010101" pitchFamily="49" charset="-122"/>
                <a:sym typeface="Symbol" panose="05050102010706020507" pitchFamily="18" charset="2"/>
              </a:rPr>
              <a:t></a:t>
            </a:r>
            <a:r>
              <a:rPr lang="en-US" altLang="zh-CN" sz="2000">
                <a:solidFill>
                  <a:srgbClr val="660066"/>
                </a:solidFill>
                <a:latin typeface="+mn-lt"/>
                <a:ea typeface="仿宋" panose="02010609060101010101" pitchFamily="49" charset="-122"/>
                <a:sym typeface="Symbol" panose="05050102010706020507" pitchFamily="18" charset="2"/>
              </a:rPr>
              <a:t>(</a:t>
            </a:r>
            <a:r>
              <a:rPr lang="en-US" altLang="zh-CN" sz="2000" i="1">
                <a:solidFill>
                  <a:srgbClr val="660066"/>
                </a:solidFill>
                <a:latin typeface="+mn-lt"/>
                <a:ea typeface="仿宋" panose="02010609060101010101" pitchFamily="49" charset="-122"/>
                <a:sym typeface="Symbol" panose="05050102010706020507" pitchFamily="18" charset="2"/>
              </a:rPr>
              <a:t>t</a:t>
            </a:r>
            <a:r>
              <a:rPr lang="en-US" altLang="zh-CN" sz="2000">
                <a:solidFill>
                  <a:srgbClr val="660066"/>
                </a:solidFill>
                <a:latin typeface="+mn-lt"/>
                <a:ea typeface="仿宋" panose="02010609060101010101" pitchFamily="49" charset="-122"/>
                <a:sym typeface="Symbol" panose="05050102010706020507" pitchFamily="18" charset="2"/>
              </a:rPr>
              <a:t>)</a:t>
            </a:r>
            <a:r>
              <a:rPr lang="zh-CN" altLang="en-US" sz="2000">
                <a:solidFill>
                  <a:srgbClr val="660066"/>
                </a:solidFill>
                <a:latin typeface="+mn-lt"/>
                <a:ea typeface="仿宋" panose="02010609060101010101" pitchFamily="49" charset="-122"/>
              </a:rPr>
              <a:t>和</a:t>
            </a:r>
            <a:r>
              <a:rPr lang="zh-CN" altLang="en-US" sz="2000">
                <a:solidFill>
                  <a:srgbClr val="660066"/>
                </a:solidFill>
                <a:latin typeface="+mn-lt"/>
                <a:ea typeface="仿宋" panose="02010609060101010101" pitchFamily="49" charset="-122"/>
                <a:sym typeface="Symbol" panose="05050102010706020507" pitchFamily="18" charset="2"/>
              </a:rPr>
              <a:t></a:t>
            </a:r>
            <a:r>
              <a:rPr lang="zh-CN" altLang="en-US" sz="2000" i="1">
                <a:solidFill>
                  <a:srgbClr val="660066"/>
                </a:solidFill>
                <a:latin typeface="+mn-lt"/>
                <a:ea typeface="仿宋" panose="02010609060101010101" pitchFamily="49" charset="-122"/>
                <a:sym typeface="Symbol" panose="05050102010706020507" pitchFamily="18" charset="2"/>
              </a:rPr>
              <a:t></a:t>
            </a:r>
            <a:r>
              <a:rPr lang="en-US" altLang="zh-CN" sz="2000">
                <a:solidFill>
                  <a:srgbClr val="660066"/>
                </a:solidFill>
                <a:latin typeface="+mn-lt"/>
                <a:ea typeface="仿宋" panose="02010609060101010101" pitchFamily="49" charset="-122"/>
                <a:sym typeface="Symbol" panose="05050102010706020507" pitchFamily="18" charset="2"/>
              </a:rPr>
              <a:t>(</a:t>
            </a:r>
            <a:r>
              <a:rPr lang="en-US" altLang="zh-CN" sz="2000" i="1">
                <a:solidFill>
                  <a:srgbClr val="660066"/>
                </a:solidFill>
                <a:latin typeface="+mn-lt"/>
                <a:ea typeface="仿宋" panose="02010609060101010101" pitchFamily="49" charset="-122"/>
                <a:sym typeface="Symbol" panose="05050102010706020507" pitchFamily="18" charset="2"/>
              </a:rPr>
              <a:t>t</a:t>
            </a:r>
            <a:r>
              <a:rPr lang="en-US" altLang="zh-CN" sz="2000">
                <a:solidFill>
                  <a:srgbClr val="660066"/>
                </a:solidFill>
                <a:latin typeface="+mn-lt"/>
                <a:ea typeface="仿宋" panose="02010609060101010101" pitchFamily="49" charset="-122"/>
                <a:sym typeface="Symbol" panose="05050102010706020507" pitchFamily="18" charset="2"/>
              </a:rPr>
              <a:t>)</a:t>
            </a:r>
            <a:r>
              <a:rPr lang="zh-CN" altLang="en-US" sz="2000">
                <a:solidFill>
                  <a:srgbClr val="660066"/>
                </a:solidFill>
                <a:latin typeface="+mn-lt"/>
                <a:ea typeface="仿宋" panose="02010609060101010101" pitchFamily="49" charset="-122"/>
              </a:rPr>
              <a:t> 的变化规律截然不同。</a:t>
            </a:r>
          </a:p>
        </p:txBody>
      </p:sp>
      <p:graphicFrame>
        <p:nvGraphicFramePr>
          <p:cNvPr id="39943" name="Object 25">
            <a:extLst>
              <a:ext uri="{FF2B5EF4-FFF2-40B4-BE49-F238E27FC236}">
                <a16:creationId xmlns:a16="http://schemas.microsoft.com/office/drawing/2014/main" id="{C77F18BC-D368-4D2C-9296-E9D474F892EC}"/>
              </a:ext>
            </a:extLst>
          </p:cNvPr>
          <p:cNvGraphicFramePr>
            <a:graphicFrameLocks noChangeAspect="1"/>
          </p:cNvGraphicFramePr>
          <p:nvPr>
            <p:extLst>
              <p:ext uri="{D42A27DB-BD31-4B8C-83A1-F6EECF244321}">
                <p14:modId xmlns:p14="http://schemas.microsoft.com/office/powerpoint/2010/main" val="4221727584"/>
              </p:ext>
            </p:extLst>
          </p:nvPr>
        </p:nvGraphicFramePr>
        <p:xfrm>
          <a:off x="971550" y="1700213"/>
          <a:ext cx="6985000" cy="2846387"/>
        </p:xfrm>
        <a:graphic>
          <a:graphicData uri="http://schemas.openxmlformats.org/presentationml/2006/ole">
            <mc:AlternateContent xmlns:mc="http://schemas.openxmlformats.org/markup-compatibility/2006">
              <mc:Choice xmlns:v="urn:schemas-microsoft-com:vml" Requires="v">
                <p:oleObj spid="_x0000_s204970" name="SmartDraw" r:id="rId3" imgW="5273099" imgH="4183380" progId="">
                  <p:embed/>
                </p:oleObj>
              </mc:Choice>
              <mc:Fallback>
                <p:oleObj name="SmartDraw" r:id="rId3" imgW="5273099" imgH="4183380" progId="">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700213"/>
                        <a:ext cx="6985000" cy="2846387"/>
                      </a:xfrm>
                      <a:prstGeom prst="rect">
                        <a:avLst/>
                      </a:prstGeom>
                      <a:solidFill>
                        <a:srgbClr val="0000FF"/>
                      </a:solidFill>
                      <a:ln>
                        <a:noFill/>
                      </a:ln>
                      <a:effectLst/>
                    </p:spPr>
                  </p:pic>
                </p:oleObj>
              </mc:Fallback>
            </mc:AlternateContent>
          </a:graphicData>
        </a:graphic>
      </p:graphicFrame>
      <p:graphicFrame>
        <p:nvGraphicFramePr>
          <p:cNvPr id="39944" name="Object 14">
            <a:extLst>
              <a:ext uri="{FF2B5EF4-FFF2-40B4-BE49-F238E27FC236}">
                <a16:creationId xmlns:a16="http://schemas.microsoft.com/office/drawing/2014/main" id="{F64EFB8B-0A03-4A23-B816-5B9C7F65C79D}"/>
              </a:ext>
            </a:extLst>
          </p:cNvPr>
          <p:cNvGraphicFramePr>
            <a:graphicFrameLocks noChangeAspect="1"/>
          </p:cNvGraphicFramePr>
          <p:nvPr>
            <p:extLst>
              <p:ext uri="{D42A27DB-BD31-4B8C-83A1-F6EECF244321}">
                <p14:modId xmlns:p14="http://schemas.microsoft.com/office/powerpoint/2010/main" val="2338091857"/>
              </p:ext>
            </p:extLst>
          </p:nvPr>
        </p:nvGraphicFramePr>
        <p:xfrm>
          <a:off x="1287463" y="4735513"/>
          <a:ext cx="2508250" cy="1398587"/>
        </p:xfrm>
        <a:graphic>
          <a:graphicData uri="http://schemas.openxmlformats.org/presentationml/2006/ole">
            <mc:AlternateContent xmlns:mc="http://schemas.openxmlformats.org/markup-compatibility/2006">
              <mc:Choice xmlns:v="urn:schemas-microsoft-com:vml" Requires="v">
                <p:oleObj spid="_x0000_s204971" name="公式" r:id="rId5" imgW="1435100" imgH="685800" progId="Equation.3">
                  <p:embed/>
                </p:oleObj>
              </mc:Choice>
              <mc:Fallback>
                <p:oleObj name="公式" r:id="rId5" imgW="1435100" imgH="6858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463" y="4735513"/>
                        <a:ext cx="2508250" cy="139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5" name="Object 14">
            <a:extLst>
              <a:ext uri="{FF2B5EF4-FFF2-40B4-BE49-F238E27FC236}">
                <a16:creationId xmlns:a16="http://schemas.microsoft.com/office/drawing/2014/main" id="{A4511D80-E0D4-4561-B358-82256CE00461}"/>
              </a:ext>
            </a:extLst>
          </p:cNvPr>
          <p:cNvGraphicFramePr>
            <a:graphicFrameLocks noChangeAspect="1"/>
          </p:cNvGraphicFramePr>
          <p:nvPr>
            <p:extLst>
              <p:ext uri="{D42A27DB-BD31-4B8C-83A1-F6EECF244321}">
                <p14:modId xmlns:p14="http://schemas.microsoft.com/office/powerpoint/2010/main" val="3317400821"/>
              </p:ext>
            </p:extLst>
          </p:nvPr>
        </p:nvGraphicFramePr>
        <p:xfrm>
          <a:off x="5176838" y="4708525"/>
          <a:ext cx="2754312" cy="1311275"/>
        </p:xfrm>
        <a:graphic>
          <a:graphicData uri="http://schemas.openxmlformats.org/presentationml/2006/ole">
            <mc:AlternateContent xmlns:mc="http://schemas.openxmlformats.org/markup-compatibility/2006">
              <mc:Choice xmlns:v="urn:schemas-microsoft-com:vml" Requires="v">
                <p:oleObj spid="_x0000_s204972" name="公式" r:id="rId7" imgW="1459866" imgH="583947" progId="Equation.3">
                  <p:embed/>
                </p:oleObj>
              </mc:Choice>
              <mc:Fallback>
                <p:oleObj name="公式" r:id="rId7" imgW="1459866" imgH="583947"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6838" y="4708525"/>
                        <a:ext cx="2754312"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2">
            <a:extLst>
              <a:ext uri="{FF2B5EF4-FFF2-40B4-BE49-F238E27FC236}">
                <a16:creationId xmlns:a16="http://schemas.microsoft.com/office/drawing/2014/main" id="{D7828FCC-FACD-4639-82C8-0A8AD49A0379}"/>
              </a:ext>
            </a:extLst>
          </p:cNvPr>
          <p:cNvSpPr txBox="1">
            <a:spLocks noChangeArrowheads="1"/>
          </p:cNvSpPr>
          <p:nvPr/>
        </p:nvSpPr>
        <p:spPr bwMode="auto">
          <a:xfrm>
            <a:off x="146050" y="2151063"/>
            <a:ext cx="9699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2800" kern="0" dirty="0">
                <a:solidFill>
                  <a:srgbClr val="CC3300"/>
                </a:solidFill>
                <a:latin typeface="+mn-lt"/>
                <a:ea typeface="仿宋" panose="02010609060101010101" pitchFamily="49" charset="-122"/>
              </a:rPr>
              <a:t>调相 </a:t>
            </a:r>
            <a:r>
              <a:rPr lang="en-US" altLang="zh-CN" sz="2800" kern="0" dirty="0">
                <a:solidFill>
                  <a:srgbClr val="CC3300"/>
                </a:solidFill>
                <a:latin typeface="+mn-lt"/>
                <a:ea typeface="仿宋" panose="02010609060101010101" pitchFamily="49" charset="-122"/>
              </a:rPr>
              <a:t>PM</a:t>
            </a:r>
            <a:endParaRPr lang="zh-CN" altLang="en-US" sz="2800" kern="0" dirty="0">
              <a:solidFill>
                <a:srgbClr val="CC3300"/>
              </a:solidFill>
              <a:latin typeface="+mn-lt"/>
              <a:ea typeface="仿宋" panose="02010609060101010101" pitchFamily="49" charset="-122"/>
            </a:endParaRPr>
          </a:p>
        </p:txBody>
      </p:sp>
      <p:sp>
        <p:nvSpPr>
          <p:cNvPr id="11" name="Rectangle 2">
            <a:extLst>
              <a:ext uri="{FF2B5EF4-FFF2-40B4-BE49-F238E27FC236}">
                <a16:creationId xmlns:a16="http://schemas.microsoft.com/office/drawing/2014/main" id="{6C60C44B-6AB5-4417-AFDE-FBEFE2CB5BAE}"/>
              </a:ext>
            </a:extLst>
          </p:cNvPr>
          <p:cNvSpPr txBox="1">
            <a:spLocks noChangeArrowheads="1"/>
          </p:cNvSpPr>
          <p:nvPr/>
        </p:nvSpPr>
        <p:spPr bwMode="auto">
          <a:xfrm>
            <a:off x="7956550" y="2019300"/>
            <a:ext cx="9699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2800" kern="0" dirty="0">
                <a:solidFill>
                  <a:srgbClr val="660066"/>
                </a:solidFill>
                <a:latin typeface="+mn-lt"/>
                <a:ea typeface="仿宋" panose="02010609060101010101" pitchFamily="49" charset="-122"/>
              </a:rPr>
              <a:t>调频 </a:t>
            </a:r>
            <a:r>
              <a:rPr lang="en-US" altLang="zh-CN" sz="2800" kern="0" dirty="0">
                <a:solidFill>
                  <a:srgbClr val="660066"/>
                </a:solidFill>
                <a:latin typeface="+mn-lt"/>
                <a:ea typeface="仿宋" panose="02010609060101010101" pitchFamily="49" charset="-122"/>
              </a:rPr>
              <a:t>FM</a:t>
            </a:r>
            <a:endParaRPr lang="zh-CN" altLang="en-US" sz="2800" kern="0" dirty="0">
              <a:solidFill>
                <a:srgbClr val="660066"/>
              </a:solidFill>
              <a:latin typeface="+mn-lt"/>
              <a:ea typeface="仿宋"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40962" name="图片 2">
            <a:extLst>
              <a:ext uri="{FF2B5EF4-FFF2-40B4-BE49-F238E27FC236}">
                <a16:creationId xmlns:a16="http://schemas.microsoft.com/office/drawing/2014/main" id="{F3748E22-042C-4377-88BA-43F3BB825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258888"/>
            <a:ext cx="9145587"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a:extLst>
              <a:ext uri="{FF2B5EF4-FFF2-40B4-BE49-F238E27FC236}">
                <a16:creationId xmlns:a16="http://schemas.microsoft.com/office/drawing/2014/main" id="{E686038F-8B68-41B9-984E-A9614AC225EB}"/>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5.1.3 </a:t>
            </a:r>
            <a:r>
              <a:rPr lang="zh-CN" altLang="en-US" sz="2800" b="1" dirty="0">
                <a:solidFill>
                  <a:srgbClr val="0000FF"/>
                </a:solidFill>
                <a:latin typeface="+mn-lt"/>
                <a:ea typeface="仿宋" panose="02010609060101010101" pitchFamily="49" charset="-122"/>
              </a:rPr>
              <a:t>调频和调相间的关系</a:t>
            </a:r>
          </a:p>
        </p:txBody>
      </p:sp>
      <p:sp>
        <p:nvSpPr>
          <p:cNvPr id="40964" name="Text Box 12">
            <a:extLst>
              <a:ext uri="{FF2B5EF4-FFF2-40B4-BE49-F238E27FC236}">
                <a16:creationId xmlns:a16="http://schemas.microsoft.com/office/drawing/2014/main" id="{58064D5C-446E-4865-BC73-45D77AF7DE84}"/>
              </a:ext>
            </a:extLst>
          </p:cNvPr>
          <p:cNvSpPr txBox="1">
            <a:spLocks noChangeArrowheads="1"/>
          </p:cNvSpPr>
          <p:nvPr/>
        </p:nvSpPr>
        <p:spPr bwMode="auto">
          <a:xfrm>
            <a:off x="179388" y="692150"/>
            <a:ext cx="467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调频调相波的比较</a:t>
            </a:r>
          </a:p>
        </p:txBody>
      </p:sp>
      <p:sp>
        <p:nvSpPr>
          <p:cNvPr id="40965" name="Text Box 12">
            <a:extLst>
              <a:ext uri="{FF2B5EF4-FFF2-40B4-BE49-F238E27FC236}">
                <a16:creationId xmlns:a16="http://schemas.microsoft.com/office/drawing/2014/main" id="{47EFDCAA-E95B-4550-AEB8-06F5CDBC77CF}"/>
              </a:ext>
            </a:extLst>
          </p:cNvPr>
          <p:cNvSpPr txBox="1">
            <a:spLocks noChangeArrowheads="1"/>
          </p:cNvSpPr>
          <p:nvPr/>
        </p:nvSpPr>
        <p:spPr bwMode="auto">
          <a:xfrm>
            <a:off x="1588" y="1231900"/>
            <a:ext cx="23050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CC00"/>
                </a:solidFill>
                <a:latin typeface="+mn-lt"/>
                <a:ea typeface="仿宋" panose="02010609060101010101" pitchFamily="49" charset="-122"/>
              </a:rPr>
              <a:t>P198</a:t>
            </a:r>
            <a:r>
              <a:rPr lang="en-US" altLang="zh-CN" sz="2400" dirty="0">
                <a:solidFill>
                  <a:srgbClr val="FF0000"/>
                </a:solidFill>
                <a:latin typeface="+mn-lt"/>
                <a:ea typeface="仿宋" panose="02010609060101010101" pitchFamily="49" charset="-122"/>
              </a:rPr>
              <a:t>  P203</a:t>
            </a:r>
            <a:r>
              <a:rPr lang="en-US" altLang="zh-CN" sz="2400" dirty="0">
                <a:solidFill>
                  <a:schemeClr val="bg1"/>
                </a:solidFill>
                <a:latin typeface="+mn-lt"/>
                <a:ea typeface="仿宋" panose="02010609060101010101" pitchFamily="49" charset="-122"/>
              </a:rPr>
              <a:t>     </a:t>
            </a:r>
            <a:r>
              <a:rPr lang="en-US" altLang="zh-CN" sz="2400" dirty="0">
                <a:solidFill>
                  <a:srgbClr val="002060"/>
                </a:solidFill>
                <a:latin typeface="+mn-lt"/>
                <a:ea typeface="仿宋" panose="02010609060101010101" pitchFamily="49" charset="-122"/>
              </a:rPr>
              <a:t>P212</a:t>
            </a:r>
            <a:endParaRPr lang="zh-CN" altLang="en-US" sz="2400" dirty="0">
              <a:solidFill>
                <a:srgbClr val="002060"/>
              </a:solidFill>
              <a:latin typeface="+mn-lt"/>
              <a:ea typeface="仿宋" panose="02010609060101010101" pitchFamily="49" charset="-122"/>
            </a:endParaRPr>
          </a:p>
        </p:txBody>
      </p:sp>
      <p:sp>
        <p:nvSpPr>
          <p:cNvPr id="2" name="矩形 1">
            <a:extLst>
              <a:ext uri="{FF2B5EF4-FFF2-40B4-BE49-F238E27FC236}">
                <a16:creationId xmlns:a16="http://schemas.microsoft.com/office/drawing/2014/main" id="{09E36941-2B6D-41A9-AECF-09A6208BE71F}"/>
              </a:ext>
            </a:extLst>
          </p:cNvPr>
          <p:cNvSpPr/>
          <p:nvPr/>
        </p:nvSpPr>
        <p:spPr>
          <a:xfrm>
            <a:off x="1475656" y="4635501"/>
            <a:ext cx="6829114" cy="523220"/>
          </a:xfrm>
          <a:prstGeom prst="rect">
            <a:avLst/>
          </a:prstGeom>
        </p:spPr>
        <p:txBody>
          <a:bodyPr wrap="none">
            <a:spAutoFit/>
          </a:bodyPr>
          <a:lstStyle/>
          <a:p>
            <a:r>
              <a:rPr lang="zh-CN" altLang="en-US" dirty="0">
                <a:solidFill>
                  <a:srgbClr val="660066"/>
                </a:solidFill>
                <a:latin typeface="+mn-lt"/>
                <a:ea typeface="仿宋" panose="02010609060101010101" pitchFamily="49" charset="-122"/>
              </a:rPr>
              <a:t>补充：</a:t>
            </a:r>
            <a:r>
              <a:rPr lang="en-US" altLang="zh-CN" i="1" dirty="0">
                <a:solidFill>
                  <a:srgbClr val="660066"/>
                </a:solidFill>
                <a:latin typeface="+mn-lt"/>
                <a:ea typeface="仿宋" panose="02010609060101010101" pitchFamily="49" charset="-122"/>
              </a:rPr>
              <a:t>B</a:t>
            </a:r>
            <a:r>
              <a:rPr lang="en-US" altLang="zh-CN" dirty="0">
                <a:solidFill>
                  <a:srgbClr val="660066"/>
                </a:solidFill>
                <a:latin typeface="+mn-lt"/>
                <a:ea typeface="仿宋" panose="02010609060101010101" pitchFamily="49" charset="-122"/>
              </a:rPr>
              <a:t>=2(</a:t>
            </a:r>
            <a:r>
              <a:rPr lang="en-US" altLang="zh-CN" i="1" dirty="0">
                <a:solidFill>
                  <a:srgbClr val="660066"/>
                </a:solidFill>
                <a:latin typeface="+mn-lt"/>
                <a:ea typeface="仿宋" panose="02010609060101010101" pitchFamily="49" charset="-122"/>
              </a:rPr>
              <a:t>m</a:t>
            </a:r>
            <a:r>
              <a:rPr lang="en-US" altLang="zh-CN" dirty="0">
                <a:solidFill>
                  <a:srgbClr val="660066"/>
                </a:solidFill>
                <a:latin typeface="+mn-lt"/>
                <a:ea typeface="仿宋" panose="02010609060101010101" pitchFamily="49" charset="-122"/>
              </a:rPr>
              <a:t>+1)</a:t>
            </a:r>
            <a:r>
              <a:rPr lang="en-US" altLang="zh-CN" i="1" dirty="0">
                <a:solidFill>
                  <a:srgbClr val="660066"/>
                </a:solidFill>
                <a:latin typeface="+mn-lt"/>
                <a:ea typeface="仿宋" panose="02010609060101010101" pitchFamily="49" charset="-122"/>
              </a:rPr>
              <a:t>F</a:t>
            </a:r>
            <a:r>
              <a:rPr lang="en-US" altLang="zh-CN" dirty="0">
                <a:solidFill>
                  <a:srgbClr val="660066"/>
                </a:solidFill>
                <a:latin typeface="+mn-lt"/>
                <a:ea typeface="仿宋" panose="02010609060101010101" pitchFamily="49" charset="-122"/>
              </a:rPr>
              <a:t>=2(</a:t>
            </a:r>
            <a:r>
              <a:rPr lang="en-US" altLang="zh-CN" dirty="0">
                <a:solidFill>
                  <a:srgbClr val="660066"/>
                </a:solidFill>
                <a:latin typeface="+mn-lt"/>
                <a:ea typeface="仿宋" panose="02010609060101010101" pitchFamily="49" charset="-122"/>
                <a:sym typeface="Symbol" panose="05050102010706020507" pitchFamily="18" charset="2"/>
              </a:rPr>
              <a:t></a:t>
            </a:r>
            <a:r>
              <a:rPr lang="en-US" altLang="zh-CN" i="1" dirty="0" err="1">
                <a:solidFill>
                  <a:srgbClr val="660066"/>
                </a:solidFill>
                <a:latin typeface="+mn-lt"/>
                <a:ea typeface="仿宋" panose="02010609060101010101" pitchFamily="49" charset="-122"/>
                <a:sym typeface="Symbol" panose="05050102010706020507" pitchFamily="18" charset="2"/>
              </a:rPr>
              <a:t>f</a:t>
            </a:r>
            <a:r>
              <a:rPr lang="en-US" altLang="zh-CN" baseline="-25000" dirty="0" err="1">
                <a:solidFill>
                  <a:srgbClr val="660066"/>
                </a:solidFill>
                <a:latin typeface="+mn-lt"/>
                <a:ea typeface="仿宋" panose="02010609060101010101" pitchFamily="49" charset="-122"/>
                <a:sym typeface="Symbol" panose="05050102010706020507" pitchFamily="18" charset="2"/>
              </a:rPr>
              <a:t>m</a:t>
            </a:r>
            <a:r>
              <a:rPr lang="en-US" altLang="zh-CN" dirty="0" err="1">
                <a:solidFill>
                  <a:srgbClr val="660066"/>
                </a:solidFill>
                <a:latin typeface="+mn-lt"/>
                <a:ea typeface="仿宋" panose="02010609060101010101" pitchFamily="49" charset="-122"/>
                <a:sym typeface="Symbol" panose="05050102010706020507" pitchFamily="18" charset="2"/>
              </a:rPr>
              <a:t>+</a:t>
            </a:r>
            <a:r>
              <a:rPr lang="en-US" altLang="zh-CN" i="1" dirty="0" err="1">
                <a:solidFill>
                  <a:srgbClr val="660066"/>
                </a:solidFill>
                <a:latin typeface="+mn-lt"/>
                <a:ea typeface="仿宋" panose="02010609060101010101" pitchFamily="49" charset="-122"/>
                <a:sym typeface="Symbol" panose="05050102010706020507" pitchFamily="18" charset="2"/>
              </a:rPr>
              <a:t>F</a:t>
            </a:r>
            <a:r>
              <a:rPr lang="en-US" altLang="zh-CN" dirty="0">
                <a:solidFill>
                  <a:srgbClr val="660066"/>
                </a:solidFill>
                <a:latin typeface="+mn-lt"/>
                <a:ea typeface="仿宋" panose="02010609060101010101" pitchFamily="49" charset="-122"/>
              </a:rPr>
              <a:t>)         </a:t>
            </a:r>
            <a:r>
              <a:rPr lang="zh-CN" altLang="en-US" dirty="0">
                <a:solidFill>
                  <a:srgbClr val="FF0000"/>
                </a:solidFill>
                <a:latin typeface="+mn-lt"/>
                <a:ea typeface="仿宋" panose="02010609060101010101" pitchFamily="49" charset="-122"/>
              </a:rPr>
              <a:t>（</a:t>
            </a:r>
            <a:r>
              <a:rPr lang="en-US" altLang="zh-CN" dirty="0">
                <a:solidFill>
                  <a:srgbClr val="FF0000"/>
                </a:solidFill>
                <a:latin typeface="+mn-lt"/>
                <a:ea typeface="仿宋" panose="02010609060101010101" pitchFamily="49" charset="-122"/>
              </a:rPr>
              <a:t>7-28</a:t>
            </a:r>
            <a:r>
              <a:rPr lang="zh-CN" altLang="en-US" dirty="0">
                <a:solidFill>
                  <a:srgbClr val="FF0000"/>
                </a:solidFill>
                <a:latin typeface="+mn-lt"/>
                <a:ea typeface="仿宋" panose="02010609060101010101" pitchFamily="49" charset="-122"/>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F754C05B-6B63-44AE-8B30-D667C920FF2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5.1.3 </a:t>
            </a:r>
            <a:r>
              <a:rPr lang="zh-CN" altLang="en-US" sz="2800" b="1" dirty="0">
                <a:solidFill>
                  <a:srgbClr val="0000FF"/>
                </a:solidFill>
                <a:latin typeface="+mn-lt"/>
                <a:ea typeface="仿宋" panose="02010609060101010101" pitchFamily="49" charset="-122"/>
              </a:rPr>
              <a:t>调频和调相间的关系</a:t>
            </a:r>
          </a:p>
        </p:txBody>
      </p:sp>
      <p:sp>
        <p:nvSpPr>
          <p:cNvPr id="41987" name="Text Box 6">
            <a:extLst>
              <a:ext uri="{FF2B5EF4-FFF2-40B4-BE49-F238E27FC236}">
                <a16:creationId xmlns:a16="http://schemas.microsoft.com/office/drawing/2014/main" id="{F98D998A-D119-4117-AFF6-0472A0F3118D}"/>
              </a:ext>
            </a:extLst>
          </p:cNvPr>
          <p:cNvSpPr txBox="1">
            <a:spLocks noChangeArrowheads="1"/>
          </p:cNvSpPr>
          <p:nvPr/>
        </p:nvSpPr>
        <p:spPr bwMode="auto">
          <a:xfrm>
            <a:off x="179388" y="584200"/>
            <a:ext cx="8496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mn-lt"/>
                <a:ea typeface="仿宋" panose="02010609060101010101" pitchFamily="49" charset="-122"/>
              </a:rPr>
              <a:t>        可见，同一单音，调频和调相时的两个基本参数</a:t>
            </a:r>
            <a:r>
              <a:rPr lang="zh-CN" altLang="en-US" sz="2000" dirty="0">
                <a:solidFill>
                  <a:srgbClr val="660066"/>
                </a:solidFill>
                <a:latin typeface="+mn-lt"/>
                <a:ea typeface="仿宋" panose="02010609060101010101" pitchFamily="49" charset="-122"/>
                <a:sym typeface="Symbol" panose="05050102010706020507" pitchFamily="18" charset="2"/>
              </a:rPr>
              <a:t></a:t>
            </a:r>
            <a:r>
              <a:rPr lang="zh-CN" altLang="en-US" sz="2000" i="1"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rPr>
              <a:t>和最大相移（调制指数）</a:t>
            </a:r>
            <a:r>
              <a:rPr lang="en-US" altLang="zh-CN" sz="2000" i="1" dirty="0">
                <a:solidFill>
                  <a:srgbClr val="660066"/>
                </a:solidFill>
                <a:latin typeface="+mn-lt"/>
                <a:ea typeface="仿宋" panose="02010609060101010101" pitchFamily="49" charset="-122"/>
              </a:rPr>
              <a:t>m</a:t>
            </a:r>
            <a:r>
              <a:rPr lang="zh-CN" altLang="en-US" sz="2000" dirty="0">
                <a:solidFill>
                  <a:srgbClr val="660066"/>
                </a:solidFill>
                <a:latin typeface="+mn-lt"/>
                <a:ea typeface="仿宋" panose="02010609060101010101" pitchFamily="49" charset="-122"/>
              </a:rPr>
              <a:t>随调制信号振幅</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rPr>
              <a:t>和调制频率</a:t>
            </a:r>
            <a:r>
              <a:rPr lang="en-US" altLang="zh-CN" sz="2000" i="1"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rPr>
              <a:t>的变化是不同的。</a:t>
            </a:r>
          </a:p>
        </p:txBody>
      </p:sp>
      <p:sp>
        <p:nvSpPr>
          <p:cNvPr id="41988" name="Text Box 10">
            <a:extLst>
              <a:ext uri="{FF2B5EF4-FFF2-40B4-BE49-F238E27FC236}">
                <a16:creationId xmlns:a16="http://schemas.microsoft.com/office/drawing/2014/main" id="{C64BBD60-20A8-4727-B4E7-CD39DDF14F35}"/>
              </a:ext>
            </a:extLst>
          </p:cNvPr>
          <p:cNvSpPr txBox="1">
            <a:spLocks noChangeArrowheads="1"/>
          </p:cNvSpPr>
          <p:nvPr/>
        </p:nvSpPr>
        <p:spPr bwMode="auto">
          <a:xfrm>
            <a:off x="473075" y="1203325"/>
            <a:ext cx="581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660066"/>
                </a:solidFill>
                <a:latin typeface="+mn-lt"/>
                <a:ea typeface="仿宋" panose="02010609060101010101" pitchFamily="49" charset="-122"/>
              </a:rPr>
              <a:t>当振幅</a:t>
            </a:r>
            <a:r>
              <a:rPr lang="en-US" altLang="zh-CN" sz="2000" i="1">
                <a:solidFill>
                  <a:srgbClr val="660066"/>
                </a:solidFill>
                <a:latin typeface="+mn-lt"/>
                <a:ea typeface="仿宋" panose="02010609060101010101" pitchFamily="49" charset="-122"/>
              </a:rPr>
              <a:t>V</a:t>
            </a:r>
            <a:r>
              <a:rPr lang="en-US" altLang="zh-CN" sz="2000" baseline="-25000">
                <a:solidFill>
                  <a:srgbClr val="660066"/>
                </a:solidFill>
                <a:latin typeface="+mn-lt"/>
                <a:ea typeface="仿宋" panose="02010609060101010101" pitchFamily="49" charset="-122"/>
                <a:sym typeface="Symbol" panose="05050102010706020507" pitchFamily="18" charset="2"/>
              </a:rPr>
              <a:t></a:t>
            </a:r>
            <a:r>
              <a:rPr lang="zh-CN" altLang="en-US" sz="2000">
                <a:solidFill>
                  <a:srgbClr val="660066"/>
                </a:solidFill>
                <a:latin typeface="+mn-lt"/>
                <a:ea typeface="仿宋" panose="02010609060101010101" pitchFamily="49" charset="-122"/>
              </a:rPr>
              <a:t>一定时， </a:t>
            </a:r>
            <a:r>
              <a:rPr lang="zh-CN" altLang="en-US" sz="2000">
                <a:solidFill>
                  <a:srgbClr val="660066"/>
                </a:solidFill>
                <a:latin typeface="+mn-lt"/>
                <a:ea typeface="仿宋" panose="02010609060101010101" pitchFamily="49" charset="-122"/>
                <a:sym typeface="Symbol" panose="05050102010706020507" pitchFamily="18" charset="2"/>
              </a:rPr>
              <a:t></a:t>
            </a:r>
            <a:r>
              <a:rPr lang="zh-CN" altLang="en-US" sz="2000" i="1">
                <a:solidFill>
                  <a:srgbClr val="660066"/>
                </a:solidFill>
                <a:latin typeface="+mn-lt"/>
                <a:ea typeface="仿宋" panose="02010609060101010101" pitchFamily="49" charset="-122"/>
                <a:sym typeface="Symbol" panose="05050102010706020507" pitchFamily="18" charset="2"/>
              </a:rPr>
              <a:t></a:t>
            </a:r>
            <a:r>
              <a:rPr lang="zh-CN" altLang="en-US" sz="2000">
                <a:solidFill>
                  <a:srgbClr val="660066"/>
                </a:solidFill>
                <a:latin typeface="+mn-lt"/>
                <a:ea typeface="仿宋" panose="02010609060101010101" pitchFamily="49" charset="-122"/>
              </a:rPr>
              <a:t>和</a:t>
            </a:r>
            <a:r>
              <a:rPr lang="en-US" altLang="zh-CN" sz="2000" i="1">
                <a:solidFill>
                  <a:srgbClr val="660066"/>
                </a:solidFill>
                <a:latin typeface="+mn-lt"/>
                <a:ea typeface="仿宋" panose="02010609060101010101" pitchFamily="49" charset="-122"/>
              </a:rPr>
              <a:t>m</a:t>
            </a:r>
            <a:r>
              <a:rPr lang="zh-CN" altLang="en-US" sz="2000">
                <a:solidFill>
                  <a:srgbClr val="660066"/>
                </a:solidFill>
                <a:latin typeface="+mn-lt"/>
                <a:ea typeface="仿宋" panose="02010609060101010101" pitchFamily="49" charset="-122"/>
              </a:rPr>
              <a:t>随</a:t>
            </a:r>
            <a:r>
              <a:rPr lang="en-US" altLang="zh-CN" sz="2000" i="1">
                <a:solidFill>
                  <a:srgbClr val="660066"/>
                </a:solidFill>
                <a:latin typeface="+mn-lt"/>
                <a:ea typeface="仿宋" panose="02010609060101010101" pitchFamily="49" charset="-122"/>
                <a:sym typeface="Symbol" panose="05050102010706020507" pitchFamily="18" charset="2"/>
              </a:rPr>
              <a:t></a:t>
            </a:r>
            <a:r>
              <a:rPr lang="zh-CN" altLang="en-US" sz="2000">
                <a:solidFill>
                  <a:srgbClr val="660066"/>
                </a:solidFill>
                <a:latin typeface="+mn-lt"/>
                <a:ea typeface="仿宋" panose="02010609060101010101" pitchFamily="49" charset="-122"/>
              </a:rPr>
              <a:t>变化如下：</a:t>
            </a:r>
          </a:p>
        </p:txBody>
      </p:sp>
      <p:graphicFrame>
        <p:nvGraphicFramePr>
          <p:cNvPr id="41989" name="Object 12">
            <a:extLst>
              <a:ext uri="{FF2B5EF4-FFF2-40B4-BE49-F238E27FC236}">
                <a16:creationId xmlns:a16="http://schemas.microsoft.com/office/drawing/2014/main" id="{163111F0-BACF-43E9-A6DD-9017FF64410D}"/>
              </a:ext>
            </a:extLst>
          </p:cNvPr>
          <p:cNvGraphicFramePr>
            <a:graphicFrameLocks noChangeAspect="1"/>
          </p:cNvGraphicFramePr>
          <p:nvPr>
            <p:extLst>
              <p:ext uri="{D42A27DB-BD31-4B8C-83A1-F6EECF244321}">
                <p14:modId xmlns:p14="http://schemas.microsoft.com/office/powerpoint/2010/main" val="967087827"/>
              </p:ext>
            </p:extLst>
          </p:nvPr>
        </p:nvGraphicFramePr>
        <p:xfrm>
          <a:off x="2109788" y="5394325"/>
          <a:ext cx="3694112" cy="1263650"/>
        </p:xfrm>
        <a:graphic>
          <a:graphicData uri="http://schemas.openxmlformats.org/presentationml/2006/ole">
            <mc:AlternateContent xmlns:mc="http://schemas.openxmlformats.org/markup-compatibility/2006">
              <mc:Choice xmlns:v="urn:schemas-microsoft-com:vml" Requires="v">
                <p:oleObj spid="_x0000_s42786" name="SmartDraw" r:id="rId3" imgW="3656076" imgH="1251204" progId="">
                  <p:embed/>
                </p:oleObj>
              </mc:Choice>
              <mc:Fallback>
                <p:oleObj name="SmartDraw" r:id="rId3" imgW="3656076" imgH="1251204" progId="">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788" y="5394325"/>
                        <a:ext cx="3694112" cy="1263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0" name="Text Box 16">
            <a:extLst>
              <a:ext uri="{FF2B5EF4-FFF2-40B4-BE49-F238E27FC236}">
                <a16:creationId xmlns:a16="http://schemas.microsoft.com/office/drawing/2014/main" id="{C93E7188-00E8-4D9B-B8D1-674318155E8B}"/>
              </a:ext>
            </a:extLst>
          </p:cNvPr>
          <p:cNvSpPr txBox="1">
            <a:spLocks noChangeArrowheads="1"/>
          </p:cNvSpPr>
          <p:nvPr/>
        </p:nvSpPr>
        <p:spPr bwMode="auto">
          <a:xfrm>
            <a:off x="1127125" y="5522913"/>
            <a:ext cx="1439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latin typeface="+mn-lt"/>
                <a:ea typeface="仿宋" panose="02010609060101010101" pitchFamily="49" charset="-122"/>
              </a:rPr>
              <a:t>可见：</a:t>
            </a:r>
          </a:p>
        </p:txBody>
      </p:sp>
      <p:sp>
        <p:nvSpPr>
          <p:cNvPr id="41991" name="Text Box 18">
            <a:extLst>
              <a:ext uri="{FF2B5EF4-FFF2-40B4-BE49-F238E27FC236}">
                <a16:creationId xmlns:a16="http://schemas.microsoft.com/office/drawing/2014/main" id="{EC88D5E5-C159-4C7D-BCBA-A55B7795599F}"/>
              </a:ext>
            </a:extLst>
          </p:cNvPr>
          <p:cNvSpPr txBox="1">
            <a:spLocks noChangeArrowheads="1"/>
          </p:cNvSpPr>
          <p:nvPr/>
        </p:nvSpPr>
        <p:spPr bwMode="auto">
          <a:xfrm>
            <a:off x="179388" y="4900613"/>
            <a:ext cx="6389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0000FF"/>
                </a:solidFill>
                <a:latin typeface="+mn-lt"/>
                <a:ea typeface="仿宋" panose="02010609060101010101" pitchFamily="49" charset="-122"/>
              </a:rPr>
              <a:t>调相波：</a:t>
            </a:r>
            <a:r>
              <a:rPr lang="zh-CN" altLang="en-US" sz="2800" i="1">
                <a:solidFill>
                  <a:srgbClr val="0000FF"/>
                </a:solidFill>
                <a:latin typeface="+mn-lt"/>
                <a:ea typeface="仿宋" panose="02010609060101010101" pitchFamily="49" charset="-122"/>
                <a:sym typeface="Symbol" panose="05050102010706020507" pitchFamily="18" charset="2"/>
              </a:rPr>
              <a:t></a:t>
            </a:r>
            <a:r>
              <a:rPr lang="en-US" altLang="zh-CN" sz="2800" baseline="-25000">
                <a:solidFill>
                  <a:srgbClr val="0000FF"/>
                </a:solidFill>
                <a:latin typeface="+mn-lt"/>
                <a:ea typeface="仿宋" panose="02010609060101010101" pitchFamily="49" charset="-122"/>
                <a:sym typeface="Symbol" panose="05050102010706020507" pitchFamily="18" charset="2"/>
              </a:rPr>
              <a:t>P</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sym typeface="Symbol" panose="05050102010706020507" pitchFamily="18" charset="2"/>
              </a:rPr>
              <a:t>t</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sym typeface="Symbol" panose="05050102010706020507" pitchFamily="18" charset="2"/>
              </a:rPr>
              <a:t>V</a:t>
            </a:r>
            <a:r>
              <a:rPr lang="en-US" altLang="zh-CN" sz="2800">
                <a:solidFill>
                  <a:srgbClr val="0000FF"/>
                </a:solidFill>
                <a:latin typeface="+mn-lt"/>
                <a:ea typeface="仿宋" panose="02010609060101010101" pitchFamily="49" charset="-122"/>
                <a:sym typeface="Symbol" panose="05050102010706020507" pitchFamily="18" charset="2"/>
              </a:rPr>
              <a:t>cos[</a:t>
            </a:r>
            <a:r>
              <a:rPr lang="zh-CN" altLang="en-US" sz="2800" i="1">
                <a:solidFill>
                  <a:srgbClr val="0000FF"/>
                </a:solidFill>
                <a:latin typeface="+mn-lt"/>
                <a:ea typeface="仿宋" panose="02010609060101010101" pitchFamily="49" charset="-122"/>
                <a:sym typeface="Symbol" panose="05050102010706020507" pitchFamily="18" charset="2"/>
              </a:rPr>
              <a:t></a:t>
            </a:r>
            <a:r>
              <a:rPr lang="en-US" altLang="zh-CN" sz="2800" baseline="-25000">
                <a:solidFill>
                  <a:srgbClr val="0000FF"/>
                </a:solidFill>
                <a:latin typeface="+mn-lt"/>
                <a:ea typeface="仿宋" panose="02010609060101010101" pitchFamily="49" charset="-122"/>
                <a:sym typeface="Symbol" panose="05050102010706020507" pitchFamily="18" charset="2"/>
              </a:rPr>
              <a:t>0</a:t>
            </a:r>
            <a:r>
              <a:rPr lang="en-US" altLang="zh-CN" sz="2800" i="1">
                <a:solidFill>
                  <a:srgbClr val="0000FF"/>
                </a:solidFill>
                <a:latin typeface="+mn-lt"/>
                <a:ea typeface="仿宋" panose="02010609060101010101" pitchFamily="49" charset="-122"/>
                <a:sym typeface="Symbol" panose="05050102010706020507" pitchFamily="18" charset="2"/>
              </a:rPr>
              <a:t>t+K</a:t>
            </a:r>
            <a:r>
              <a:rPr lang="en-US" altLang="zh-CN" sz="2800" baseline="-25000">
                <a:solidFill>
                  <a:srgbClr val="0000FF"/>
                </a:solidFill>
                <a:latin typeface="+mn-lt"/>
                <a:ea typeface="仿宋" panose="02010609060101010101" pitchFamily="49" charset="-122"/>
                <a:sym typeface="Symbol" panose="05050102010706020507" pitchFamily="18" charset="2"/>
              </a:rPr>
              <a:t>P</a:t>
            </a:r>
            <a:r>
              <a:rPr lang="en-US" altLang="zh-CN" sz="2800">
                <a:solidFill>
                  <a:srgbClr val="0000FF"/>
                </a:solidFill>
                <a:latin typeface="+mn-lt"/>
                <a:ea typeface="仿宋" panose="02010609060101010101" pitchFamily="49" charset="-122"/>
                <a:sym typeface="Symbol" panose="05050102010706020507" pitchFamily="18" charset="2"/>
              </a:rPr>
              <a:t> </a:t>
            </a:r>
            <a:r>
              <a:rPr lang="en-US" altLang="zh-CN" sz="2800" i="1">
                <a:solidFill>
                  <a:srgbClr val="0000FF"/>
                </a:solidFill>
                <a:latin typeface="+mn-lt"/>
                <a:ea typeface="仿宋" panose="02010609060101010101" pitchFamily="49" charset="-122"/>
                <a:sym typeface="Symbol" panose="05050102010706020507" pitchFamily="18" charset="2"/>
              </a:rPr>
              <a:t>v</a:t>
            </a:r>
            <a:r>
              <a:rPr lang="zh-CN" altLang="en-US" sz="2800" baseline="-25000">
                <a:solidFill>
                  <a:srgbClr val="0000FF"/>
                </a:solidFill>
                <a:latin typeface="+mn-lt"/>
                <a:ea typeface="仿宋" panose="02010609060101010101" pitchFamily="49" charset="-122"/>
                <a:sym typeface="Symbol" panose="05050102010706020507" pitchFamily="18" charset="2"/>
              </a:rPr>
              <a:t></a:t>
            </a:r>
            <a:r>
              <a:rPr lang="zh-CN" altLang="en-US" sz="2800">
                <a:solidFill>
                  <a:srgbClr val="0000FF"/>
                </a:solidFill>
                <a:latin typeface="+mn-lt"/>
                <a:ea typeface="仿宋" panose="02010609060101010101" pitchFamily="49" charset="-122"/>
                <a:sym typeface="Symbol" panose="05050102010706020507" pitchFamily="18" charset="2"/>
              </a:rPr>
              <a:t> </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sym typeface="Symbol" panose="05050102010706020507" pitchFamily="18" charset="2"/>
              </a:rPr>
              <a:t>t</a:t>
            </a:r>
            <a:r>
              <a:rPr lang="en-US" altLang="zh-CN" sz="2800">
                <a:solidFill>
                  <a:srgbClr val="0000FF"/>
                </a:solidFill>
                <a:latin typeface="+mn-lt"/>
                <a:ea typeface="仿宋" panose="02010609060101010101" pitchFamily="49" charset="-122"/>
                <a:sym typeface="Symbol" panose="05050102010706020507" pitchFamily="18" charset="2"/>
              </a:rPr>
              <a:t>)]</a:t>
            </a:r>
            <a:endParaRPr lang="zh-CN" altLang="en-US" sz="2800">
              <a:solidFill>
                <a:srgbClr val="0000FF"/>
              </a:solidFill>
              <a:latin typeface="+mn-lt"/>
              <a:ea typeface="仿宋" panose="02010609060101010101" pitchFamily="49" charset="-122"/>
            </a:endParaRPr>
          </a:p>
        </p:txBody>
      </p:sp>
      <p:sp>
        <p:nvSpPr>
          <p:cNvPr id="41992" name="Text Box 5">
            <a:extLst>
              <a:ext uri="{FF2B5EF4-FFF2-40B4-BE49-F238E27FC236}">
                <a16:creationId xmlns:a16="http://schemas.microsoft.com/office/drawing/2014/main" id="{ED452461-6361-4356-B563-F50C756626EC}"/>
              </a:ext>
            </a:extLst>
          </p:cNvPr>
          <p:cNvSpPr txBox="1">
            <a:spLocks noChangeArrowheads="1"/>
          </p:cNvSpPr>
          <p:nvPr/>
        </p:nvSpPr>
        <p:spPr bwMode="auto">
          <a:xfrm>
            <a:off x="179388" y="4264847"/>
            <a:ext cx="155083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调频波</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sym typeface="Symbol" panose="05050102010706020507" pitchFamily="18" charset="2"/>
              </a:rPr>
              <a:t> </a:t>
            </a:r>
            <a:endParaRPr lang="en-US" altLang="zh-CN" sz="2400" dirty="0">
              <a:solidFill>
                <a:srgbClr val="660066"/>
              </a:solidFill>
              <a:latin typeface="+mn-lt"/>
              <a:ea typeface="仿宋" panose="02010609060101010101" pitchFamily="49" charset="-122"/>
            </a:endParaRPr>
          </a:p>
        </p:txBody>
      </p:sp>
      <p:sp>
        <p:nvSpPr>
          <p:cNvPr id="17" name="Rectangle 2">
            <a:extLst>
              <a:ext uri="{FF2B5EF4-FFF2-40B4-BE49-F238E27FC236}">
                <a16:creationId xmlns:a16="http://schemas.microsoft.com/office/drawing/2014/main" id="{12DE0333-C9E1-4D0A-AF0D-97A837EF05C6}"/>
              </a:ext>
            </a:extLst>
          </p:cNvPr>
          <p:cNvSpPr txBox="1">
            <a:spLocks noChangeArrowheads="1"/>
          </p:cNvSpPr>
          <p:nvPr/>
        </p:nvSpPr>
        <p:spPr bwMode="auto">
          <a:xfrm>
            <a:off x="5800725" y="4532313"/>
            <a:ext cx="17033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7-7</a:t>
            </a:r>
            <a:r>
              <a:rPr lang="zh-CN" altLang="en-US" sz="2800" kern="0" dirty="0">
                <a:solidFill>
                  <a:srgbClr val="0000FF"/>
                </a:solidFill>
                <a:latin typeface="+mn-lt"/>
                <a:ea typeface="仿宋" panose="02010609060101010101" pitchFamily="49" charset="-122"/>
              </a:rPr>
              <a:t>）</a:t>
            </a:r>
          </a:p>
        </p:txBody>
      </p:sp>
      <p:graphicFrame>
        <p:nvGraphicFramePr>
          <p:cNvPr id="41994" name="Object 14">
            <a:extLst>
              <a:ext uri="{FF2B5EF4-FFF2-40B4-BE49-F238E27FC236}">
                <a16:creationId xmlns:a16="http://schemas.microsoft.com/office/drawing/2014/main" id="{AD60BE9A-B028-45A0-BB7C-78393FBB7D37}"/>
              </a:ext>
            </a:extLst>
          </p:cNvPr>
          <p:cNvGraphicFramePr>
            <a:graphicFrameLocks noChangeAspect="1"/>
          </p:cNvGraphicFramePr>
          <p:nvPr>
            <p:extLst>
              <p:ext uri="{D42A27DB-BD31-4B8C-83A1-F6EECF244321}">
                <p14:modId xmlns:p14="http://schemas.microsoft.com/office/powerpoint/2010/main" val="1447287113"/>
              </p:ext>
            </p:extLst>
          </p:nvPr>
        </p:nvGraphicFramePr>
        <p:xfrm>
          <a:off x="1503472" y="4177527"/>
          <a:ext cx="4391025" cy="801688"/>
        </p:xfrm>
        <a:graphic>
          <a:graphicData uri="http://schemas.openxmlformats.org/presentationml/2006/ole">
            <mc:AlternateContent xmlns:mc="http://schemas.openxmlformats.org/markup-compatibility/2006">
              <mc:Choice xmlns:v="urn:schemas-microsoft-com:vml" Requires="v">
                <p:oleObj spid="_x0000_s42787" name="公式" r:id="rId5" imgW="2347019" imgH="388778" progId="Equation.3">
                  <p:embed/>
                </p:oleObj>
              </mc:Choice>
              <mc:Fallback>
                <p:oleObj name="公式" r:id="rId5" imgW="2347019" imgH="388778"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3472" y="4177527"/>
                        <a:ext cx="4391025" cy="801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1995" name="图片 2">
            <a:extLst>
              <a:ext uri="{FF2B5EF4-FFF2-40B4-BE49-F238E27FC236}">
                <a16:creationId xmlns:a16="http://schemas.microsoft.com/office/drawing/2014/main" id="{01613E79-5E44-4730-86F2-8F8FDCE051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6675" y="1582738"/>
            <a:ext cx="4884738"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461EEB58-D352-43D3-8C9D-F27AE0886405}"/>
              </a:ext>
            </a:extLst>
          </p:cNvPr>
          <p:cNvSpPr txBox="1">
            <a:spLocks noChangeArrowheads="1"/>
          </p:cNvSpPr>
          <p:nvPr/>
        </p:nvSpPr>
        <p:spPr bwMode="auto">
          <a:xfrm>
            <a:off x="5551488" y="1639888"/>
            <a:ext cx="9715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2800" kern="0" dirty="0">
                <a:solidFill>
                  <a:srgbClr val="FF0000"/>
                </a:solidFill>
                <a:latin typeface="+mn-lt"/>
                <a:ea typeface="仿宋" panose="02010609060101010101" pitchFamily="49" charset="-122"/>
              </a:rPr>
              <a:t>调相 </a:t>
            </a:r>
            <a:r>
              <a:rPr lang="en-US" altLang="zh-CN" sz="2800" kern="0" dirty="0">
                <a:solidFill>
                  <a:srgbClr val="FF0000"/>
                </a:solidFill>
                <a:latin typeface="+mn-lt"/>
                <a:ea typeface="仿宋" panose="02010609060101010101" pitchFamily="49" charset="-122"/>
              </a:rPr>
              <a:t>PM</a:t>
            </a:r>
            <a:endParaRPr lang="zh-CN" altLang="en-US" sz="2800" kern="0" dirty="0">
              <a:solidFill>
                <a:srgbClr val="FF0000"/>
              </a:solidFill>
              <a:latin typeface="+mn-lt"/>
              <a:ea typeface="仿宋" panose="02010609060101010101" pitchFamily="49" charset="-122"/>
            </a:endParaRPr>
          </a:p>
        </p:txBody>
      </p:sp>
      <p:sp>
        <p:nvSpPr>
          <p:cNvPr id="13" name="Rectangle 2">
            <a:extLst>
              <a:ext uri="{FF2B5EF4-FFF2-40B4-BE49-F238E27FC236}">
                <a16:creationId xmlns:a16="http://schemas.microsoft.com/office/drawing/2014/main" id="{B02A0977-62D2-4A7A-A5C5-972817F84766}"/>
              </a:ext>
            </a:extLst>
          </p:cNvPr>
          <p:cNvSpPr txBox="1">
            <a:spLocks noChangeArrowheads="1"/>
          </p:cNvSpPr>
          <p:nvPr/>
        </p:nvSpPr>
        <p:spPr bwMode="auto">
          <a:xfrm>
            <a:off x="3840163" y="1547813"/>
            <a:ext cx="969962"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2800" kern="0" dirty="0">
                <a:solidFill>
                  <a:srgbClr val="FF0000"/>
                </a:solidFill>
                <a:latin typeface="+mn-lt"/>
                <a:ea typeface="仿宋" panose="02010609060101010101" pitchFamily="49" charset="-122"/>
              </a:rPr>
              <a:t>调频 </a:t>
            </a:r>
            <a:r>
              <a:rPr lang="en-US" altLang="zh-CN" sz="2800" kern="0" dirty="0">
                <a:solidFill>
                  <a:srgbClr val="FF0000"/>
                </a:solidFill>
                <a:latin typeface="+mn-lt"/>
                <a:ea typeface="仿宋" panose="02010609060101010101" pitchFamily="49" charset="-122"/>
              </a:rPr>
              <a:t>FM</a:t>
            </a:r>
            <a:endParaRPr lang="zh-CN" altLang="en-US" sz="2800" kern="0" dirty="0">
              <a:solidFill>
                <a:srgbClr val="FF0000"/>
              </a:solidFill>
              <a:latin typeface="+mn-lt"/>
              <a:ea typeface="仿宋"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CCA2814A-D5FB-4AA6-87A5-BC3B3F895357}"/>
              </a:ext>
            </a:extLst>
          </p:cNvPr>
          <p:cNvSpPr>
            <a:spLocks noGrp="1" noChangeArrowheads="1"/>
          </p:cNvSpPr>
          <p:nvPr>
            <p:ph type="title" idx="4294967295"/>
          </p:nvPr>
        </p:nvSpPr>
        <p:spPr>
          <a:xfrm>
            <a:off x="228600" y="214313"/>
            <a:ext cx="4986338" cy="523875"/>
          </a:xfrm>
        </p:spPr>
        <p:txBody>
          <a:bodyPr/>
          <a:lstStyle/>
          <a:p>
            <a:pPr algn="l" eaLnBrk="1" hangingPunct="1"/>
            <a:r>
              <a:rPr lang="en-US" altLang="zh-CN" sz="2800" b="1" dirty="0">
                <a:solidFill>
                  <a:srgbClr val="0000FF"/>
                </a:solidFill>
                <a:latin typeface="+mn-lt"/>
                <a:ea typeface="仿宋" panose="02010609060101010101" pitchFamily="49" charset="-122"/>
              </a:rPr>
              <a:t>5.2  </a:t>
            </a:r>
            <a:r>
              <a:rPr lang="zh-CN" altLang="en-US" sz="2800" b="1" dirty="0">
                <a:solidFill>
                  <a:srgbClr val="0000FF"/>
                </a:solidFill>
                <a:latin typeface="+mn-lt"/>
                <a:ea typeface="仿宋" panose="02010609060101010101" pitchFamily="49" charset="-122"/>
              </a:rPr>
              <a:t>调幅波的产生</a:t>
            </a:r>
          </a:p>
        </p:txBody>
      </p:sp>
      <p:sp>
        <p:nvSpPr>
          <p:cNvPr id="43011" name="Text Box 9">
            <a:extLst>
              <a:ext uri="{FF2B5EF4-FFF2-40B4-BE49-F238E27FC236}">
                <a16:creationId xmlns:a16="http://schemas.microsoft.com/office/drawing/2014/main" id="{DEB64BD0-CA46-4014-BD08-3BD652D8BDF5}"/>
              </a:ext>
            </a:extLst>
          </p:cNvPr>
          <p:cNvSpPr txBox="1">
            <a:spLocks noChangeArrowheads="1"/>
          </p:cNvSpPr>
          <p:nvPr/>
        </p:nvSpPr>
        <p:spPr bwMode="auto">
          <a:xfrm>
            <a:off x="71438" y="1601788"/>
            <a:ext cx="867568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由于调幅就是频率搬移的过程，应有频率变换的非线性器件，对调幅的要求有两点：</a:t>
            </a:r>
          </a:p>
          <a:p>
            <a:pPr eaLnBrk="1" hangingPunct="1">
              <a:spcBef>
                <a:spcPct val="50000"/>
              </a:spcBef>
              <a:buFontTx/>
              <a:buNone/>
            </a:pPr>
            <a:r>
              <a:rPr lang="zh-CN" altLang="en-US" sz="2400" dirty="0">
                <a:solidFill>
                  <a:srgbClr val="660066"/>
                </a:solidFill>
                <a:latin typeface="+mn-lt"/>
                <a:ea typeface="仿宋" panose="02010609060101010101" pitchFamily="49" charset="-122"/>
              </a:rPr>
              <a:t>①  在</a:t>
            </a:r>
            <a:r>
              <a:rPr lang="en-US" altLang="zh-CN" sz="2400" i="1" dirty="0">
                <a:solidFill>
                  <a:srgbClr val="660066"/>
                </a:solidFill>
                <a:latin typeface="+mn-lt"/>
                <a:ea typeface="仿宋" panose="02010609060101010101" pitchFamily="49" charset="-122"/>
              </a:rPr>
              <a:t>m</a:t>
            </a:r>
            <a:r>
              <a:rPr lang="zh-CN" altLang="en-US" sz="2400" dirty="0">
                <a:solidFill>
                  <a:srgbClr val="660066"/>
                </a:solidFill>
                <a:latin typeface="+mn-lt"/>
                <a:ea typeface="仿宋" panose="02010609060101010101" pitchFamily="49" charset="-122"/>
              </a:rPr>
              <a:t>较大的情况下，仍有较高的保真度；</a:t>
            </a:r>
          </a:p>
          <a:p>
            <a:pPr eaLnBrk="1" hangingPunct="1">
              <a:spcBef>
                <a:spcPct val="50000"/>
              </a:spcBef>
              <a:buFontTx/>
              <a:buNone/>
            </a:pPr>
            <a:r>
              <a:rPr lang="zh-CN" altLang="en-US" sz="2400" dirty="0">
                <a:solidFill>
                  <a:srgbClr val="660066"/>
                </a:solidFill>
                <a:latin typeface="+mn-lt"/>
                <a:ea typeface="仿宋" panose="02010609060101010101" pitchFamily="49" charset="-122"/>
              </a:rPr>
              <a:t>②  应使受调放大器的效率尽量高。</a:t>
            </a:r>
          </a:p>
        </p:txBody>
      </p:sp>
      <p:sp>
        <p:nvSpPr>
          <p:cNvPr id="154628" name="Text Box 10">
            <a:extLst>
              <a:ext uri="{FF2B5EF4-FFF2-40B4-BE49-F238E27FC236}">
                <a16:creationId xmlns:a16="http://schemas.microsoft.com/office/drawing/2014/main" id="{96904332-0CD7-4028-BAA3-2FF57EF88918}"/>
              </a:ext>
            </a:extLst>
          </p:cNvPr>
          <p:cNvSpPr txBox="1">
            <a:spLocks noChangeArrowheads="1"/>
          </p:cNvSpPr>
          <p:nvPr/>
        </p:nvSpPr>
        <p:spPr bwMode="auto">
          <a:xfrm>
            <a:off x="71438" y="3816350"/>
            <a:ext cx="8929687" cy="2492375"/>
          </a:xfrm>
          <a:prstGeom prst="rect">
            <a:avLst/>
          </a:prstGeom>
          <a:noFill/>
          <a:ln w="9525" algn="ctr">
            <a:noFill/>
            <a:miter lim="800000"/>
            <a:headEnd/>
            <a:tailEnd/>
          </a:ln>
        </p:spPr>
        <p:txBody>
          <a:bodyPr>
            <a:spAutoFit/>
          </a:bodyPr>
          <a:lstStyle/>
          <a:p>
            <a:pPr eaLnBrk="1" hangingPunct="1">
              <a:lnSpc>
                <a:spcPct val="120000"/>
              </a:lnSpc>
              <a:spcBef>
                <a:spcPct val="50000"/>
              </a:spcBef>
              <a:defRPr/>
            </a:pPr>
            <a:r>
              <a:rPr lang="zh-CN" altLang="en-US" sz="2400" dirty="0">
                <a:solidFill>
                  <a:srgbClr val="660066"/>
                </a:solidFill>
                <a:latin typeface="+mn-lt"/>
                <a:ea typeface="仿宋" panose="02010609060101010101" pitchFamily="49" charset="-122"/>
              </a:rPr>
              <a:t>    在调幅发射机中，振幅调制都是在高频功率放大器中进行，属于高电平调幅，在输出级或末前级，这样可以减小对振荡器的影响，使振荡频率稳定。</a:t>
            </a:r>
            <a:endParaRPr lang="en-US" altLang="zh-CN" sz="2400" dirty="0">
              <a:solidFill>
                <a:srgbClr val="660066"/>
              </a:solidFill>
              <a:latin typeface="+mn-lt"/>
              <a:ea typeface="仿宋" panose="02010609060101010101" pitchFamily="49" charset="-122"/>
            </a:endParaRPr>
          </a:p>
          <a:p>
            <a:pPr indent="628650" eaLnBrk="1" hangingPunct="1">
              <a:lnSpc>
                <a:spcPct val="120000"/>
              </a:lnSpc>
              <a:spcBef>
                <a:spcPct val="50000"/>
              </a:spcBef>
              <a:defRPr/>
            </a:pPr>
            <a:r>
              <a:rPr lang="zh-CN" altLang="en-US" sz="2400" dirty="0">
                <a:solidFill>
                  <a:srgbClr val="660066"/>
                </a:solidFill>
                <a:latin typeface="+mn-lt"/>
                <a:ea typeface="仿宋" panose="02010609060101010101" pitchFamily="49" charset="-122"/>
              </a:rPr>
              <a:t>若在前级进行（小信号调幅），后边各级都将工作于高保真度的调幅波放大状态，使放大器的效率低，即发射机的总效率低。</a:t>
            </a:r>
          </a:p>
        </p:txBody>
      </p:sp>
      <p:sp>
        <p:nvSpPr>
          <p:cNvPr id="5" name="Rectangle 2">
            <a:extLst>
              <a:ext uri="{FF2B5EF4-FFF2-40B4-BE49-F238E27FC236}">
                <a16:creationId xmlns:a16="http://schemas.microsoft.com/office/drawing/2014/main" id="{AF3E91DE-7452-41C3-B152-D162DFA5785A}"/>
              </a:ext>
            </a:extLst>
          </p:cNvPr>
          <p:cNvSpPr txBox="1">
            <a:spLocks noChangeArrowheads="1"/>
          </p:cNvSpPr>
          <p:nvPr/>
        </p:nvSpPr>
        <p:spPr bwMode="auto">
          <a:xfrm>
            <a:off x="235154" y="826495"/>
            <a:ext cx="824420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CC3300"/>
                </a:solidFill>
                <a:latin typeface="+mn-lt"/>
                <a:ea typeface="仿宋" panose="02010609060101010101" pitchFamily="49" charset="-122"/>
              </a:rPr>
              <a:t>（</a:t>
            </a:r>
            <a:r>
              <a:rPr lang="en-US" altLang="zh-CN" sz="2800" kern="0" dirty="0">
                <a:solidFill>
                  <a:srgbClr val="CC3300"/>
                </a:solidFill>
                <a:latin typeface="+mn-lt"/>
                <a:ea typeface="仿宋" panose="02010609060101010101" pitchFamily="49" charset="-122"/>
              </a:rPr>
              <a:t>5.1</a:t>
            </a:r>
            <a:r>
              <a:rPr lang="zh-CN" altLang="en-US" sz="2800" kern="0" dirty="0">
                <a:solidFill>
                  <a:srgbClr val="CC3300"/>
                </a:solidFill>
                <a:latin typeface="+mn-lt"/>
                <a:ea typeface="仿宋" panose="02010609060101010101" pitchFamily="49" charset="-122"/>
              </a:rPr>
              <a:t>节</a:t>
            </a:r>
            <a:r>
              <a:rPr lang="en-US" altLang="zh-CN" sz="2800" kern="0" dirty="0">
                <a:solidFill>
                  <a:srgbClr val="CC3300"/>
                </a:solidFill>
                <a:latin typeface="+mn-lt"/>
                <a:ea typeface="仿宋" panose="02010609060101010101" pitchFamily="49" charset="-122"/>
              </a:rPr>
              <a:t> </a:t>
            </a:r>
            <a:r>
              <a:rPr lang="zh-CN" altLang="en-US" sz="2800" kern="0" dirty="0">
                <a:solidFill>
                  <a:srgbClr val="CC3300"/>
                </a:solidFill>
                <a:latin typeface="+mn-lt"/>
                <a:ea typeface="仿宋" panose="02010609060101010101" pitchFamily="49" charset="-122"/>
              </a:rPr>
              <a:t>是调制的原理，本节讨论调制的实现方法）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385DB84-3FE4-478D-9DDE-09B9A80A731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7171" name="Text Box 18">
            <a:extLst>
              <a:ext uri="{FF2B5EF4-FFF2-40B4-BE49-F238E27FC236}">
                <a16:creationId xmlns:a16="http://schemas.microsoft.com/office/drawing/2014/main" id="{4084DD00-0CBA-4CBE-858B-2B5484A5FAFC}"/>
              </a:ext>
            </a:extLst>
          </p:cNvPr>
          <p:cNvSpPr txBox="1">
            <a:spLocks noChangeArrowheads="1"/>
          </p:cNvSpPr>
          <p:nvPr/>
        </p:nvSpPr>
        <p:spPr bwMode="auto">
          <a:xfrm>
            <a:off x="228600" y="2581275"/>
            <a:ext cx="7007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所以</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由</a:t>
            </a:r>
            <a:r>
              <a:rPr lang="en-US" altLang="zh-CN" sz="2400" dirty="0">
                <a:solidFill>
                  <a:srgbClr val="660066"/>
                </a:solidFill>
                <a:latin typeface="+mn-lt"/>
                <a:ea typeface="仿宋" panose="02010609060101010101" pitchFamily="49" charset="-122"/>
              </a:rPr>
              <a:t>Δ</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的幅度关系：</a:t>
            </a:r>
            <a:r>
              <a:rPr lang="en-US" altLang="zh-CN" sz="2400" i="1" dirty="0">
                <a:solidFill>
                  <a:srgbClr val="FFFF00"/>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m</a:t>
            </a:r>
            <a:r>
              <a:rPr lang="en-US" altLang="zh-CN" sz="2800" baseline="-25000" dirty="0">
                <a:solidFill>
                  <a:srgbClr val="CC3300"/>
                </a:solidFill>
                <a:latin typeface="+mn-lt"/>
                <a:ea typeface="仿宋" panose="02010609060101010101" pitchFamily="49" charset="-122"/>
                <a:sym typeface="Symbol" panose="05050102010706020507" pitchFamily="18" charset="2"/>
              </a:rPr>
              <a:t>a</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0</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K</a:t>
            </a:r>
            <a:r>
              <a:rPr lang="en-US" altLang="zh-CN" sz="2800" baseline="-25000" dirty="0">
                <a:solidFill>
                  <a:srgbClr val="CC3300"/>
                </a:solidFill>
                <a:latin typeface="+mn-lt"/>
                <a:ea typeface="仿宋" panose="02010609060101010101" pitchFamily="49" charset="-122"/>
                <a:sym typeface="Symbol" panose="05050102010706020507" pitchFamily="18" charset="2"/>
              </a:rPr>
              <a:t>d</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a:t>
            </a:r>
            <a:r>
              <a:rPr lang="en-US" altLang="zh-CN" sz="2800" dirty="0">
                <a:solidFill>
                  <a:srgbClr val="CC3300"/>
                </a:solidFill>
                <a:latin typeface="+mn-lt"/>
                <a:ea typeface="仿宋" panose="02010609060101010101" pitchFamily="49" charset="-122"/>
                <a:sym typeface="Symbol" panose="05050102010706020507" pitchFamily="18" charset="2"/>
              </a:rPr>
              <a:t> </a:t>
            </a:r>
            <a:endParaRPr lang="zh-CN" altLang="en-US" sz="2800" dirty="0">
              <a:solidFill>
                <a:srgbClr val="CC3300"/>
              </a:solidFill>
              <a:latin typeface="+mn-lt"/>
              <a:ea typeface="仿宋" panose="02010609060101010101" pitchFamily="49" charset="-122"/>
            </a:endParaRPr>
          </a:p>
        </p:txBody>
      </p:sp>
      <p:sp>
        <p:nvSpPr>
          <p:cNvPr id="7172" name="Text Box 19">
            <a:extLst>
              <a:ext uri="{FF2B5EF4-FFF2-40B4-BE49-F238E27FC236}">
                <a16:creationId xmlns:a16="http://schemas.microsoft.com/office/drawing/2014/main" id="{1E82494F-6A52-48E6-A3C7-542B27469FE9}"/>
              </a:ext>
            </a:extLst>
          </p:cNvPr>
          <p:cNvSpPr txBox="1">
            <a:spLocks noChangeArrowheads="1"/>
          </p:cNvSpPr>
          <p:nvPr/>
        </p:nvSpPr>
        <p:spPr bwMode="auto">
          <a:xfrm>
            <a:off x="468313" y="3249613"/>
            <a:ext cx="3887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得：</a:t>
            </a:r>
            <a:r>
              <a:rPr lang="en-US" altLang="zh-CN" sz="2800" i="1" dirty="0">
                <a:solidFill>
                  <a:srgbClr val="CC3300"/>
                </a:solidFill>
                <a:latin typeface="+mn-lt"/>
                <a:ea typeface="仿宋" panose="02010609060101010101" pitchFamily="49" charset="-122"/>
              </a:rPr>
              <a:t>m</a:t>
            </a:r>
            <a:r>
              <a:rPr lang="en-US" altLang="zh-CN" sz="2800" baseline="-25000" dirty="0">
                <a:solidFill>
                  <a:srgbClr val="CC3300"/>
                </a:solidFill>
                <a:latin typeface="+mn-lt"/>
                <a:ea typeface="仿宋" panose="02010609060101010101" pitchFamily="49" charset="-122"/>
              </a:rPr>
              <a:t>a</a:t>
            </a:r>
            <a:r>
              <a:rPr lang="en-US" altLang="zh-CN" sz="2800" dirty="0">
                <a:solidFill>
                  <a:srgbClr val="CC3300"/>
                </a:solidFill>
                <a:latin typeface="+mn-lt"/>
                <a:ea typeface="仿宋" panose="02010609060101010101" pitchFamily="49" charset="-122"/>
              </a:rPr>
              <a:t>=</a:t>
            </a:r>
            <a:r>
              <a:rPr lang="en-US" altLang="zh-CN" sz="2800" i="1" dirty="0">
                <a:solidFill>
                  <a:srgbClr val="CC3300"/>
                </a:solidFill>
                <a:latin typeface="+mn-lt"/>
                <a:ea typeface="仿宋" panose="02010609060101010101" pitchFamily="49" charset="-122"/>
              </a:rPr>
              <a:t>K</a:t>
            </a:r>
            <a:r>
              <a:rPr lang="en-US" altLang="zh-CN" sz="2800" baseline="-25000" dirty="0">
                <a:solidFill>
                  <a:srgbClr val="CC3300"/>
                </a:solidFill>
                <a:latin typeface="+mn-lt"/>
                <a:ea typeface="仿宋" panose="02010609060101010101" pitchFamily="49" charset="-122"/>
              </a:rPr>
              <a:t>d</a:t>
            </a:r>
            <a:r>
              <a:rPr lang="en-US" altLang="zh-CN" sz="2800" i="1" dirty="0">
                <a:solidFill>
                  <a:srgbClr val="CC3300"/>
                </a:solidFill>
                <a:latin typeface="+mn-lt"/>
                <a:ea typeface="仿宋" panose="02010609060101010101" pitchFamily="49" charset="-12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 </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0</a:t>
            </a:r>
            <a:endParaRPr lang="zh-CN" altLang="en-US" sz="2800" baseline="-25000" dirty="0">
              <a:solidFill>
                <a:srgbClr val="CC3300"/>
              </a:solidFill>
              <a:latin typeface="+mn-lt"/>
              <a:ea typeface="仿宋" panose="02010609060101010101" pitchFamily="49" charset="-122"/>
            </a:endParaRPr>
          </a:p>
        </p:txBody>
      </p:sp>
      <p:sp>
        <p:nvSpPr>
          <p:cNvPr id="7173" name="Text Box 20">
            <a:extLst>
              <a:ext uri="{FF2B5EF4-FFF2-40B4-BE49-F238E27FC236}">
                <a16:creationId xmlns:a16="http://schemas.microsoft.com/office/drawing/2014/main" id="{22AFF61D-81DC-4886-B027-63C50824775A}"/>
              </a:ext>
            </a:extLst>
          </p:cNvPr>
          <p:cNvSpPr txBox="1">
            <a:spLocks noChangeArrowheads="1"/>
          </p:cNvSpPr>
          <p:nvPr/>
        </p:nvSpPr>
        <p:spPr bwMode="auto">
          <a:xfrm>
            <a:off x="1043608" y="4094162"/>
            <a:ext cx="5673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solidFill>
                  <a:srgbClr val="CC3300"/>
                </a:solidFill>
                <a:latin typeface="+mn-lt"/>
                <a:ea typeface="仿宋" panose="02010609060101010101" pitchFamily="49" charset="-122"/>
              </a:rPr>
              <a:t>m</a:t>
            </a:r>
            <a:r>
              <a:rPr lang="en-US" altLang="zh-CN" sz="2400" baseline="-25000" dirty="0">
                <a:solidFill>
                  <a:srgbClr val="CC3300"/>
                </a:solidFill>
                <a:latin typeface="+mn-lt"/>
                <a:ea typeface="仿宋" panose="02010609060101010101" pitchFamily="49" charset="-122"/>
              </a:rPr>
              <a:t>a</a:t>
            </a:r>
            <a:r>
              <a:rPr lang="zh-CN" altLang="en-US" sz="2400" dirty="0">
                <a:solidFill>
                  <a:srgbClr val="660066"/>
                </a:solidFill>
                <a:latin typeface="+mn-lt"/>
                <a:ea typeface="仿宋" panose="02010609060101010101" pitchFamily="49" charset="-122"/>
              </a:rPr>
              <a:t>称为调幅度（调制度或调制指数）</a:t>
            </a:r>
          </a:p>
        </p:txBody>
      </p:sp>
      <p:sp>
        <p:nvSpPr>
          <p:cNvPr id="7174" name="Text Box 21">
            <a:extLst>
              <a:ext uri="{FF2B5EF4-FFF2-40B4-BE49-F238E27FC236}">
                <a16:creationId xmlns:a16="http://schemas.microsoft.com/office/drawing/2014/main" id="{82D51B25-4363-4208-A88F-AD26D2F28176}"/>
              </a:ext>
            </a:extLst>
          </p:cNvPr>
          <p:cNvSpPr txBox="1">
            <a:spLocks noChangeArrowheads="1"/>
          </p:cNvSpPr>
          <p:nvPr/>
        </p:nvSpPr>
        <p:spPr bwMode="auto">
          <a:xfrm>
            <a:off x="301804" y="4659366"/>
            <a:ext cx="8351837" cy="13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400" dirty="0">
                <a:solidFill>
                  <a:schemeClr val="bg1"/>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为了使调幅波不失真，高频振荡的</a:t>
            </a:r>
            <a:r>
              <a:rPr lang="zh-CN" altLang="en-US" dirty="0">
                <a:solidFill>
                  <a:srgbClr val="FF0000"/>
                </a:solidFill>
                <a:latin typeface="+mn-lt"/>
                <a:ea typeface="仿宋" panose="02010609060101010101" pitchFamily="49" charset="-122"/>
              </a:rPr>
              <a:t>振幅</a:t>
            </a:r>
            <a:r>
              <a:rPr lang="zh-CN" altLang="en-US" sz="2400" dirty="0">
                <a:solidFill>
                  <a:srgbClr val="660066"/>
                </a:solidFill>
                <a:latin typeface="+mn-lt"/>
                <a:ea typeface="仿宋" panose="02010609060101010101" pitchFamily="49" charset="-122"/>
              </a:rPr>
              <a:t>应能真实反映调制信号，所以：</a:t>
            </a:r>
            <a:r>
              <a:rPr lang="zh-CN" altLang="en-US" sz="2400" dirty="0">
                <a:solidFill>
                  <a:schemeClr val="bg1"/>
                </a:solidFill>
                <a:latin typeface="+mn-lt"/>
                <a:ea typeface="仿宋" panose="02010609060101010101" pitchFamily="49" charset="-122"/>
              </a:rPr>
              <a:t> </a:t>
            </a:r>
            <a:r>
              <a:rPr lang="en-US" altLang="zh-CN" sz="2400" i="1" dirty="0">
                <a:solidFill>
                  <a:srgbClr val="CC3300"/>
                </a:solidFill>
                <a:latin typeface="+mn-lt"/>
                <a:ea typeface="仿宋" panose="02010609060101010101" pitchFamily="49" charset="-122"/>
              </a:rPr>
              <a:t>m</a:t>
            </a:r>
            <a:r>
              <a:rPr lang="en-US" altLang="zh-CN" sz="2400" baseline="-25000" dirty="0">
                <a:solidFill>
                  <a:srgbClr val="CC3300"/>
                </a:solidFill>
                <a:latin typeface="+mn-lt"/>
                <a:ea typeface="仿宋" panose="02010609060101010101" pitchFamily="49" charset="-122"/>
              </a:rPr>
              <a:t>a</a:t>
            </a:r>
            <a:r>
              <a:rPr lang="en-US" altLang="zh-CN" sz="2400" i="1" dirty="0">
                <a:solidFill>
                  <a:srgbClr val="CC3300"/>
                </a:solidFill>
                <a:latin typeface="+mn-lt"/>
                <a:ea typeface="仿宋" panose="02010609060101010101" pitchFamily="49" charset="-122"/>
              </a:rPr>
              <a:t> </a:t>
            </a:r>
            <a:r>
              <a:rPr lang="en-US" altLang="zh-CN" sz="2400" dirty="0">
                <a:solidFill>
                  <a:srgbClr val="CC3300"/>
                </a:solidFill>
                <a:latin typeface="+mn-lt"/>
                <a:ea typeface="仿宋" panose="02010609060101010101" pitchFamily="49" charset="-122"/>
                <a:sym typeface="Symbol" panose="05050102010706020507" pitchFamily="18" charset="2"/>
              </a:rPr>
              <a:t></a:t>
            </a:r>
            <a:r>
              <a:rPr lang="en-US" altLang="zh-CN" sz="2400" i="1" dirty="0">
                <a:solidFill>
                  <a:srgbClr val="CC3300"/>
                </a:solidFill>
                <a:latin typeface="+mn-lt"/>
                <a:ea typeface="仿宋" panose="02010609060101010101" pitchFamily="49" charset="-122"/>
                <a:sym typeface="Symbol" panose="05050102010706020507" pitchFamily="18" charset="2"/>
              </a:rPr>
              <a:t> </a:t>
            </a:r>
            <a:r>
              <a:rPr lang="en-US" altLang="zh-CN" sz="2400" dirty="0">
                <a:solidFill>
                  <a:srgbClr val="CC3300"/>
                </a:solidFill>
                <a:latin typeface="+mn-lt"/>
                <a:ea typeface="仿宋" panose="02010609060101010101" pitchFamily="49" charset="-122"/>
              </a:rPr>
              <a:t>1</a:t>
            </a:r>
            <a:r>
              <a:rPr lang="zh-CN" altLang="en-US" sz="2400" dirty="0">
                <a:solidFill>
                  <a:srgbClr val="CC3300"/>
                </a:solidFill>
                <a:latin typeface="+mn-lt"/>
                <a:ea typeface="仿宋" panose="02010609060101010101" pitchFamily="49" charset="-122"/>
              </a:rPr>
              <a:t>。</a:t>
            </a:r>
          </a:p>
        </p:txBody>
      </p:sp>
      <p:sp>
        <p:nvSpPr>
          <p:cNvPr id="7175" name="AutoShape 22">
            <a:extLst>
              <a:ext uri="{FF2B5EF4-FFF2-40B4-BE49-F238E27FC236}">
                <a16:creationId xmlns:a16="http://schemas.microsoft.com/office/drawing/2014/main" id="{74470824-2477-4786-BC5B-0797B3063D95}"/>
              </a:ext>
            </a:extLst>
          </p:cNvPr>
          <p:cNvSpPr>
            <a:spLocks noChangeArrowheads="1"/>
          </p:cNvSpPr>
          <p:nvPr/>
        </p:nvSpPr>
        <p:spPr bwMode="auto">
          <a:xfrm>
            <a:off x="4334054" y="3141661"/>
            <a:ext cx="4319587" cy="792163"/>
          </a:xfrm>
          <a:prstGeom prst="wedgeRectCallout">
            <a:avLst>
              <a:gd name="adj1" fmla="val -101318"/>
              <a:gd name="adj2" fmla="val 25486"/>
            </a:avLst>
          </a:prstGeom>
          <a:solidFill>
            <a:schemeClr val="bg1">
              <a:alpha val="43921"/>
            </a:schemeClr>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dirty="0">
                <a:solidFill>
                  <a:srgbClr val="660066"/>
                </a:solidFill>
                <a:latin typeface="+mn-lt"/>
                <a:ea typeface="仿宋" panose="02010609060101010101" pitchFamily="49" charset="-122"/>
              </a:rPr>
              <a:t>K</a:t>
            </a:r>
            <a:r>
              <a:rPr lang="en-US" altLang="zh-CN" sz="2400" baseline="-25000" dirty="0">
                <a:solidFill>
                  <a:srgbClr val="660066"/>
                </a:solidFill>
                <a:latin typeface="+mn-lt"/>
                <a:ea typeface="仿宋" panose="02010609060101010101" pitchFamily="49" charset="-122"/>
              </a:rPr>
              <a:t>d</a:t>
            </a:r>
            <a:r>
              <a:rPr lang="zh-CN" altLang="en-US" sz="2400" dirty="0">
                <a:solidFill>
                  <a:srgbClr val="660066"/>
                </a:solidFill>
                <a:latin typeface="+mn-lt"/>
                <a:ea typeface="仿宋" panose="02010609060101010101" pitchFamily="49" charset="-122"/>
              </a:rPr>
              <a:t>是比例系数，调制波振幅</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和载波幅度</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zh-CN" altLang="en-US" sz="2400" dirty="0">
                <a:solidFill>
                  <a:srgbClr val="660066"/>
                </a:solidFill>
                <a:latin typeface="+mn-lt"/>
                <a:ea typeface="仿宋" panose="02010609060101010101" pitchFamily="49" charset="-122"/>
              </a:rPr>
              <a:t>的比例系数。                   </a:t>
            </a:r>
            <a:endParaRPr lang="zh-CN" altLang="en-US" sz="2400" b="0" dirty="0">
              <a:solidFill>
                <a:srgbClr val="660066"/>
              </a:solidFill>
              <a:latin typeface="+mn-lt"/>
              <a:ea typeface="仿宋" panose="02010609060101010101" pitchFamily="49" charset="-122"/>
            </a:endParaRPr>
          </a:p>
        </p:txBody>
      </p:sp>
      <p:sp>
        <p:nvSpPr>
          <p:cNvPr id="7176" name="Text Box 9">
            <a:extLst>
              <a:ext uri="{FF2B5EF4-FFF2-40B4-BE49-F238E27FC236}">
                <a16:creationId xmlns:a16="http://schemas.microsoft.com/office/drawing/2014/main" id="{06318E43-67B3-4A0C-8EA3-834FD0F1D038}"/>
              </a:ext>
            </a:extLst>
          </p:cNvPr>
          <p:cNvSpPr txBox="1">
            <a:spLocks noChangeArrowheads="1"/>
          </p:cNvSpPr>
          <p:nvPr/>
        </p:nvSpPr>
        <p:spPr bwMode="auto">
          <a:xfrm>
            <a:off x="250824" y="578914"/>
            <a:ext cx="6985001" cy="65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400" dirty="0">
                <a:solidFill>
                  <a:srgbClr val="660066"/>
                </a:solidFill>
                <a:latin typeface="+mn-lt"/>
                <a:ea typeface="仿宋" panose="02010609060101010101" pitchFamily="49" charset="-122"/>
              </a:rPr>
              <a:t>包络函数可以写成：</a:t>
            </a:r>
            <a:r>
              <a:rPr lang="en-US" altLang="zh-CN" sz="2400" i="1" dirty="0">
                <a:solidFill>
                  <a:schemeClr val="bg1"/>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 </a:t>
            </a:r>
            <a:r>
              <a:rPr lang="en-US" altLang="zh-CN" sz="2800" dirty="0">
                <a:solidFill>
                  <a:srgbClr val="CC3300"/>
                </a:solidFill>
                <a:latin typeface="+mn-lt"/>
                <a:ea typeface="仿宋" panose="02010609060101010101" pitchFamily="49" charset="-122"/>
              </a:rPr>
              <a:t>=</a:t>
            </a:r>
            <a:r>
              <a:rPr lang="zh-CN" altLang="en-US" sz="2800" dirty="0">
                <a:solidFill>
                  <a:srgbClr val="CC3300"/>
                </a:solidFill>
                <a:latin typeface="+mn-lt"/>
                <a:ea typeface="仿宋" panose="02010609060101010101" pitchFamily="49" charset="-122"/>
              </a:rPr>
              <a:t> </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0</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0 </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a:t>
            </a:r>
            <a:endParaRPr lang="zh-CN" altLang="en-US" sz="2800" dirty="0">
              <a:solidFill>
                <a:srgbClr val="CC3300"/>
              </a:solidFill>
              <a:latin typeface="+mn-lt"/>
              <a:ea typeface="仿宋" panose="02010609060101010101" pitchFamily="49" charset="-122"/>
            </a:endParaRPr>
          </a:p>
        </p:txBody>
      </p:sp>
      <p:sp>
        <p:nvSpPr>
          <p:cNvPr id="7177" name="Text Box 9">
            <a:extLst>
              <a:ext uri="{FF2B5EF4-FFF2-40B4-BE49-F238E27FC236}">
                <a16:creationId xmlns:a16="http://schemas.microsoft.com/office/drawing/2014/main" id="{A39C2F1B-192C-41CA-A6F9-0ABB5FD866FB}"/>
              </a:ext>
            </a:extLst>
          </p:cNvPr>
          <p:cNvSpPr txBox="1">
            <a:spLocks noChangeArrowheads="1"/>
          </p:cNvSpPr>
          <p:nvPr/>
        </p:nvSpPr>
        <p:spPr bwMode="auto">
          <a:xfrm>
            <a:off x="0" y="1068388"/>
            <a:ext cx="9209088" cy="130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400" dirty="0">
                <a:solidFill>
                  <a:srgbClr val="660066"/>
                </a:solidFill>
                <a:latin typeface="+mn-lt"/>
                <a:ea typeface="仿宋" panose="02010609060101010101" pitchFamily="49" charset="-122"/>
              </a:rPr>
              <a:t>其中</a:t>
            </a:r>
            <a:r>
              <a:rPr lang="en-US" altLang="zh-CN" sz="2400" dirty="0">
                <a:solidFill>
                  <a:srgbClr val="660066"/>
                </a:solidFill>
                <a:latin typeface="+mn-lt"/>
                <a:ea typeface="仿宋" panose="02010609060101010101" pitchFamily="49" charset="-122"/>
              </a:rPr>
              <a:t>,</a:t>
            </a:r>
            <a:r>
              <a:rPr lang="en-US" altLang="zh-CN" sz="2400" dirty="0">
                <a:solidFill>
                  <a:schemeClr val="bg1"/>
                </a:solidFill>
                <a:latin typeface="+mn-lt"/>
                <a:ea typeface="仿宋" panose="02010609060101010101" pitchFamily="49" charset="-122"/>
              </a:rPr>
              <a:t> </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0 </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dirty="0">
                <a:solidFill>
                  <a:srgbClr val="CC3300"/>
                </a:solidFill>
                <a:latin typeface="+mn-lt"/>
                <a:ea typeface="仿宋" panose="02010609060101010101" pitchFamily="49" charset="-122"/>
              </a:rPr>
              <a:t>=</a:t>
            </a:r>
            <a:r>
              <a:rPr lang="en-US" altLang="zh-CN" sz="2800" i="1" dirty="0">
                <a:solidFill>
                  <a:srgbClr val="CC3300"/>
                </a:solidFill>
                <a:latin typeface="+mn-lt"/>
                <a:ea typeface="仿宋" panose="02010609060101010101" pitchFamily="49" charset="-122"/>
                <a:sym typeface="Symbol" panose="05050102010706020507" pitchFamily="18" charset="2"/>
              </a:rPr>
              <a:t>m</a:t>
            </a:r>
            <a:r>
              <a:rPr lang="en-US" altLang="zh-CN" sz="2800" baseline="-25000" dirty="0">
                <a:solidFill>
                  <a:srgbClr val="CC3300"/>
                </a:solidFill>
                <a:latin typeface="+mn-lt"/>
                <a:ea typeface="仿宋" panose="02010609060101010101" pitchFamily="49" charset="-122"/>
                <a:sym typeface="Symbol" panose="05050102010706020507" pitchFamily="18" charset="2"/>
              </a:rPr>
              <a:t>a</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0</a:t>
            </a:r>
            <a:r>
              <a:rPr lang="en-US" altLang="zh-CN" sz="2800" dirty="0">
                <a:solidFill>
                  <a:srgbClr val="CC3300"/>
                </a:solidFill>
                <a:latin typeface="+mn-lt"/>
                <a:ea typeface="仿宋" panose="02010609060101010101" pitchFamily="49" charset="-122"/>
                <a:sym typeface="Symbol" panose="05050102010706020507" pitchFamily="18" charset="2"/>
              </a:rPr>
              <a:t>cos(</a:t>
            </a:r>
            <a:r>
              <a:rPr lang="zh-CN" altLang="en-US" sz="2800" i="1" dirty="0">
                <a:solidFill>
                  <a:srgbClr val="CC3300"/>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K</a:t>
            </a:r>
            <a:r>
              <a:rPr lang="en-US" altLang="zh-CN" sz="2800" baseline="-25000" dirty="0">
                <a:solidFill>
                  <a:srgbClr val="CC3300"/>
                </a:solidFill>
                <a:latin typeface="+mn-lt"/>
                <a:ea typeface="仿宋" panose="02010609060101010101" pitchFamily="49" charset="-122"/>
                <a:sym typeface="Symbol" panose="05050102010706020507" pitchFamily="18" charset="2"/>
              </a:rPr>
              <a:t>d</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a:t>
            </a:r>
            <a:r>
              <a:rPr lang="en-US" altLang="zh-CN" sz="2800" dirty="0">
                <a:solidFill>
                  <a:srgbClr val="CC3300"/>
                </a:solidFill>
                <a:latin typeface="+mn-lt"/>
                <a:ea typeface="仿宋" panose="02010609060101010101" pitchFamily="49" charset="-122"/>
                <a:sym typeface="Symbol" panose="05050102010706020507" pitchFamily="18" charset="2"/>
              </a:rPr>
              <a:t>cos(</a:t>
            </a:r>
            <a:r>
              <a:rPr lang="zh-CN" altLang="en-US" sz="2800" i="1" dirty="0">
                <a:solidFill>
                  <a:srgbClr val="CC3300"/>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 </a:t>
            </a:r>
            <a:r>
              <a:rPr lang="zh-CN" altLang="en-US"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K</a:t>
            </a:r>
            <a:r>
              <a:rPr lang="en-US" altLang="zh-CN" sz="2800" baseline="-25000" dirty="0">
                <a:solidFill>
                  <a:srgbClr val="CC3300"/>
                </a:solidFill>
                <a:latin typeface="+mn-lt"/>
                <a:ea typeface="仿宋" panose="02010609060101010101" pitchFamily="49" charset="-122"/>
                <a:sym typeface="Symbol" panose="05050102010706020507" pitchFamily="18" charset="2"/>
              </a:rPr>
              <a:t>d</a:t>
            </a:r>
            <a:r>
              <a:rPr lang="zh-CN" altLang="en-US" sz="2800" dirty="0">
                <a:solidFill>
                  <a:srgbClr val="CC3300"/>
                </a:solidFill>
                <a:latin typeface="+mn-lt"/>
                <a:ea typeface="仿宋" panose="02010609060101010101" pitchFamily="49" charset="-122"/>
                <a:sym typeface="Symbol" panose="05050102010706020507" pitchFamily="18" charset="2"/>
              </a:rPr>
              <a:t>为比例常数</a:t>
            </a:r>
            <a:r>
              <a:rPr lang="en-US" altLang="zh-CN" sz="2800" dirty="0">
                <a:solidFill>
                  <a:srgbClr val="CC3300"/>
                </a:solidFill>
                <a:latin typeface="+mn-lt"/>
                <a:ea typeface="仿宋" panose="02010609060101010101" pitchFamily="49" charset="-122"/>
                <a:sym typeface="Symbol" panose="05050102010706020507" pitchFamily="18" charset="2"/>
              </a:rPr>
              <a:t>    </a:t>
            </a:r>
          </a:p>
          <a:p>
            <a:pPr eaLnBrk="1" hangingPunct="1">
              <a:lnSpc>
                <a:spcPct val="150000"/>
              </a:lnSpc>
              <a:spcBef>
                <a:spcPct val="0"/>
              </a:spcBef>
              <a:buFontTx/>
              <a:buNone/>
            </a:pPr>
            <a:r>
              <a:rPr lang="en-US" altLang="zh-CN" sz="2800" dirty="0">
                <a:solidFill>
                  <a:srgbClr val="CC3300"/>
                </a:solidFill>
                <a:latin typeface="+mn-lt"/>
                <a:ea typeface="仿宋" panose="02010609060101010101" pitchFamily="49" charset="-122"/>
                <a:sym typeface="Symbol" panose="05050102010706020507" pitchFamily="18" charset="2"/>
              </a:rPr>
              <a:t>   </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0 </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 </a:t>
            </a:r>
            <a:r>
              <a:rPr lang="zh-CN" altLang="en-US" sz="2800" dirty="0">
                <a:solidFill>
                  <a:srgbClr val="CC3300"/>
                </a:solidFill>
                <a:latin typeface="+mn-lt"/>
                <a:ea typeface="仿宋" panose="02010609060101010101" pitchFamily="49" charset="-122"/>
                <a:sym typeface="Symbol" panose="05050102010706020507" pitchFamily="18" charset="2"/>
              </a:rPr>
              <a:t>与调制信号电压</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t</a:t>
            </a:r>
            <a:r>
              <a:rPr lang="en-US" altLang="zh-CN" sz="2800" dirty="0">
                <a:solidFill>
                  <a:srgbClr val="CC3300"/>
                </a:solidFill>
                <a:latin typeface="+mn-lt"/>
                <a:ea typeface="仿宋" panose="02010609060101010101" pitchFamily="49" charset="-122"/>
                <a:sym typeface="Symbol" panose="05050102010706020507" pitchFamily="18" charset="2"/>
              </a:rPr>
              <a:t>)</a:t>
            </a:r>
            <a:r>
              <a:rPr lang="zh-CN" altLang="en-US" sz="2800" dirty="0">
                <a:solidFill>
                  <a:srgbClr val="CC3300"/>
                </a:solidFill>
                <a:latin typeface="+mn-lt"/>
                <a:ea typeface="仿宋" panose="02010609060101010101" pitchFamily="49" charset="-122"/>
                <a:sym typeface="Symbol" panose="05050102010706020507" pitchFamily="18" charset="2"/>
              </a:rPr>
              <a:t>成比例</a:t>
            </a:r>
            <a:endParaRPr lang="zh-CN" altLang="en-US" sz="2800" dirty="0">
              <a:solidFill>
                <a:srgbClr val="CC3300"/>
              </a:solidFill>
              <a:latin typeface="+mn-lt"/>
              <a:ea typeface="仿宋"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44034" name="图片 2">
            <a:extLst>
              <a:ext uri="{FF2B5EF4-FFF2-40B4-BE49-F238E27FC236}">
                <a16:creationId xmlns:a16="http://schemas.microsoft.com/office/drawing/2014/main" id="{1DCBDE62-0164-48B4-BC3D-6FA7F27EB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2928938"/>
            <a:ext cx="6723062"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2">
            <a:extLst>
              <a:ext uri="{FF2B5EF4-FFF2-40B4-BE49-F238E27FC236}">
                <a16:creationId xmlns:a16="http://schemas.microsoft.com/office/drawing/2014/main" id="{C70CA31D-68A7-4464-9168-585D38F9623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 </a:t>
            </a:r>
            <a:r>
              <a:rPr lang="zh-CN" altLang="en-US" sz="2800" b="1" dirty="0">
                <a:solidFill>
                  <a:srgbClr val="0000FF"/>
                </a:solidFill>
                <a:latin typeface="+mn-lt"/>
                <a:ea typeface="仿宋" panose="02010609060101010101" pitchFamily="49" charset="-122"/>
              </a:rPr>
              <a:t>调幅波的产生 </a:t>
            </a:r>
            <a:r>
              <a:rPr lang="en-US" altLang="zh-CN" sz="2800" b="1" kern="0" dirty="0">
                <a:solidFill>
                  <a:srgbClr val="00CC00"/>
                </a:solidFill>
                <a:latin typeface="+mn-lt"/>
                <a:ea typeface="仿宋" panose="02010609060101010101" pitchFamily="49" charset="-122"/>
              </a:rPr>
              <a:t>P145</a:t>
            </a:r>
            <a:r>
              <a:rPr lang="zh-CN" altLang="en-US"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P149   </a:t>
            </a:r>
            <a:r>
              <a:rPr lang="en-US" altLang="zh-CN" sz="2800" b="1" dirty="0">
                <a:solidFill>
                  <a:srgbClr val="0000FF"/>
                </a:solidFill>
                <a:latin typeface="+mn-lt"/>
                <a:ea typeface="仿宋" panose="02010609060101010101" pitchFamily="49" charset="-122"/>
              </a:rPr>
              <a:t>  P156</a:t>
            </a:r>
            <a:endParaRPr lang="zh-CN" altLang="en-US" sz="2800" b="1" dirty="0">
              <a:solidFill>
                <a:srgbClr val="0000FF"/>
              </a:solidFill>
              <a:latin typeface="+mn-lt"/>
              <a:ea typeface="仿宋" panose="02010609060101010101" pitchFamily="49" charset="-122"/>
            </a:endParaRPr>
          </a:p>
        </p:txBody>
      </p:sp>
      <p:graphicFrame>
        <p:nvGraphicFramePr>
          <p:cNvPr id="44036" name="Object 5">
            <a:extLst>
              <a:ext uri="{FF2B5EF4-FFF2-40B4-BE49-F238E27FC236}">
                <a16:creationId xmlns:a16="http://schemas.microsoft.com/office/drawing/2014/main" id="{355AFC52-7990-42E4-A470-3BC8A8901495}"/>
              </a:ext>
            </a:extLst>
          </p:cNvPr>
          <p:cNvGraphicFramePr>
            <a:graphicFrameLocks noChangeAspect="1"/>
          </p:cNvGraphicFramePr>
          <p:nvPr>
            <p:extLst>
              <p:ext uri="{D42A27DB-BD31-4B8C-83A1-F6EECF244321}">
                <p14:modId xmlns:p14="http://schemas.microsoft.com/office/powerpoint/2010/main" val="353343968"/>
              </p:ext>
            </p:extLst>
          </p:nvPr>
        </p:nvGraphicFramePr>
        <p:xfrm>
          <a:off x="500063" y="627063"/>
          <a:ext cx="6842125" cy="1873250"/>
        </p:xfrm>
        <a:graphic>
          <a:graphicData uri="http://schemas.openxmlformats.org/presentationml/2006/ole">
            <mc:AlternateContent xmlns:mc="http://schemas.openxmlformats.org/markup-compatibility/2006">
              <mc:Choice xmlns:v="urn:schemas-microsoft-com:vml" Requires="v">
                <p:oleObj spid="_x0000_s44434" name="SmartDraw" r:id="rId4" imgW="4273296" imgH="1182624" progId="">
                  <p:embed/>
                </p:oleObj>
              </mc:Choice>
              <mc:Fallback>
                <p:oleObj name="SmartDraw" r:id="rId4" imgW="4273296" imgH="1182624"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627063"/>
                        <a:ext cx="6842125" cy="1873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2">
            <a:extLst>
              <a:ext uri="{FF2B5EF4-FFF2-40B4-BE49-F238E27FC236}">
                <a16:creationId xmlns:a16="http://schemas.microsoft.com/office/drawing/2014/main" id="{04CF7916-E713-41E8-8AC8-35C020B1B239}"/>
              </a:ext>
            </a:extLst>
          </p:cNvPr>
          <p:cNvSpPr txBox="1">
            <a:spLocks noChangeArrowheads="1"/>
          </p:cNvSpPr>
          <p:nvPr/>
        </p:nvSpPr>
        <p:spPr bwMode="auto">
          <a:xfrm>
            <a:off x="3381375" y="2071688"/>
            <a:ext cx="3857625" cy="381000"/>
          </a:xfrm>
          <a:prstGeom prst="rect">
            <a:avLst/>
          </a:prstGeom>
          <a:noFill/>
          <a:ln w="9525">
            <a:noFill/>
            <a:miter lim="800000"/>
            <a:headEnd/>
            <a:tailEnd/>
          </a:ln>
        </p:spPr>
        <p:txBody>
          <a:bodyPr anchor="ctr"/>
          <a:lstStyle/>
          <a:p>
            <a:pPr eaLnBrk="1" hangingPunct="1">
              <a:defRPr/>
            </a:pPr>
            <a:r>
              <a:rPr lang="zh-CN" altLang="en-US" kern="0" dirty="0">
                <a:solidFill>
                  <a:srgbClr val="FF0000"/>
                </a:solidFill>
                <a:latin typeface="+mn-lt"/>
                <a:ea typeface="仿宋" panose="02010609060101010101" pitchFamily="49" charset="-122"/>
                <a:cs typeface="+mj-cs"/>
              </a:rPr>
              <a:t>调制器方框图</a:t>
            </a:r>
          </a:p>
        </p:txBody>
      </p:sp>
      <p:sp>
        <p:nvSpPr>
          <p:cNvPr id="9" name="Rectangle 2">
            <a:extLst>
              <a:ext uri="{FF2B5EF4-FFF2-40B4-BE49-F238E27FC236}">
                <a16:creationId xmlns:a16="http://schemas.microsoft.com/office/drawing/2014/main" id="{475DA4D9-780F-4D53-A87C-D8B0B26AB738}"/>
              </a:ext>
            </a:extLst>
          </p:cNvPr>
          <p:cNvSpPr txBox="1">
            <a:spLocks noChangeArrowheads="1"/>
          </p:cNvSpPr>
          <p:nvPr/>
        </p:nvSpPr>
        <p:spPr bwMode="auto">
          <a:xfrm>
            <a:off x="107950" y="2492375"/>
            <a:ext cx="4486275" cy="381000"/>
          </a:xfrm>
          <a:prstGeom prst="rect">
            <a:avLst/>
          </a:prstGeom>
          <a:noFill/>
          <a:ln w="9525">
            <a:noFill/>
            <a:miter lim="800000"/>
            <a:headEnd/>
            <a:tailEnd/>
          </a:ln>
        </p:spPr>
        <p:txBody>
          <a:bodyPr anchor="ctr"/>
          <a:lstStyle/>
          <a:p>
            <a:pPr eaLnBrk="1" hangingPunct="1">
              <a:defRPr/>
            </a:pPr>
            <a:r>
              <a:rPr lang="zh-CN" altLang="en-US" sz="2400" kern="0" dirty="0">
                <a:solidFill>
                  <a:srgbClr val="660066"/>
                </a:solidFill>
                <a:latin typeface="+mn-lt"/>
                <a:ea typeface="仿宋" panose="02010609060101010101" pitchFamily="49" charset="-122"/>
                <a:cs typeface="+mj-cs"/>
              </a:rPr>
              <a:t>三种调幅波产生电路框图</a:t>
            </a:r>
          </a:p>
        </p:txBody>
      </p:sp>
      <p:sp>
        <p:nvSpPr>
          <p:cNvPr id="11" name="Rectangle 2">
            <a:extLst>
              <a:ext uri="{FF2B5EF4-FFF2-40B4-BE49-F238E27FC236}">
                <a16:creationId xmlns:a16="http://schemas.microsoft.com/office/drawing/2014/main" id="{FB506C4D-D117-4E60-8DFA-6CC68552625C}"/>
              </a:ext>
            </a:extLst>
          </p:cNvPr>
          <p:cNvSpPr txBox="1">
            <a:spLocks noChangeArrowheads="1"/>
          </p:cNvSpPr>
          <p:nvPr/>
        </p:nvSpPr>
        <p:spPr bwMode="auto">
          <a:xfrm>
            <a:off x="5364163" y="6092825"/>
            <a:ext cx="3051174" cy="381000"/>
          </a:xfrm>
          <a:prstGeom prst="rect">
            <a:avLst/>
          </a:prstGeom>
          <a:noFill/>
          <a:ln w="9525">
            <a:noFill/>
            <a:miter lim="800000"/>
            <a:headEnd/>
            <a:tailEnd/>
          </a:ln>
        </p:spPr>
        <p:txBody>
          <a:bodyPr anchor="ctr"/>
          <a:lstStyle/>
          <a:p>
            <a:pPr eaLnBrk="1" hangingPunct="1">
              <a:defRPr/>
            </a:pPr>
            <a:r>
              <a:rPr lang="en-US" altLang="zh-CN" kern="0" dirty="0">
                <a:solidFill>
                  <a:srgbClr val="FF0000"/>
                </a:solidFill>
                <a:latin typeface="+mn-lt"/>
                <a:ea typeface="仿宋" panose="02010609060101010101" pitchFamily="49" charset="-122"/>
                <a:cs typeface="+mj-cs"/>
              </a:rPr>
              <a:t>P149       </a:t>
            </a:r>
            <a:r>
              <a:rPr lang="en-US" altLang="zh-CN" kern="0" dirty="0">
                <a:solidFill>
                  <a:srgbClr val="002060"/>
                </a:solidFill>
                <a:latin typeface="+mn-lt"/>
                <a:ea typeface="仿宋" panose="02010609060101010101" pitchFamily="49" charset="-122"/>
                <a:cs typeface="+mj-cs"/>
              </a:rPr>
              <a:t>P156</a:t>
            </a:r>
            <a:endParaRPr lang="zh-CN" altLang="en-US" kern="0" dirty="0">
              <a:solidFill>
                <a:srgbClr val="002060"/>
              </a:solidFill>
              <a:latin typeface="+mn-lt"/>
              <a:ea typeface="仿宋" panose="02010609060101010101" pitchFamily="49" charset="-122"/>
              <a:cs typeface="+mj-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45058" name="图片 2">
            <a:extLst>
              <a:ext uri="{FF2B5EF4-FFF2-40B4-BE49-F238E27FC236}">
                <a16:creationId xmlns:a16="http://schemas.microsoft.com/office/drawing/2014/main" id="{D7A392EF-F0EA-4D4D-BEA1-64B53A74E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436563"/>
            <a:ext cx="4119563"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a:extLst>
              <a:ext uri="{FF2B5EF4-FFF2-40B4-BE49-F238E27FC236}">
                <a16:creationId xmlns:a16="http://schemas.microsoft.com/office/drawing/2014/main" id="{A7E62BCD-6075-4213-BA45-3E0810275F3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5.2.1  </a:t>
            </a:r>
            <a:r>
              <a:rPr lang="zh-CN" altLang="en-US" sz="2800" b="1" dirty="0">
                <a:solidFill>
                  <a:srgbClr val="0000FF"/>
                </a:solidFill>
                <a:latin typeface="+mn-lt"/>
                <a:ea typeface="仿宋" panose="02010609060101010101" pitchFamily="49" charset="-122"/>
              </a:rPr>
              <a:t>低电平调幅 </a:t>
            </a:r>
            <a:r>
              <a:rPr lang="en-US" altLang="zh-CN" sz="2800" b="1" dirty="0">
                <a:solidFill>
                  <a:srgbClr val="0000FF"/>
                </a:solidFill>
                <a:latin typeface="+mn-lt"/>
                <a:ea typeface="仿宋" panose="02010609060101010101" pitchFamily="49" charset="-122"/>
              </a:rPr>
              <a:t>(</a:t>
            </a:r>
            <a:r>
              <a:rPr lang="en-US" altLang="zh-CN" sz="2800" b="1" kern="0" dirty="0">
                <a:solidFill>
                  <a:srgbClr val="00CC00"/>
                </a:solidFill>
                <a:latin typeface="+mn-lt"/>
                <a:ea typeface="仿宋" panose="02010609060101010101" pitchFamily="49" charset="-122"/>
              </a:rPr>
              <a:t>P146 </a:t>
            </a:r>
            <a:r>
              <a:rPr lang="en-US" altLang="zh-CN" sz="2800" kern="0" dirty="0">
                <a:solidFill>
                  <a:srgbClr val="00CC00"/>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P150 </a:t>
            </a:r>
            <a:r>
              <a:rPr lang="en-US" altLang="zh-CN" sz="2800" b="1" dirty="0">
                <a:solidFill>
                  <a:srgbClr val="0000FF"/>
                </a:solidFill>
                <a:latin typeface="+mn-lt"/>
                <a:ea typeface="仿宋" panose="02010609060101010101" pitchFamily="49" charset="-122"/>
              </a:rPr>
              <a:t> P157)</a:t>
            </a:r>
            <a:endParaRPr lang="zh-CN" altLang="en-US" sz="2800" b="1" dirty="0">
              <a:solidFill>
                <a:srgbClr val="0000FF"/>
              </a:solidFill>
              <a:latin typeface="+mn-lt"/>
              <a:ea typeface="仿宋" panose="02010609060101010101" pitchFamily="49" charset="-122"/>
            </a:endParaRPr>
          </a:p>
        </p:txBody>
      </p:sp>
      <p:pic>
        <p:nvPicPr>
          <p:cNvPr id="45060" name="图片 11" descr="Image1.jpg">
            <a:extLst>
              <a:ext uri="{FF2B5EF4-FFF2-40B4-BE49-F238E27FC236}">
                <a16:creationId xmlns:a16="http://schemas.microsoft.com/office/drawing/2014/main" id="{5F9A9705-E000-4EFD-BFB1-1985EAB2DC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3286125"/>
            <a:ext cx="3286125"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7">
            <a:extLst>
              <a:ext uri="{FF2B5EF4-FFF2-40B4-BE49-F238E27FC236}">
                <a16:creationId xmlns:a16="http://schemas.microsoft.com/office/drawing/2014/main" id="{DEA23931-15FA-4EBD-8E7D-375FC43CD519}"/>
              </a:ext>
            </a:extLst>
          </p:cNvPr>
          <p:cNvSpPr txBox="1">
            <a:spLocks noChangeArrowheads="1"/>
          </p:cNvSpPr>
          <p:nvPr/>
        </p:nvSpPr>
        <p:spPr bwMode="auto">
          <a:xfrm>
            <a:off x="6012160" y="2660650"/>
            <a:ext cx="30715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b="1" kern="0" dirty="0">
                <a:solidFill>
                  <a:srgbClr val="00CC00"/>
                </a:solidFill>
                <a:latin typeface="+mn-lt"/>
                <a:ea typeface="仿宋" panose="02010609060101010101" pitchFamily="49" charset="-122"/>
              </a:rPr>
              <a:t>P146   </a:t>
            </a:r>
            <a:r>
              <a:rPr lang="en-US" altLang="zh-CN" sz="2000" dirty="0">
                <a:solidFill>
                  <a:srgbClr val="FF0000"/>
                </a:solidFill>
                <a:latin typeface="+mn-lt"/>
                <a:ea typeface="仿宋" panose="02010609060101010101" pitchFamily="49" charset="-122"/>
              </a:rPr>
              <a:t>P150     </a:t>
            </a:r>
            <a:r>
              <a:rPr lang="en-US" altLang="zh-CN" sz="2000" dirty="0">
                <a:solidFill>
                  <a:srgbClr val="0000FF"/>
                </a:solidFill>
                <a:latin typeface="+mn-lt"/>
                <a:ea typeface="仿宋" panose="02010609060101010101" pitchFamily="49" charset="-122"/>
              </a:rPr>
              <a:t>P157</a:t>
            </a:r>
            <a:endParaRPr lang="zh-CN" altLang="en-US" sz="2000" dirty="0">
              <a:solidFill>
                <a:srgbClr val="0000FF"/>
              </a:solidFill>
              <a:latin typeface="+mn-lt"/>
              <a:ea typeface="仿宋" panose="02010609060101010101" pitchFamily="49" charset="-122"/>
            </a:endParaRPr>
          </a:p>
        </p:txBody>
      </p:sp>
      <p:sp>
        <p:nvSpPr>
          <p:cNvPr id="45062" name="Text Box 7">
            <a:extLst>
              <a:ext uri="{FF2B5EF4-FFF2-40B4-BE49-F238E27FC236}">
                <a16:creationId xmlns:a16="http://schemas.microsoft.com/office/drawing/2014/main" id="{0EE77F04-D75D-464B-872D-C6F1B044E9C7}"/>
              </a:ext>
            </a:extLst>
          </p:cNvPr>
          <p:cNvSpPr txBox="1">
            <a:spLocks noChangeArrowheads="1"/>
          </p:cNvSpPr>
          <p:nvPr/>
        </p:nvSpPr>
        <p:spPr bwMode="auto">
          <a:xfrm>
            <a:off x="6372225" y="6021388"/>
            <a:ext cx="1912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a:solidFill>
                  <a:srgbClr val="FF0000"/>
                </a:solidFill>
                <a:latin typeface="+mn-lt"/>
                <a:ea typeface="仿宋" panose="02010609060101010101" pitchFamily="49" charset="-122"/>
              </a:rPr>
              <a:t>旧教材</a:t>
            </a:r>
            <a:r>
              <a:rPr lang="en-US" altLang="zh-CN" sz="2000">
                <a:solidFill>
                  <a:srgbClr val="FF0000"/>
                </a:solidFill>
                <a:latin typeface="+mn-lt"/>
                <a:ea typeface="仿宋" panose="02010609060101010101" pitchFamily="49" charset="-122"/>
              </a:rPr>
              <a:t>P201</a:t>
            </a:r>
            <a:endParaRPr lang="zh-CN" altLang="en-US" sz="2000">
              <a:solidFill>
                <a:srgbClr val="FF0000"/>
              </a:solidFill>
              <a:latin typeface="+mn-lt"/>
              <a:ea typeface="仿宋" panose="02010609060101010101" pitchFamily="49" charset="-122"/>
            </a:endParaRPr>
          </a:p>
        </p:txBody>
      </p:sp>
      <p:sp>
        <p:nvSpPr>
          <p:cNvPr id="45063" name="Rectangle 8">
            <a:extLst>
              <a:ext uri="{FF2B5EF4-FFF2-40B4-BE49-F238E27FC236}">
                <a16:creationId xmlns:a16="http://schemas.microsoft.com/office/drawing/2014/main" id="{2B96D78B-5C84-42CE-97A7-3FBB56E1E255}"/>
              </a:ext>
            </a:extLst>
          </p:cNvPr>
          <p:cNvSpPr>
            <a:spLocks noChangeArrowheads="1"/>
          </p:cNvSpPr>
          <p:nvPr/>
        </p:nvSpPr>
        <p:spPr bwMode="auto">
          <a:xfrm>
            <a:off x="228600" y="717550"/>
            <a:ext cx="4684713"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dirty="0">
                <a:solidFill>
                  <a:srgbClr val="660066"/>
                </a:solidFill>
                <a:latin typeface="+mn-lt"/>
                <a:ea typeface="仿宋" panose="02010609060101010101" pitchFamily="49" charset="-122"/>
              </a:rPr>
              <a:t>模型：二极管调幅</a:t>
            </a:r>
            <a:endParaRPr lang="en-US" altLang="zh-CN" sz="2000" dirty="0">
              <a:solidFill>
                <a:srgbClr val="660066"/>
              </a:solidFill>
              <a:latin typeface="+mn-lt"/>
              <a:ea typeface="仿宋" panose="02010609060101010101" pitchFamily="49" charset="-122"/>
            </a:endParaRPr>
          </a:p>
          <a:p>
            <a:pPr>
              <a:buFontTx/>
              <a:buNone/>
            </a:pPr>
            <a:r>
              <a:rPr lang="zh-CN" altLang="en-US" sz="2000" dirty="0">
                <a:solidFill>
                  <a:srgbClr val="660066"/>
                </a:solidFill>
                <a:latin typeface="+mn-lt"/>
                <a:ea typeface="仿宋" panose="02010609060101010101" pitchFamily="49" charset="-122"/>
              </a:rPr>
              <a:t>两种原理：小信号调幅、大信号调幅</a:t>
            </a:r>
          </a:p>
        </p:txBody>
      </p:sp>
      <p:sp>
        <p:nvSpPr>
          <p:cNvPr id="45064" name="Rectangle 8">
            <a:extLst>
              <a:ext uri="{FF2B5EF4-FFF2-40B4-BE49-F238E27FC236}">
                <a16:creationId xmlns:a16="http://schemas.microsoft.com/office/drawing/2014/main" id="{C44BE5E6-AFE4-417A-BF04-6EF88475766D}"/>
              </a:ext>
            </a:extLst>
          </p:cNvPr>
          <p:cNvSpPr>
            <a:spLocks noChangeArrowheads="1"/>
          </p:cNvSpPr>
          <p:nvPr/>
        </p:nvSpPr>
        <p:spPr bwMode="auto">
          <a:xfrm>
            <a:off x="107504" y="2276873"/>
            <a:ext cx="5364088"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dirty="0">
                <a:solidFill>
                  <a:srgbClr val="660066"/>
                </a:solidFill>
                <a:latin typeface="+mn-lt"/>
                <a:ea typeface="仿宋" panose="02010609060101010101" pitchFamily="49" charset="-122"/>
              </a:rPr>
              <a:t>调幅本身是一种非线性频谱搬移的过程。</a:t>
            </a:r>
            <a:endParaRPr lang="en-US" altLang="zh-CN" sz="2000" dirty="0">
              <a:solidFill>
                <a:srgbClr val="660066"/>
              </a:solidFill>
              <a:latin typeface="+mn-lt"/>
              <a:ea typeface="仿宋" panose="02010609060101010101" pitchFamily="49" charset="-122"/>
            </a:endParaRPr>
          </a:p>
          <a:p>
            <a:pPr>
              <a:buFontTx/>
              <a:buNone/>
            </a:pPr>
            <a:endParaRPr lang="en-US" altLang="zh-CN" sz="2000" dirty="0">
              <a:solidFill>
                <a:srgbClr val="660066"/>
              </a:solidFill>
              <a:latin typeface="+mn-lt"/>
              <a:ea typeface="仿宋" panose="02010609060101010101" pitchFamily="49" charset="-122"/>
            </a:endParaRPr>
          </a:p>
          <a:p>
            <a:pPr marL="0" indent="538163">
              <a:buFontTx/>
              <a:buNone/>
            </a:pPr>
            <a:r>
              <a:rPr lang="zh-CN" altLang="en-US" sz="2000" dirty="0">
                <a:solidFill>
                  <a:srgbClr val="660066"/>
                </a:solidFill>
                <a:latin typeface="+mn-lt"/>
                <a:ea typeface="仿宋" panose="02010609060101010101" pitchFamily="49" charset="-122"/>
              </a:rPr>
              <a:t>利用二极管非线性特性，获得各种组合频率分量，取出其中的调幅分量（谐振电路）。</a:t>
            </a:r>
            <a:endParaRPr lang="en-US" altLang="zh-CN" sz="2000" dirty="0">
              <a:solidFill>
                <a:srgbClr val="660066"/>
              </a:solidFill>
              <a:latin typeface="+mn-lt"/>
              <a:ea typeface="仿宋" panose="02010609060101010101" pitchFamily="49" charset="-122"/>
            </a:endParaRPr>
          </a:p>
          <a:p>
            <a:pPr>
              <a:buFontTx/>
              <a:buNone/>
            </a:pPr>
            <a:endParaRPr lang="en-US" altLang="zh-CN" sz="2000" dirty="0">
              <a:solidFill>
                <a:srgbClr val="660066"/>
              </a:solidFill>
              <a:latin typeface="+mn-lt"/>
              <a:ea typeface="仿宋" panose="02010609060101010101" pitchFamily="49" charset="-122"/>
            </a:endParaRPr>
          </a:p>
          <a:p>
            <a:pPr>
              <a:buFontTx/>
              <a:buNone/>
            </a:pPr>
            <a:r>
              <a:rPr lang="zh-CN" altLang="en-US" sz="2000" dirty="0">
                <a:solidFill>
                  <a:srgbClr val="660066"/>
                </a:solidFill>
                <a:latin typeface="+mn-lt"/>
                <a:ea typeface="仿宋" panose="02010609060101010101" pitchFamily="49" charset="-122"/>
              </a:rPr>
              <a:t>两种原理：小信号调幅、大信号调幅</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4BC8BDD-381A-41EE-A951-35ED40E7611C}"/>
              </a:ext>
            </a:extLst>
          </p:cNvPr>
          <p:cNvSpPr>
            <a:spLocks noGrp="1" noChangeArrowheads="1"/>
          </p:cNvSpPr>
          <p:nvPr>
            <p:ph type="title" idx="4294967295"/>
          </p:nvPr>
        </p:nvSpPr>
        <p:spPr>
          <a:xfrm>
            <a:off x="298449" y="71438"/>
            <a:ext cx="8810625" cy="500062"/>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1</a:t>
            </a:r>
            <a:r>
              <a:rPr lang="zh-CN" altLang="en-US" sz="2800" b="1" dirty="0">
                <a:solidFill>
                  <a:srgbClr val="0000FF"/>
                </a:solidFill>
                <a:latin typeface="+mn-lt"/>
                <a:ea typeface="仿宋" panose="02010609060101010101" pitchFamily="49" charset="-122"/>
              </a:rPr>
              <a:t>）小信号调幅   也称为平方律调幅 </a:t>
            </a:r>
            <a:r>
              <a:rPr lang="en-US" altLang="zh-CN" sz="2800" b="1" kern="0" dirty="0">
                <a:solidFill>
                  <a:srgbClr val="00CC00"/>
                </a:solidFill>
                <a:latin typeface="+mn-lt"/>
                <a:ea typeface="仿宋" panose="02010609060101010101" pitchFamily="49" charset="-122"/>
              </a:rPr>
              <a:t>P146</a:t>
            </a:r>
            <a:r>
              <a:rPr lang="zh-CN" altLang="en-US"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P150 </a:t>
            </a:r>
            <a:r>
              <a:rPr lang="en-US" altLang="zh-CN" sz="2800" b="1" dirty="0">
                <a:solidFill>
                  <a:srgbClr val="0000FF"/>
                </a:solidFill>
                <a:latin typeface="+mn-lt"/>
                <a:ea typeface="仿宋" panose="02010609060101010101" pitchFamily="49" charset="-122"/>
              </a:rPr>
              <a:t> P157</a:t>
            </a:r>
            <a:r>
              <a:rPr lang="zh-CN" altLang="en-US" sz="2800" b="1" dirty="0">
                <a:solidFill>
                  <a:srgbClr val="0000FF"/>
                </a:solidFill>
                <a:latin typeface="+mn-lt"/>
                <a:ea typeface="仿宋" panose="02010609060101010101" pitchFamily="49" charset="-122"/>
              </a:rPr>
              <a:t>   </a:t>
            </a:r>
          </a:p>
        </p:txBody>
      </p:sp>
      <p:sp>
        <p:nvSpPr>
          <p:cNvPr id="46083" name="Rectangle 9">
            <a:extLst>
              <a:ext uri="{FF2B5EF4-FFF2-40B4-BE49-F238E27FC236}">
                <a16:creationId xmlns:a16="http://schemas.microsoft.com/office/drawing/2014/main" id="{9F0B8B2D-CD27-4A4C-8007-03EDCD05BDEF}"/>
              </a:ext>
            </a:extLst>
          </p:cNvPr>
          <p:cNvSpPr>
            <a:spLocks noChangeArrowheads="1"/>
          </p:cNvSpPr>
          <p:nvPr/>
        </p:nvSpPr>
        <p:spPr bwMode="auto">
          <a:xfrm>
            <a:off x="107950" y="673100"/>
            <a:ext cx="6120234"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dirty="0">
                <a:solidFill>
                  <a:srgbClr val="660066"/>
                </a:solidFill>
                <a:latin typeface="+mn-lt"/>
                <a:ea typeface="仿宋" panose="02010609060101010101" pitchFamily="49" charset="-122"/>
              </a:rPr>
              <a:t>二极管的伏安特性：     </a:t>
            </a:r>
            <a:endParaRPr lang="en-US" altLang="zh-CN" sz="2000" dirty="0">
              <a:solidFill>
                <a:srgbClr val="660066"/>
              </a:solidFill>
              <a:latin typeface="+mn-lt"/>
              <a:ea typeface="仿宋" panose="02010609060101010101" pitchFamily="49" charset="-122"/>
            </a:endParaRPr>
          </a:p>
          <a:p>
            <a:pPr>
              <a:buFontTx/>
              <a:buNone/>
            </a:pPr>
            <a:r>
              <a:rPr lang="zh-CN" altLang="en-US" sz="2000" dirty="0">
                <a:solidFill>
                  <a:srgbClr val="0000FF"/>
                </a:solidFill>
                <a:latin typeface="+mn-lt"/>
                <a:ea typeface="仿宋" panose="02010609060101010101" pitchFamily="49" charset="-122"/>
              </a:rPr>
              <a:t> </a:t>
            </a:r>
            <a:r>
              <a:rPr lang="en-US" altLang="zh-CN" sz="2000" i="1" dirty="0">
                <a:solidFill>
                  <a:srgbClr val="0000FF"/>
                </a:solidFill>
                <a:latin typeface="+mn-lt"/>
                <a:ea typeface="仿宋" panose="02010609060101010101" pitchFamily="49" charset="-122"/>
              </a:rPr>
              <a:t>i </a:t>
            </a:r>
            <a:r>
              <a:rPr lang="en-US" altLang="zh-CN" sz="2000" dirty="0">
                <a:solidFill>
                  <a:srgbClr val="0000FF"/>
                </a:solidFill>
                <a:latin typeface="+mn-lt"/>
                <a:ea typeface="仿宋" panose="02010609060101010101" pitchFamily="49" charset="-122"/>
              </a:rPr>
              <a:t>= </a:t>
            </a:r>
            <a:r>
              <a:rPr lang="en-US" altLang="zh-CN" sz="2000" i="1" dirty="0">
                <a:solidFill>
                  <a:srgbClr val="0000FF"/>
                </a:solidFill>
                <a:latin typeface="+mn-lt"/>
                <a:ea typeface="仿宋" panose="02010609060101010101" pitchFamily="49" charset="-122"/>
              </a:rPr>
              <a:t>a</a:t>
            </a:r>
            <a:r>
              <a:rPr lang="en-US" altLang="zh-CN" sz="2000" baseline="-25000" dirty="0">
                <a:solidFill>
                  <a:srgbClr val="0000FF"/>
                </a:solidFill>
                <a:latin typeface="+mn-lt"/>
                <a:ea typeface="仿宋" panose="02010609060101010101" pitchFamily="49" charset="-122"/>
              </a:rPr>
              <a:t>0 </a:t>
            </a:r>
            <a:r>
              <a:rPr lang="en-US" altLang="zh-CN" sz="2000" dirty="0">
                <a:solidFill>
                  <a:srgbClr val="0000FF"/>
                </a:solidFill>
                <a:latin typeface="+mn-lt"/>
                <a:ea typeface="仿宋" panose="02010609060101010101" pitchFamily="49" charset="-122"/>
              </a:rPr>
              <a:t>+ </a:t>
            </a:r>
            <a:r>
              <a:rPr lang="en-US" altLang="zh-CN" sz="2000" i="1" dirty="0">
                <a:solidFill>
                  <a:srgbClr val="0000FF"/>
                </a:solidFill>
                <a:latin typeface="+mn-lt"/>
                <a:ea typeface="仿宋" panose="02010609060101010101" pitchFamily="49" charset="-122"/>
              </a:rPr>
              <a:t>a</a:t>
            </a:r>
            <a:r>
              <a:rPr lang="en-US" altLang="zh-CN" sz="2000" baseline="-25000" dirty="0">
                <a:solidFill>
                  <a:srgbClr val="0000FF"/>
                </a:solidFill>
                <a:latin typeface="+mn-lt"/>
                <a:ea typeface="仿宋" panose="02010609060101010101" pitchFamily="49" charset="-122"/>
              </a:rPr>
              <a:t>1</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D </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 a</a:t>
            </a:r>
            <a:r>
              <a:rPr lang="en-US" altLang="zh-CN" sz="2000" baseline="-25000" dirty="0">
                <a:solidFill>
                  <a:srgbClr val="0000FF"/>
                </a:solidFill>
                <a:latin typeface="+mn-lt"/>
                <a:ea typeface="仿宋" panose="02010609060101010101" pitchFamily="49" charset="-122"/>
              </a:rPr>
              <a:t>2</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D</a:t>
            </a:r>
            <a:r>
              <a:rPr lang="en-US" altLang="zh-CN" sz="2000" baseline="30000" dirty="0">
                <a:solidFill>
                  <a:srgbClr val="0000FF"/>
                </a:solidFill>
                <a:latin typeface="+mn-lt"/>
                <a:ea typeface="仿宋" panose="02010609060101010101" pitchFamily="49" charset="-122"/>
              </a:rPr>
              <a:t>2</a:t>
            </a:r>
            <a:r>
              <a:rPr lang="en-US" altLang="zh-CN" sz="2000" baseline="-25000" dirty="0">
                <a:solidFill>
                  <a:srgbClr val="0000FF"/>
                </a:solidFill>
                <a:latin typeface="+mn-lt"/>
                <a:ea typeface="仿宋" panose="02010609060101010101" pitchFamily="49" charset="-122"/>
              </a:rPr>
              <a:t> </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 a</a:t>
            </a:r>
            <a:r>
              <a:rPr lang="en-US" altLang="zh-CN" sz="2000" baseline="-25000" dirty="0">
                <a:solidFill>
                  <a:srgbClr val="0000FF"/>
                </a:solidFill>
                <a:latin typeface="+mn-lt"/>
                <a:ea typeface="仿宋" panose="02010609060101010101" pitchFamily="49" charset="-122"/>
              </a:rPr>
              <a:t>3</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D</a:t>
            </a:r>
            <a:r>
              <a:rPr lang="en-US" altLang="zh-CN" sz="2000" baseline="30000" dirty="0">
                <a:solidFill>
                  <a:srgbClr val="0000FF"/>
                </a:solidFill>
                <a:latin typeface="+mn-lt"/>
                <a:ea typeface="仿宋" panose="02010609060101010101" pitchFamily="49" charset="-122"/>
              </a:rPr>
              <a:t>3</a:t>
            </a:r>
            <a:r>
              <a:rPr lang="en-US" altLang="zh-CN" sz="2000" baseline="-25000" dirty="0">
                <a:solidFill>
                  <a:srgbClr val="0000FF"/>
                </a:solidFill>
                <a:latin typeface="+mn-lt"/>
                <a:ea typeface="仿宋" panose="02010609060101010101" pitchFamily="49" charset="-122"/>
              </a:rPr>
              <a:t> </a:t>
            </a:r>
            <a:r>
              <a:rPr lang="en-US" altLang="zh-CN" sz="2000" dirty="0">
                <a:solidFill>
                  <a:srgbClr val="0000FF"/>
                </a:solidFill>
                <a:latin typeface="+mn-lt"/>
                <a:ea typeface="仿宋" panose="02010609060101010101" pitchFamily="49" charset="-122"/>
              </a:rPr>
              <a:t>+……     (6-12)</a:t>
            </a:r>
          </a:p>
          <a:p>
            <a:pPr>
              <a:buFontTx/>
              <a:buNone/>
            </a:pPr>
            <a:r>
              <a:rPr lang="zh-CN" altLang="en-US" sz="2000" dirty="0">
                <a:solidFill>
                  <a:srgbClr val="660066"/>
                </a:solidFill>
                <a:latin typeface="+mn-lt"/>
                <a:ea typeface="仿宋" panose="02010609060101010101" pitchFamily="49" charset="-122"/>
              </a:rPr>
              <a:t>由图</a:t>
            </a:r>
            <a:r>
              <a:rPr lang="en-US" altLang="zh-CN" sz="2000" dirty="0">
                <a:solidFill>
                  <a:srgbClr val="660066"/>
                </a:solidFill>
                <a:latin typeface="+mn-lt"/>
                <a:ea typeface="仿宋" panose="02010609060101010101" pitchFamily="49" charset="-122"/>
              </a:rPr>
              <a:t>6-9</a:t>
            </a:r>
            <a:r>
              <a:rPr lang="zh-CN" altLang="en-US" sz="2000" dirty="0">
                <a:solidFill>
                  <a:srgbClr val="660066"/>
                </a:solidFill>
                <a:latin typeface="+mn-lt"/>
                <a:ea typeface="仿宋" panose="02010609060101010101" pitchFamily="49" charset="-122"/>
              </a:rPr>
              <a:t>，加到二极管上的电压</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D</a:t>
            </a:r>
            <a:r>
              <a:rPr lang="en-US" altLang="zh-CN" sz="2000" dirty="0">
                <a:solidFill>
                  <a:srgbClr val="660066"/>
                </a:solidFill>
                <a:latin typeface="+mn-lt"/>
                <a:ea typeface="仿宋" panose="02010609060101010101" pitchFamily="49" charset="-122"/>
              </a:rPr>
              <a:t>:</a:t>
            </a:r>
          </a:p>
          <a:p>
            <a:pPr>
              <a:buFontTx/>
              <a:buNone/>
            </a:pP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D </a:t>
            </a:r>
            <a:r>
              <a:rPr lang="en-US" altLang="zh-CN" sz="2000" dirty="0">
                <a:solidFill>
                  <a:srgbClr val="0000FF"/>
                </a:solidFill>
                <a:latin typeface="+mn-lt"/>
                <a:ea typeface="仿宋" panose="02010609060101010101" pitchFamily="49" charset="-122"/>
                <a:sym typeface="Symbol" panose="05050102010706020507" pitchFamily="18" charset="2"/>
              </a:rPr>
              <a:t> </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0 </a:t>
            </a:r>
            <a:r>
              <a:rPr lang="en-US" altLang="zh-CN" sz="2000" dirty="0">
                <a:solidFill>
                  <a:srgbClr val="0000FF"/>
                </a:solidFill>
                <a:latin typeface="+mn-lt"/>
                <a:ea typeface="仿宋" panose="02010609060101010101" pitchFamily="49" charset="-122"/>
                <a:sym typeface="Symbol" panose="05050102010706020507" pitchFamily="18" charset="2"/>
              </a:rPr>
              <a:t>+ </a:t>
            </a:r>
            <a:r>
              <a:rPr lang="en-US" altLang="zh-CN" sz="2000" i="1" dirty="0">
                <a:solidFill>
                  <a:srgbClr val="0000FF"/>
                </a:solidFill>
                <a:latin typeface="+mn-lt"/>
                <a:ea typeface="仿宋" panose="02010609060101010101" pitchFamily="49" charset="-122"/>
              </a:rPr>
              <a:t>v</a:t>
            </a:r>
            <a:r>
              <a:rPr lang="zh-CN" altLang="en-US" sz="2000" baseline="-25000" dirty="0">
                <a:solidFill>
                  <a:srgbClr val="0000FF"/>
                </a:solidFill>
                <a:latin typeface="+mn-lt"/>
                <a:ea typeface="仿宋" panose="02010609060101010101" pitchFamily="49" charset="-122"/>
                <a:sym typeface="Symbol" panose="05050102010706020507" pitchFamily="18" charset="2"/>
              </a:rPr>
              <a:t></a:t>
            </a:r>
            <a:r>
              <a:rPr lang="zh-CN" altLang="en-US" sz="2000" dirty="0">
                <a:solidFill>
                  <a:srgbClr val="0000FF"/>
                </a:solidFill>
                <a:latin typeface="+mn-lt"/>
                <a:ea typeface="仿宋" panose="02010609060101010101" pitchFamily="49" charset="-122"/>
                <a:sym typeface="Symbol" panose="05050102010706020507" pitchFamily="18" charset="2"/>
              </a:rPr>
              <a:t> </a:t>
            </a:r>
            <a:r>
              <a:rPr lang="en-US" altLang="zh-CN" sz="2000" dirty="0">
                <a:solidFill>
                  <a:srgbClr val="0000FF"/>
                </a:solidFill>
                <a:latin typeface="+mn-lt"/>
                <a:ea typeface="仿宋" panose="02010609060101010101" pitchFamily="49" charset="-122"/>
                <a:sym typeface="Symbol" panose="05050102010706020507" pitchFamily="18" charset="2"/>
              </a:rPr>
              <a:t>= </a:t>
            </a:r>
            <a:r>
              <a:rPr lang="en-US" altLang="zh-CN" sz="2000" i="1" dirty="0">
                <a:solidFill>
                  <a:srgbClr val="0000FF"/>
                </a:solidFill>
                <a:latin typeface="+mn-lt"/>
                <a:ea typeface="仿宋" panose="02010609060101010101" pitchFamily="49" charset="-122"/>
                <a:sym typeface="Symbol" panose="05050102010706020507" pitchFamily="18" charset="2"/>
              </a:rPr>
              <a:t>V</a:t>
            </a:r>
            <a:r>
              <a:rPr lang="en-US" altLang="zh-CN" sz="2000" baseline="-25000" dirty="0">
                <a:solidFill>
                  <a:srgbClr val="0000FF"/>
                </a:solidFill>
                <a:latin typeface="+mn-lt"/>
                <a:ea typeface="仿宋" panose="02010609060101010101" pitchFamily="49" charset="-122"/>
              </a:rPr>
              <a:t>0</a:t>
            </a:r>
            <a:r>
              <a:rPr lang="en-US" altLang="zh-CN" sz="2000" dirty="0">
                <a:solidFill>
                  <a:srgbClr val="0000FF"/>
                </a:solidFill>
                <a:latin typeface="+mn-lt"/>
                <a:ea typeface="仿宋" panose="02010609060101010101" pitchFamily="49" charset="-122"/>
                <a:sym typeface="Symbol" panose="05050102010706020507" pitchFamily="18" charset="2"/>
              </a:rPr>
              <a:t>cos(</a:t>
            </a:r>
            <a:r>
              <a:rPr lang="zh-CN" altLang="en-US" sz="2000" i="1" dirty="0">
                <a:solidFill>
                  <a:srgbClr val="0000FF"/>
                </a:solidFill>
                <a:latin typeface="+mn-lt"/>
                <a:ea typeface="仿宋" panose="02010609060101010101" pitchFamily="49" charset="-122"/>
                <a:sym typeface="Symbol" panose="05050102010706020507" pitchFamily="18" charset="2"/>
              </a:rPr>
              <a:t></a:t>
            </a:r>
            <a:r>
              <a:rPr lang="en-US" altLang="zh-CN" sz="2000" baseline="-25000" dirty="0">
                <a:solidFill>
                  <a:srgbClr val="0000FF"/>
                </a:solidFill>
                <a:latin typeface="+mn-lt"/>
                <a:ea typeface="仿宋" panose="02010609060101010101" pitchFamily="49" charset="-122"/>
                <a:sym typeface="Symbol" panose="05050102010706020507" pitchFamily="18" charset="2"/>
              </a:rPr>
              <a:t>0</a:t>
            </a:r>
            <a:r>
              <a:rPr lang="en-US" altLang="zh-CN" sz="2000" i="1" dirty="0">
                <a:solidFill>
                  <a:srgbClr val="0000FF"/>
                </a:solidFill>
                <a:latin typeface="+mn-lt"/>
                <a:ea typeface="仿宋" panose="02010609060101010101" pitchFamily="49" charset="-122"/>
                <a:sym typeface="Symbol" panose="05050102010706020507" pitchFamily="18" charset="2"/>
              </a:rPr>
              <a:t>t</a:t>
            </a:r>
            <a:r>
              <a:rPr lang="en-US" altLang="zh-CN" sz="2000" dirty="0">
                <a:solidFill>
                  <a:srgbClr val="0000FF"/>
                </a:solidFill>
                <a:latin typeface="+mn-lt"/>
                <a:ea typeface="仿宋" panose="02010609060101010101" pitchFamily="49" charset="-122"/>
                <a:sym typeface="Symbol" panose="05050102010706020507" pitchFamily="18" charset="2"/>
              </a:rPr>
              <a:t>) + </a:t>
            </a:r>
            <a:r>
              <a:rPr lang="en-US" altLang="zh-CN" sz="2000" i="1" dirty="0">
                <a:solidFill>
                  <a:srgbClr val="0000FF"/>
                </a:solidFill>
                <a:latin typeface="+mn-lt"/>
                <a:ea typeface="仿宋" panose="02010609060101010101" pitchFamily="49" charset="-122"/>
                <a:sym typeface="Symbol" panose="05050102010706020507" pitchFamily="18" charset="2"/>
              </a:rPr>
              <a:t>V</a:t>
            </a:r>
            <a:r>
              <a:rPr lang="zh-CN" altLang="en-US" sz="2000" baseline="-25000" dirty="0">
                <a:solidFill>
                  <a:srgbClr val="0000FF"/>
                </a:solidFill>
                <a:latin typeface="+mn-lt"/>
                <a:ea typeface="仿宋" panose="02010609060101010101" pitchFamily="49" charset="-122"/>
                <a:sym typeface="Symbol" panose="05050102010706020507" pitchFamily="18" charset="2"/>
              </a:rPr>
              <a:t></a:t>
            </a:r>
            <a:r>
              <a:rPr lang="en-US" altLang="zh-CN" sz="2000" dirty="0">
                <a:solidFill>
                  <a:srgbClr val="0000FF"/>
                </a:solidFill>
                <a:latin typeface="+mn-lt"/>
                <a:ea typeface="仿宋" panose="02010609060101010101" pitchFamily="49" charset="-122"/>
                <a:sym typeface="Symbol" panose="05050102010706020507" pitchFamily="18" charset="2"/>
              </a:rPr>
              <a:t>cos(</a:t>
            </a:r>
            <a:r>
              <a:rPr lang="zh-CN" altLang="en-US" sz="2000" i="1" dirty="0">
                <a:solidFill>
                  <a:srgbClr val="0000FF"/>
                </a:solidFill>
                <a:latin typeface="+mn-lt"/>
                <a:ea typeface="仿宋" panose="02010609060101010101" pitchFamily="49" charset="-122"/>
                <a:sym typeface="Symbol" panose="05050102010706020507" pitchFamily="18" charset="2"/>
              </a:rPr>
              <a:t> </a:t>
            </a:r>
            <a:r>
              <a:rPr lang="en-US" altLang="zh-CN" sz="2000" i="1" dirty="0">
                <a:solidFill>
                  <a:srgbClr val="0000FF"/>
                </a:solidFill>
                <a:latin typeface="+mn-lt"/>
                <a:ea typeface="仿宋" panose="02010609060101010101" pitchFamily="49" charset="-122"/>
                <a:sym typeface="Symbol" panose="05050102010706020507" pitchFamily="18" charset="2"/>
              </a:rPr>
              <a:t>t</a:t>
            </a:r>
            <a:r>
              <a:rPr lang="en-US" altLang="zh-CN" sz="2000" dirty="0">
                <a:solidFill>
                  <a:srgbClr val="0000FF"/>
                </a:solidFill>
                <a:latin typeface="+mn-lt"/>
                <a:ea typeface="仿宋" panose="02010609060101010101" pitchFamily="49" charset="-122"/>
                <a:sym typeface="Symbol" panose="05050102010706020507" pitchFamily="18" charset="2"/>
              </a:rPr>
              <a:t>)</a:t>
            </a:r>
          </a:p>
          <a:p>
            <a:pPr>
              <a:buFontTx/>
              <a:buNone/>
            </a:pPr>
            <a:endParaRPr lang="en-US" altLang="zh-CN" sz="2000" dirty="0">
              <a:solidFill>
                <a:srgbClr val="660066"/>
              </a:solidFill>
              <a:latin typeface="+mn-lt"/>
              <a:ea typeface="仿宋" panose="02010609060101010101" pitchFamily="49" charset="-122"/>
            </a:endParaRPr>
          </a:p>
          <a:p>
            <a:pPr>
              <a:buFontTx/>
              <a:buNone/>
            </a:pPr>
            <a:r>
              <a:rPr lang="zh-CN" altLang="en-US" sz="2000" dirty="0">
                <a:solidFill>
                  <a:srgbClr val="660066"/>
                </a:solidFill>
                <a:latin typeface="+mn-lt"/>
                <a:ea typeface="仿宋" panose="02010609060101010101" pitchFamily="49" charset="-122"/>
              </a:rPr>
              <a:t>上式忽略输出电压</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o</a:t>
            </a:r>
            <a:r>
              <a:rPr lang="zh-CN" altLang="en-US" sz="2000" dirty="0">
                <a:solidFill>
                  <a:srgbClr val="660066"/>
                </a:solidFill>
                <a:latin typeface="+mn-lt"/>
                <a:ea typeface="仿宋" panose="02010609060101010101" pitchFamily="49" charset="-122"/>
              </a:rPr>
              <a:t>对二极管的反作用， </a:t>
            </a:r>
            <a:r>
              <a:rPr lang="en-US" altLang="zh-CN" sz="2000" dirty="0">
                <a:solidFill>
                  <a:srgbClr val="FF0000"/>
                </a:solidFill>
                <a:latin typeface="+mn-lt"/>
                <a:ea typeface="仿宋" panose="02010609060101010101" pitchFamily="49" charset="-122"/>
              </a:rPr>
              <a:t>P150</a:t>
            </a:r>
            <a:endParaRPr lang="en-US" altLang="zh-CN" sz="2000" dirty="0">
              <a:solidFill>
                <a:srgbClr val="660066"/>
              </a:solidFill>
              <a:latin typeface="+mn-lt"/>
              <a:ea typeface="仿宋" panose="02010609060101010101" pitchFamily="49" charset="-122"/>
            </a:endParaRPr>
          </a:p>
          <a:p>
            <a:pPr>
              <a:buFontTx/>
              <a:buNone/>
            </a:pPr>
            <a:r>
              <a:rPr lang="zh-CN" altLang="en-US" sz="2000" dirty="0">
                <a:solidFill>
                  <a:srgbClr val="660066"/>
                </a:solidFill>
                <a:latin typeface="+mn-lt"/>
                <a:ea typeface="仿宋" panose="02010609060101010101" pitchFamily="49" charset="-122"/>
              </a:rPr>
              <a:t>即相当于</a:t>
            </a:r>
            <a:r>
              <a:rPr lang="en-US" altLang="zh-CN" sz="2000" dirty="0">
                <a:solidFill>
                  <a:srgbClr val="660066"/>
                </a:solidFill>
                <a:latin typeface="+mn-lt"/>
                <a:ea typeface="仿宋" panose="02010609060101010101" pitchFamily="49" charset="-122"/>
                <a:sym typeface="Symbol" panose="05050102010706020507" pitchFamily="18" charset="2"/>
              </a:rPr>
              <a:t> </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o </a:t>
            </a:r>
            <a:r>
              <a:rPr lang="en-US" altLang="zh-CN" sz="2000" dirty="0">
                <a:solidFill>
                  <a:srgbClr val="660066"/>
                </a:solidFill>
                <a:latin typeface="+mn-lt"/>
                <a:ea typeface="仿宋" panose="02010609060101010101" pitchFamily="49" charset="-122"/>
                <a:sym typeface="Symbol" panose="05050102010706020507" pitchFamily="18" charset="2"/>
              </a:rPr>
              <a:t>=0</a:t>
            </a:r>
            <a:endParaRPr lang="zh-CN" altLang="en-US" sz="2000" dirty="0">
              <a:solidFill>
                <a:srgbClr val="660066"/>
              </a:solidFill>
              <a:latin typeface="+mn-lt"/>
              <a:ea typeface="仿宋" panose="02010609060101010101" pitchFamily="49" charset="-122"/>
            </a:endParaRPr>
          </a:p>
        </p:txBody>
      </p:sp>
      <p:sp>
        <p:nvSpPr>
          <p:cNvPr id="46084" name="Rectangle 9">
            <a:extLst>
              <a:ext uri="{FF2B5EF4-FFF2-40B4-BE49-F238E27FC236}">
                <a16:creationId xmlns:a16="http://schemas.microsoft.com/office/drawing/2014/main" id="{CB37ADCF-6F11-4651-967D-33F98E9BACD8}"/>
              </a:ext>
            </a:extLst>
          </p:cNvPr>
          <p:cNvSpPr>
            <a:spLocks noChangeArrowheads="1"/>
          </p:cNvSpPr>
          <p:nvPr/>
        </p:nvSpPr>
        <p:spPr bwMode="auto">
          <a:xfrm>
            <a:off x="230188" y="3565525"/>
            <a:ext cx="856615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将</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D</a:t>
            </a:r>
            <a:r>
              <a:rPr lang="zh-CN" altLang="en-US" sz="2400" dirty="0">
                <a:solidFill>
                  <a:srgbClr val="660066"/>
                </a:solidFill>
                <a:latin typeface="+mn-lt"/>
                <a:ea typeface="仿宋" panose="02010609060101010101" pitchFamily="49" charset="-122"/>
              </a:rPr>
              <a:t>代入式</a:t>
            </a:r>
            <a:r>
              <a:rPr lang="en-US" altLang="zh-CN" sz="2400" dirty="0">
                <a:solidFill>
                  <a:srgbClr val="660066"/>
                </a:solidFill>
                <a:latin typeface="+mn-lt"/>
                <a:ea typeface="仿宋" panose="02010609060101010101" pitchFamily="49" charset="-122"/>
              </a:rPr>
              <a:t>(6-12):</a:t>
            </a:r>
          </a:p>
          <a:p>
            <a:pPr>
              <a:buFontTx/>
              <a:buNone/>
            </a:pPr>
            <a:r>
              <a:rPr lang="zh-CN" altLang="en-US"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i </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a</a:t>
            </a:r>
            <a:r>
              <a:rPr lang="en-US" altLang="zh-CN" sz="2400" baseline="-25000" dirty="0">
                <a:solidFill>
                  <a:srgbClr val="0000FF"/>
                </a:solidFill>
                <a:latin typeface="+mn-lt"/>
                <a:ea typeface="仿宋" panose="02010609060101010101" pitchFamily="49" charset="-122"/>
              </a:rPr>
              <a:t>0 </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a</a:t>
            </a:r>
            <a:r>
              <a:rPr lang="en-US" altLang="zh-CN" sz="2400" baseline="-25000" dirty="0">
                <a:solidFill>
                  <a:srgbClr val="0000FF"/>
                </a:solidFill>
                <a:latin typeface="+mn-lt"/>
                <a:ea typeface="仿宋" panose="02010609060101010101" pitchFamily="49" charset="-122"/>
              </a:rPr>
              <a:t>1</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baseline="-25000" dirty="0">
                <a:solidFill>
                  <a:srgbClr val="0000FF"/>
                </a:solidFill>
                <a:latin typeface="+mn-lt"/>
                <a:ea typeface="仿宋" panose="02010609060101010101" pitchFamily="49" charset="-122"/>
              </a:rPr>
              <a:t>0</a:t>
            </a:r>
            <a:r>
              <a:rPr lang="en-US" altLang="zh-CN" sz="2400" dirty="0">
                <a:solidFill>
                  <a:srgbClr val="0000FF"/>
                </a:solidFill>
                <a:latin typeface="+mn-lt"/>
                <a:ea typeface="仿宋" panose="02010609060101010101" pitchFamily="49" charset="-122"/>
                <a:sym typeface="Symbol" panose="05050102010706020507" pitchFamily="18" charset="2"/>
              </a:rPr>
              <a:t>cos(</a:t>
            </a:r>
            <a:r>
              <a:rPr lang="zh-CN" altLang="en-US"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 </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zh-CN" altLang="en-US"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cos(</a:t>
            </a:r>
            <a:r>
              <a:rPr lang="zh-CN" altLang="en-US" sz="2400" i="1"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a</a:t>
            </a:r>
            <a:r>
              <a:rPr lang="en-US" altLang="zh-CN" sz="2400" baseline="-25000" dirty="0">
                <a:solidFill>
                  <a:srgbClr val="0000FF"/>
                </a:solidFill>
                <a:latin typeface="+mn-lt"/>
                <a:ea typeface="仿宋" panose="02010609060101010101" pitchFamily="49" charset="-122"/>
              </a:rPr>
              <a:t>2</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baseline="-25000" dirty="0">
                <a:solidFill>
                  <a:srgbClr val="0000FF"/>
                </a:solidFill>
                <a:latin typeface="+mn-lt"/>
                <a:ea typeface="仿宋" panose="02010609060101010101" pitchFamily="49" charset="-122"/>
              </a:rPr>
              <a:t>0</a:t>
            </a:r>
            <a:r>
              <a:rPr lang="en-US" altLang="zh-CN" sz="2400" dirty="0">
                <a:solidFill>
                  <a:srgbClr val="0000FF"/>
                </a:solidFill>
                <a:latin typeface="+mn-lt"/>
                <a:ea typeface="仿宋" panose="02010609060101010101" pitchFamily="49" charset="-122"/>
                <a:sym typeface="Symbol" panose="05050102010706020507" pitchFamily="18" charset="2"/>
              </a:rPr>
              <a:t>cos(</a:t>
            </a:r>
            <a:r>
              <a:rPr lang="zh-CN" altLang="en-US"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 </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zh-CN" altLang="en-US"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cos(</a:t>
            </a:r>
            <a:r>
              <a:rPr lang="zh-CN" altLang="en-US" sz="2400" i="1"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a:t>
            </a:r>
            <a:r>
              <a:rPr lang="en-US" altLang="zh-CN" sz="2400" baseline="30000" dirty="0">
                <a:solidFill>
                  <a:srgbClr val="0000FF"/>
                </a:solidFill>
                <a:latin typeface="+mn-lt"/>
                <a:ea typeface="仿宋" panose="02010609060101010101" pitchFamily="49" charset="-122"/>
              </a:rPr>
              <a:t>2</a:t>
            </a:r>
            <a:r>
              <a:rPr lang="en-US" altLang="zh-CN" sz="2400" baseline="-25000" dirty="0">
                <a:solidFill>
                  <a:srgbClr val="0000FF"/>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a</a:t>
            </a:r>
            <a:r>
              <a:rPr lang="en-US" altLang="zh-CN" sz="2400" baseline="-25000" dirty="0">
                <a:solidFill>
                  <a:srgbClr val="0000FF"/>
                </a:solidFill>
                <a:latin typeface="+mn-lt"/>
                <a:ea typeface="仿宋" panose="02010609060101010101" pitchFamily="49" charset="-122"/>
              </a:rPr>
              <a:t>3</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baseline="-25000" dirty="0">
                <a:solidFill>
                  <a:srgbClr val="0000FF"/>
                </a:solidFill>
                <a:latin typeface="+mn-lt"/>
                <a:ea typeface="仿宋" panose="02010609060101010101" pitchFamily="49" charset="-122"/>
              </a:rPr>
              <a:t>0</a:t>
            </a:r>
            <a:r>
              <a:rPr lang="en-US" altLang="zh-CN" sz="2400" dirty="0">
                <a:solidFill>
                  <a:srgbClr val="0000FF"/>
                </a:solidFill>
                <a:latin typeface="+mn-lt"/>
                <a:ea typeface="仿宋" panose="02010609060101010101" pitchFamily="49" charset="-122"/>
                <a:sym typeface="Symbol" panose="05050102010706020507" pitchFamily="18" charset="2"/>
              </a:rPr>
              <a:t>cos(</a:t>
            </a:r>
            <a:r>
              <a:rPr lang="zh-CN" altLang="en-US"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 </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zh-CN" altLang="en-US"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cos(</a:t>
            </a:r>
            <a:r>
              <a:rPr lang="zh-CN" altLang="en-US" sz="2400" i="1"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a:t>
            </a:r>
            <a:r>
              <a:rPr lang="en-US" altLang="zh-CN" sz="2400" baseline="30000" dirty="0">
                <a:solidFill>
                  <a:srgbClr val="0000FF"/>
                </a:solidFill>
                <a:latin typeface="+mn-lt"/>
                <a:ea typeface="仿宋" panose="02010609060101010101" pitchFamily="49" charset="-122"/>
              </a:rPr>
              <a:t>3</a:t>
            </a:r>
            <a:r>
              <a:rPr lang="en-US" altLang="zh-CN" sz="2400" baseline="-25000" dirty="0">
                <a:solidFill>
                  <a:srgbClr val="0000FF"/>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a:t>
            </a:r>
            <a:endParaRPr lang="zh-CN" altLang="en-US" sz="2400" dirty="0">
              <a:solidFill>
                <a:srgbClr val="0000FF"/>
              </a:solidFill>
              <a:latin typeface="+mn-lt"/>
              <a:ea typeface="仿宋" panose="02010609060101010101" pitchFamily="49" charset="-122"/>
            </a:endParaRPr>
          </a:p>
        </p:txBody>
      </p:sp>
      <p:sp>
        <p:nvSpPr>
          <p:cNvPr id="46086" name="Rectangle 9">
            <a:extLst>
              <a:ext uri="{FF2B5EF4-FFF2-40B4-BE49-F238E27FC236}">
                <a16:creationId xmlns:a16="http://schemas.microsoft.com/office/drawing/2014/main" id="{E1E100E3-E158-48DE-937B-D33A61331C7E}"/>
              </a:ext>
            </a:extLst>
          </p:cNvPr>
          <p:cNvSpPr>
            <a:spLocks noChangeArrowheads="1"/>
          </p:cNvSpPr>
          <p:nvPr/>
        </p:nvSpPr>
        <p:spPr bwMode="auto">
          <a:xfrm>
            <a:off x="423863" y="4994275"/>
            <a:ext cx="8180387"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447675">
              <a:buFontTx/>
              <a:buNone/>
              <a:defRPr/>
            </a:pPr>
            <a:r>
              <a:rPr lang="zh-CN" altLang="en-US" sz="2400" dirty="0">
                <a:solidFill>
                  <a:srgbClr val="660066"/>
                </a:solidFill>
                <a:latin typeface="+mn-lt"/>
                <a:ea typeface="仿宋" panose="02010609060101010101" pitchFamily="49" charset="-122"/>
              </a:rPr>
              <a:t>上式中，对调幅实现贡献最大的平方项。</a:t>
            </a:r>
            <a:endParaRPr lang="en-US" altLang="zh-CN" sz="2400" dirty="0">
              <a:solidFill>
                <a:srgbClr val="660066"/>
              </a:solidFill>
              <a:latin typeface="+mn-lt"/>
              <a:ea typeface="仿宋" panose="02010609060101010101" pitchFamily="49" charset="-122"/>
            </a:endParaRPr>
          </a:p>
          <a:p>
            <a:pPr marL="0" indent="447675">
              <a:buFontTx/>
              <a:buNone/>
              <a:defRPr/>
            </a:pPr>
            <a:r>
              <a:rPr lang="zh-CN" altLang="en-US" sz="2400" dirty="0">
                <a:solidFill>
                  <a:srgbClr val="660066"/>
                </a:solidFill>
                <a:latin typeface="+mn-lt"/>
                <a:ea typeface="仿宋" panose="02010609060101010101" pitchFamily="49" charset="-122"/>
              </a:rPr>
              <a:t>将上式展开，并取前</a:t>
            </a:r>
            <a:r>
              <a:rPr lang="en-US" altLang="zh-CN" sz="2400" dirty="0">
                <a:solidFill>
                  <a:srgbClr val="660066"/>
                </a:solidFill>
                <a:latin typeface="+mn-lt"/>
                <a:ea typeface="仿宋" panose="02010609060101010101" pitchFamily="49" charset="-122"/>
              </a:rPr>
              <a:t>4</a:t>
            </a:r>
            <a:r>
              <a:rPr lang="zh-CN" altLang="en-US" sz="2400" dirty="0">
                <a:solidFill>
                  <a:srgbClr val="660066"/>
                </a:solidFill>
                <a:latin typeface="+mn-lt"/>
                <a:ea typeface="仿宋" panose="02010609060101010101" pitchFamily="49" charset="-122"/>
              </a:rPr>
              <a:t>项，即取到</a:t>
            </a:r>
            <a:r>
              <a:rPr lang="en-US" altLang="zh-CN" sz="2400" dirty="0">
                <a:solidFill>
                  <a:srgbClr val="660066"/>
                </a:solidFill>
                <a:latin typeface="+mn-lt"/>
                <a:ea typeface="仿宋" panose="02010609060101010101" pitchFamily="49" charset="-122"/>
              </a:rPr>
              <a:t>3</a:t>
            </a:r>
            <a:r>
              <a:rPr lang="zh-CN" altLang="en-US" sz="2400" dirty="0">
                <a:solidFill>
                  <a:srgbClr val="660066"/>
                </a:solidFill>
                <a:latin typeface="+mn-lt"/>
                <a:ea typeface="仿宋" panose="02010609060101010101" pitchFamily="49" charset="-122"/>
              </a:rPr>
              <a:t>次幂项，忽略后面的高次其它项</a:t>
            </a:r>
            <a:r>
              <a:rPr lang="en-US" altLang="zh-CN" sz="2400" dirty="0">
                <a:solidFill>
                  <a:srgbClr val="660066"/>
                </a:solidFill>
                <a:latin typeface="+mn-lt"/>
                <a:ea typeface="仿宋" panose="02010609060101010101" pitchFamily="49" charset="-122"/>
              </a:rPr>
              <a:t>:</a:t>
            </a:r>
          </a:p>
          <a:p>
            <a:pPr>
              <a:buFontTx/>
              <a:buNone/>
              <a:defRPr/>
            </a:pPr>
            <a:endParaRPr lang="zh-CN" altLang="en-US" sz="2400" dirty="0">
              <a:solidFill>
                <a:srgbClr val="660066"/>
              </a:solidFill>
              <a:latin typeface="+mn-lt"/>
              <a:ea typeface="仿宋" panose="02010609060101010101" pitchFamily="49" charset="-122"/>
            </a:endParaRPr>
          </a:p>
        </p:txBody>
      </p:sp>
      <p:pic>
        <p:nvPicPr>
          <p:cNvPr id="2" name="图片 3">
            <a:extLst>
              <a:ext uri="{FF2B5EF4-FFF2-40B4-BE49-F238E27FC236}">
                <a16:creationId xmlns:a16="http://schemas.microsoft.com/office/drawing/2014/main" id="{2BE3A3F1-40AB-42DA-9739-172EECC69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5" y="600075"/>
            <a:ext cx="33147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631D513A-0419-4993-B4E9-D4300ABF089A}"/>
              </a:ext>
            </a:extLst>
          </p:cNvPr>
          <p:cNvSpPr/>
          <p:nvPr/>
        </p:nvSpPr>
        <p:spPr>
          <a:xfrm>
            <a:off x="6156176" y="1988840"/>
            <a:ext cx="1790875" cy="461665"/>
          </a:xfrm>
          <a:prstGeom prst="rect">
            <a:avLst/>
          </a:prstGeom>
        </p:spPr>
        <p:txBody>
          <a:bodyPr wrap="none">
            <a:spAutoFit/>
          </a:bodyPr>
          <a:lstStyle/>
          <a:p>
            <a:pPr>
              <a:defRPr/>
            </a:pPr>
            <a:r>
              <a:rPr lang="en-US" altLang="zh-CN" sz="2400" dirty="0">
                <a:solidFill>
                  <a:srgbClr val="FF0000"/>
                </a:solidFill>
                <a:latin typeface="+mn-lt"/>
                <a:ea typeface="仿宋" panose="02010609060101010101" pitchFamily="49" charset="-122"/>
              </a:rPr>
              <a:t>P150    </a:t>
            </a:r>
            <a:r>
              <a:rPr lang="en-US" altLang="zh-CN" sz="2400" dirty="0">
                <a:solidFill>
                  <a:schemeClr val="accent6"/>
                </a:solidFill>
                <a:latin typeface="+mn-lt"/>
                <a:ea typeface="仿宋" panose="02010609060101010101" pitchFamily="49" charset="-122"/>
              </a:rPr>
              <a:t>P157</a:t>
            </a:r>
            <a:endParaRPr lang="zh-CN" altLang="en-US" sz="2400" dirty="0">
              <a:solidFill>
                <a:schemeClr val="accent6"/>
              </a:solidFill>
              <a:latin typeface="+mn-lt"/>
              <a:ea typeface="仿宋"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141C4A26-D475-42B4-B219-96C1645962D8}"/>
              </a:ext>
            </a:extLst>
          </p:cNvPr>
          <p:cNvSpPr>
            <a:spLocks noGrp="1" noChangeArrowheads="1"/>
          </p:cNvSpPr>
          <p:nvPr>
            <p:ph type="title" idx="4294967295"/>
          </p:nvPr>
        </p:nvSpPr>
        <p:spPr>
          <a:xfrm>
            <a:off x="298450" y="71438"/>
            <a:ext cx="8521700" cy="500062"/>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1</a:t>
            </a:r>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  </a:t>
            </a:r>
            <a:r>
              <a:rPr lang="zh-CN" altLang="en-US" sz="2800" b="1" dirty="0">
                <a:solidFill>
                  <a:srgbClr val="0000FF"/>
                </a:solidFill>
                <a:latin typeface="+mn-lt"/>
                <a:ea typeface="仿宋" panose="02010609060101010101" pitchFamily="49" charset="-122"/>
              </a:rPr>
              <a:t>小信号调幅   也称为平方律调幅   </a:t>
            </a:r>
            <a:r>
              <a:rPr lang="en-US" altLang="zh-CN" sz="2800" b="1" dirty="0">
                <a:solidFill>
                  <a:srgbClr val="FF0000"/>
                </a:solidFill>
                <a:latin typeface="+mn-lt"/>
                <a:ea typeface="仿宋" panose="02010609060101010101" pitchFamily="49" charset="-122"/>
              </a:rPr>
              <a:t>P150    </a:t>
            </a:r>
            <a:r>
              <a:rPr lang="en-US" altLang="zh-CN" sz="2800" b="1" dirty="0">
                <a:solidFill>
                  <a:srgbClr val="0000FF"/>
                </a:solidFill>
                <a:latin typeface="+mn-lt"/>
                <a:ea typeface="仿宋" panose="02010609060101010101" pitchFamily="49" charset="-122"/>
              </a:rPr>
              <a:t> P157</a:t>
            </a:r>
            <a:r>
              <a:rPr lang="zh-CN" altLang="en-US" sz="2800" b="1" dirty="0">
                <a:solidFill>
                  <a:srgbClr val="0000FF"/>
                </a:solidFill>
                <a:latin typeface="+mn-lt"/>
                <a:ea typeface="仿宋" panose="02010609060101010101" pitchFamily="49" charset="-122"/>
              </a:rPr>
              <a:t>  </a:t>
            </a:r>
          </a:p>
        </p:txBody>
      </p:sp>
      <p:sp>
        <p:nvSpPr>
          <p:cNvPr id="46086" name="Rectangle 9">
            <a:extLst>
              <a:ext uri="{FF2B5EF4-FFF2-40B4-BE49-F238E27FC236}">
                <a16:creationId xmlns:a16="http://schemas.microsoft.com/office/drawing/2014/main" id="{E1E100E3-E158-48DE-937B-D33A61331C7E}"/>
              </a:ext>
            </a:extLst>
          </p:cNvPr>
          <p:cNvSpPr>
            <a:spLocks noChangeArrowheads="1"/>
          </p:cNvSpPr>
          <p:nvPr/>
        </p:nvSpPr>
        <p:spPr bwMode="auto">
          <a:xfrm>
            <a:off x="25400" y="890588"/>
            <a:ext cx="91186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447675">
              <a:buFontTx/>
              <a:buNone/>
              <a:defRPr/>
            </a:pPr>
            <a:r>
              <a:rPr lang="zh-CN" altLang="en-US" sz="2800" dirty="0">
                <a:solidFill>
                  <a:srgbClr val="660066"/>
                </a:solidFill>
                <a:latin typeface="+mn-lt"/>
                <a:ea typeface="仿宋" panose="02010609060101010101" pitchFamily="49" charset="-122"/>
              </a:rPr>
              <a:t>将上式展开，并取前</a:t>
            </a:r>
            <a:r>
              <a:rPr lang="en-US" altLang="zh-CN" sz="2800" dirty="0">
                <a:solidFill>
                  <a:srgbClr val="660066"/>
                </a:solidFill>
                <a:latin typeface="+mn-lt"/>
                <a:ea typeface="仿宋" panose="02010609060101010101" pitchFamily="49" charset="-122"/>
              </a:rPr>
              <a:t>4</a:t>
            </a:r>
            <a:r>
              <a:rPr lang="zh-CN" altLang="en-US" sz="2800" dirty="0">
                <a:solidFill>
                  <a:srgbClr val="660066"/>
                </a:solidFill>
                <a:latin typeface="+mn-lt"/>
                <a:ea typeface="仿宋" panose="02010609060101010101" pitchFamily="49" charset="-122"/>
              </a:rPr>
              <a:t>项，即取到</a:t>
            </a:r>
            <a:r>
              <a:rPr lang="en-US" altLang="zh-CN" sz="2800" dirty="0">
                <a:solidFill>
                  <a:srgbClr val="660066"/>
                </a:solidFill>
                <a:latin typeface="+mn-lt"/>
                <a:ea typeface="仿宋" panose="02010609060101010101" pitchFamily="49" charset="-122"/>
              </a:rPr>
              <a:t>3</a:t>
            </a:r>
            <a:r>
              <a:rPr lang="zh-CN" altLang="en-US" sz="2800" dirty="0">
                <a:solidFill>
                  <a:srgbClr val="660066"/>
                </a:solidFill>
                <a:latin typeface="+mn-lt"/>
                <a:ea typeface="仿宋" panose="02010609060101010101" pitchFamily="49" charset="-122"/>
              </a:rPr>
              <a:t>次幂项，忽略后面的高次其它项</a:t>
            </a:r>
            <a:r>
              <a:rPr lang="en-US" altLang="zh-CN" sz="2800" dirty="0">
                <a:solidFill>
                  <a:srgbClr val="660066"/>
                </a:solidFill>
                <a:latin typeface="+mn-lt"/>
                <a:ea typeface="仿宋" panose="02010609060101010101" pitchFamily="49" charset="-122"/>
              </a:rPr>
              <a:t>:</a:t>
            </a:r>
          </a:p>
          <a:p>
            <a:pPr>
              <a:buFontTx/>
              <a:buNone/>
              <a:defRPr/>
            </a:pPr>
            <a:r>
              <a:rPr lang="zh-CN" altLang="en-US" sz="2000" dirty="0">
                <a:solidFill>
                  <a:srgbClr val="99FFCC"/>
                </a:solidFill>
                <a:latin typeface="+mn-lt"/>
                <a:ea typeface="仿宋" panose="02010609060101010101" pitchFamily="49" charset="-122"/>
              </a:rPr>
              <a:t> </a:t>
            </a:r>
            <a:r>
              <a:rPr lang="en-US" altLang="zh-CN" sz="2000" i="1" dirty="0">
                <a:solidFill>
                  <a:schemeClr val="accent4"/>
                </a:solidFill>
                <a:latin typeface="+mn-lt"/>
                <a:ea typeface="仿宋" panose="02010609060101010101" pitchFamily="49" charset="-122"/>
              </a:rPr>
              <a:t>i </a:t>
            </a:r>
            <a:r>
              <a:rPr lang="en-US" altLang="zh-CN" sz="2000" dirty="0">
                <a:solidFill>
                  <a:schemeClr val="accent4"/>
                </a:solidFill>
                <a:latin typeface="+mn-lt"/>
                <a:ea typeface="仿宋" panose="02010609060101010101" pitchFamily="49" charset="-122"/>
              </a:rPr>
              <a:t>= </a:t>
            </a:r>
            <a:r>
              <a:rPr lang="en-US" altLang="zh-CN" sz="2000" i="1" dirty="0">
                <a:solidFill>
                  <a:schemeClr val="accent4"/>
                </a:solidFill>
                <a:latin typeface="+mn-lt"/>
                <a:ea typeface="仿宋" panose="02010609060101010101" pitchFamily="49" charset="-122"/>
              </a:rPr>
              <a:t>a</a:t>
            </a:r>
            <a:r>
              <a:rPr lang="en-US" altLang="zh-CN" sz="2000" baseline="-25000" dirty="0">
                <a:solidFill>
                  <a:schemeClr val="accent4"/>
                </a:solidFill>
                <a:latin typeface="+mn-lt"/>
                <a:ea typeface="仿宋" panose="02010609060101010101" pitchFamily="49" charset="-122"/>
              </a:rPr>
              <a:t>0 </a:t>
            </a:r>
          </a:p>
          <a:p>
            <a:pPr>
              <a:buFontTx/>
              <a:buNone/>
              <a:defRPr/>
            </a:pPr>
            <a:r>
              <a:rPr lang="en-US" altLang="zh-CN" sz="2000" baseline="-25000" dirty="0">
                <a:solidFill>
                  <a:schemeClr val="accent4"/>
                </a:solidFill>
                <a:latin typeface="+mn-lt"/>
                <a:ea typeface="仿宋" panose="02010609060101010101" pitchFamily="49" charset="-122"/>
              </a:rPr>
              <a:t>    </a:t>
            </a:r>
            <a:r>
              <a:rPr lang="en-US" altLang="zh-CN" sz="2000" dirty="0">
                <a:solidFill>
                  <a:schemeClr val="accent4"/>
                </a:solidFill>
                <a:latin typeface="+mn-lt"/>
                <a:ea typeface="仿宋" panose="02010609060101010101" pitchFamily="49" charset="-122"/>
              </a:rPr>
              <a:t>+ </a:t>
            </a:r>
            <a:r>
              <a:rPr lang="en-US" altLang="zh-CN" sz="2000" i="1" dirty="0">
                <a:solidFill>
                  <a:schemeClr val="accent4"/>
                </a:solidFill>
                <a:latin typeface="+mn-lt"/>
                <a:ea typeface="仿宋" panose="02010609060101010101" pitchFamily="49" charset="-122"/>
              </a:rPr>
              <a:t>a</a:t>
            </a:r>
            <a:r>
              <a:rPr lang="en-US" altLang="zh-CN" sz="2000" baseline="-25000" dirty="0">
                <a:solidFill>
                  <a:schemeClr val="accent4"/>
                </a:solidFill>
                <a:latin typeface="+mn-lt"/>
                <a:ea typeface="仿宋" panose="02010609060101010101" pitchFamily="49" charset="-122"/>
              </a:rPr>
              <a:t>1</a:t>
            </a:r>
            <a:r>
              <a:rPr lang="en-US" altLang="zh-CN" sz="2000" dirty="0">
                <a:solidFill>
                  <a:schemeClr val="accent4"/>
                </a:solidFill>
                <a:latin typeface="+mn-lt"/>
                <a:ea typeface="仿宋" panose="02010609060101010101" pitchFamily="49" charset="-122"/>
              </a:rPr>
              <a:t>[</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en-US" altLang="zh-CN" sz="2000" baseline="-25000" dirty="0">
                <a:solidFill>
                  <a:schemeClr val="accent4"/>
                </a:solidFill>
                <a:latin typeface="+mn-lt"/>
                <a:ea typeface="仿宋" panose="02010609060101010101" pitchFamily="49" charset="-122"/>
              </a:rPr>
              <a:t>0</a:t>
            </a:r>
            <a:r>
              <a:rPr lang="en-US" altLang="zh-CN" sz="2000" dirty="0">
                <a:solidFill>
                  <a:schemeClr val="accent4"/>
                </a:solidFill>
                <a:latin typeface="+mn-lt"/>
                <a:ea typeface="仿宋" panose="02010609060101010101" pitchFamily="49" charset="-122"/>
                <a:sym typeface="Symbol" panose="05050102010706020507" pitchFamily="18" charset="2"/>
              </a:rPr>
              <a:t>cos(</a:t>
            </a:r>
            <a:r>
              <a:rPr lang="zh-CN" altLang="en-US" sz="2000" i="1" dirty="0">
                <a:solidFill>
                  <a:schemeClr val="accent4"/>
                </a:solidFill>
                <a:latin typeface="+mn-lt"/>
                <a:ea typeface="仿宋" panose="02010609060101010101" pitchFamily="49" charset="-122"/>
                <a:sym typeface="Symbol" panose="05050102010706020507" pitchFamily="18" charset="2"/>
              </a:rPr>
              <a:t></a:t>
            </a:r>
            <a:r>
              <a:rPr lang="en-US" altLang="zh-CN" sz="2000" baseline="-25000" dirty="0">
                <a:solidFill>
                  <a:schemeClr val="accent4"/>
                </a:solidFill>
                <a:latin typeface="+mn-lt"/>
                <a:ea typeface="仿宋" panose="02010609060101010101" pitchFamily="49" charset="-122"/>
                <a:sym typeface="Symbol" panose="05050102010706020507" pitchFamily="18" charset="2"/>
              </a:rPr>
              <a:t>0</a:t>
            </a:r>
            <a:r>
              <a:rPr lang="en-US" altLang="zh-CN" sz="2000" i="1" dirty="0">
                <a:solidFill>
                  <a:schemeClr val="accent4"/>
                </a:solidFill>
                <a:latin typeface="+mn-lt"/>
                <a:ea typeface="仿宋" panose="02010609060101010101" pitchFamily="49" charset="-122"/>
                <a:sym typeface="Symbol" panose="05050102010706020507" pitchFamily="18" charset="2"/>
              </a:rPr>
              <a:t>t</a:t>
            </a:r>
            <a:r>
              <a:rPr lang="en-US" altLang="zh-CN" sz="2000" dirty="0">
                <a:solidFill>
                  <a:schemeClr val="accent4"/>
                </a:solidFill>
                <a:latin typeface="+mn-lt"/>
                <a:ea typeface="仿宋" panose="02010609060101010101" pitchFamily="49" charset="-122"/>
                <a:sym typeface="Symbol" panose="05050102010706020507" pitchFamily="18" charset="2"/>
              </a:rPr>
              <a:t>) + </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zh-CN" altLang="en-US" sz="2000" baseline="-25000" dirty="0">
                <a:solidFill>
                  <a:schemeClr val="accent4"/>
                </a:solidFill>
                <a:latin typeface="+mn-lt"/>
                <a:ea typeface="仿宋" panose="02010609060101010101" pitchFamily="49" charset="-122"/>
                <a:sym typeface="Symbol" panose="05050102010706020507" pitchFamily="18" charset="2"/>
              </a:rPr>
              <a:t></a:t>
            </a:r>
            <a:r>
              <a:rPr lang="en-US" altLang="zh-CN" sz="2000" dirty="0">
                <a:solidFill>
                  <a:schemeClr val="accent4"/>
                </a:solidFill>
                <a:latin typeface="+mn-lt"/>
                <a:ea typeface="仿宋" panose="02010609060101010101" pitchFamily="49" charset="-122"/>
                <a:sym typeface="Symbol" panose="05050102010706020507" pitchFamily="18" charset="2"/>
              </a:rPr>
              <a:t>cos(</a:t>
            </a:r>
            <a:r>
              <a:rPr lang="zh-CN" altLang="en-US" sz="2000" i="1" dirty="0">
                <a:solidFill>
                  <a:schemeClr val="accent4"/>
                </a:solidFill>
                <a:latin typeface="+mn-lt"/>
                <a:ea typeface="仿宋" panose="02010609060101010101" pitchFamily="49" charset="-122"/>
                <a:sym typeface="Symbol" panose="05050102010706020507" pitchFamily="18" charset="2"/>
              </a:rPr>
              <a:t> </a:t>
            </a:r>
            <a:r>
              <a:rPr lang="en-US" altLang="zh-CN" sz="2000" i="1" dirty="0">
                <a:solidFill>
                  <a:schemeClr val="accent4"/>
                </a:solidFill>
                <a:latin typeface="+mn-lt"/>
                <a:ea typeface="仿宋" panose="02010609060101010101" pitchFamily="49" charset="-122"/>
                <a:sym typeface="Symbol" panose="05050102010706020507" pitchFamily="18" charset="2"/>
              </a:rPr>
              <a:t>t</a:t>
            </a:r>
            <a:r>
              <a:rPr lang="en-US" altLang="zh-CN" sz="2000" dirty="0">
                <a:solidFill>
                  <a:schemeClr val="accent4"/>
                </a:solidFill>
                <a:latin typeface="+mn-lt"/>
                <a:ea typeface="仿宋" panose="02010609060101010101" pitchFamily="49" charset="-122"/>
                <a:sym typeface="Symbol" panose="05050102010706020507" pitchFamily="18" charset="2"/>
              </a:rPr>
              <a:t>)</a:t>
            </a:r>
            <a:r>
              <a:rPr lang="en-US" altLang="zh-CN" sz="2000" dirty="0">
                <a:solidFill>
                  <a:schemeClr val="accent4"/>
                </a:solidFill>
                <a:latin typeface="+mn-lt"/>
                <a:ea typeface="仿宋" panose="02010609060101010101" pitchFamily="49" charset="-122"/>
              </a:rPr>
              <a:t>]</a:t>
            </a:r>
          </a:p>
          <a:p>
            <a:pPr>
              <a:buFontTx/>
              <a:buNone/>
              <a:defRPr/>
            </a:pPr>
            <a:r>
              <a:rPr lang="en-US" altLang="zh-CN" sz="2000" dirty="0">
                <a:solidFill>
                  <a:schemeClr val="accent4"/>
                </a:solidFill>
                <a:latin typeface="+mn-lt"/>
                <a:ea typeface="仿宋" panose="02010609060101010101" pitchFamily="49" charset="-122"/>
              </a:rPr>
              <a:t>  +</a:t>
            </a:r>
            <a:r>
              <a:rPr lang="en-US" altLang="zh-CN" sz="2000" i="1" dirty="0">
                <a:solidFill>
                  <a:schemeClr val="accent4"/>
                </a:solidFill>
                <a:latin typeface="+mn-lt"/>
                <a:ea typeface="仿宋" panose="02010609060101010101" pitchFamily="49" charset="-122"/>
              </a:rPr>
              <a:t> a</a:t>
            </a:r>
            <a:r>
              <a:rPr lang="en-US" altLang="zh-CN" sz="2000" baseline="-25000" dirty="0">
                <a:solidFill>
                  <a:schemeClr val="accent4"/>
                </a:solidFill>
                <a:latin typeface="+mn-lt"/>
                <a:ea typeface="仿宋" panose="02010609060101010101" pitchFamily="49" charset="-122"/>
              </a:rPr>
              <a:t>2</a:t>
            </a:r>
            <a:r>
              <a:rPr lang="en-US" altLang="zh-CN" sz="2000" dirty="0">
                <a:solidFill>
                  <a:schemeClr val="accent4"/>
                </a:solidFill>
                <a:latin typeface="+mn-lt"/>
                <a:ea typeface="仿宋" panose="02010609060101010101" pitchFamily="49" charset="-122"/>
              </a:rPr>
              <a:t>{0.5</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en-US" altLang="zh-CN" sz="2000" baseline="-25000" dirty="0">
                <a:solidFill>
                  <a:schemeClr val="accent4"/>
                </a:solidFill>
                <a:latin typeface="+mn-lt"/>
                <a:ea typeface="仿宋" panose="02010609060101010101" pitchFamily="49" charset="-122"/>
              </a:rPr>
              <a:t>0</a:t>
            </a:r>
            <a:r>
              <a:rPr lang="en-US" altLang="zh-CN" sz="2000" baseline="30000" dirty="0">
                <a:solidFill>
                  <a:schemeClr val="accent4"/>
                </a:solidFill>
                <a:latin typeface="+mn-lt"/>
                <a:ea typeface="仿宋" panose="02010609060101010101" pitchFamily="49" charset="-122"/>
              </a:rPr>
              <a:t>2</a:t>
            </a:r>
            <a:r>
              <a:rPr lang="en-US" altLang="zh-CN" sz="2000" dirty="0">
                <a:solidFill>
                  <a:schemeClr val="accent4"/>
                </a:solidFill>
                <a:latin typeface="+mn-lt"/>
                <a:ea typeface="仿宋" panose="02010609060101010101" pitchFamily="49" charset="-122"/>
              </a:rPr>
              <a:t>( 1+</a:t>
            </a:r>
            <a:r>
              <a:rPr lang="en-US" altLang="zh-CN" sz="2000" dirty="0">
                <a:solidFill>
                  <a:schemeClr val="accent4"/>
                </a:solidFill>
                <a:latin typeface="+mn-lt"/>
                <a:ea typeface="仿宋" panose="02010609060101010101" pitchFamily="49" charset="-122"/>
                <a:sym typeface="Symbol" panose="05050102010706020507" pitchFamily="18" charset="2"/>
              </a:rPr>
              <a:t>cos2</a:t>
            </a:r>
            <a:r>
              <a:rPr lang="zh-CN" altLang="en-US" sz="2000" i="1" dirty="0">
                <a:solidFill>
                  <a:schemeClr val="accent4"/>
                </a:solidFill>
                <a:latin typeface="+mn-lt"/>
                <a:ea typeface="仿宋" panose="02010609060101010101" pitchFamily="49" charset="-122"/>
                <a:sym typeface="Symbol" panose="05050102010706020507" pitchFamily="18" charset="2"/>
              </a:rPr>
              <a:t></a:t>
            </a:r>
            <a:r>
              <a:rPr lang="en-US" altLang="zh-CN" sz="2000" baseline="-25000" dirty="0">
                <a:solidFill>
                  <a:schemeClr val="accent4"/>
                </a:solidFill>
                <a:latin typeface="+mn-lt"/>
                <a:ea typeface="仿宋" panose="02010609060101010101" pitchFamily="49" charset="-122"/>
                <a:sym typeface="Symbol" panose="05050102010706020507" pitchFamily="18" charset="2"/>
              </a:rPr>
              <a:t>0</a:t>
            </a:r>
            <a:r>
              <a:rPr lang="en-US" altLang="zh-CN" sz="2000" i="1" dirty="0">
                <a:solidFill>
                  <a:schemeClr val="accent4"/>
                </a:solidFill>
                <a:latin typeface="+mn-lt"/>
                <a:ea typeface="仿宋" panose="02010609060101010101" pitchFamily="49" charset="-122"/>
                <a:sym typeface="Symbol" panose="05050102010706020507" pitchFamily="18" charset="2"/>
              </a:rPr>
              <a:t>t </a:t>
            </a:r>
            <a:r>
              <a:rPr lang="en-US" altLang="zh-CN" sz="2000" dirty="0">
                <a:solidFill>
                  <a:schemeClr val="accent4"/>
                </a:solidFill>
                <a:latin typeface="+mn-lt"/>
                <a:ea typeface="仿宋" panose="02010609060101010101" pitchFamily="49" charset="-122"/>
                <a:sym typeface="Symbol" panose="05050102010706020507" pitchFamily="18" charset="2"/>
              </a:rPr>
              <a:t>) + </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en-US" altLang="zh-CN" sz="2000" baseline="-25000" dirty="0">
                <a:solidFill>
                  <a:schemeClr val="accent4"/>
                </a:solidFill>
                <a:latin typeface="+mn-lt"/>
                <a:ea typeface="仿宋" panose="02010609060101010101" pitchFamily="49" charset="-122"/>
              </a:rPr>
              <a:t>0</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zh-CN" altLang="en-US" sz="2000" baseline="-25000" dirty="0">
                <a:solidFill>
                  <a:schemeClr val="accent4"/>
                </a:solidFill>
                <a:latin typeface="+mn-lt"/>
                <a:ea typeface="仿宋" panose="02010609060101010101" pitchFamily="49" charset="-122"/>
                <a:sym typeface="Symbol" panose="05050102010706020507" pitchFamily="18" charset="2"/>
              </a:rPr>
              <a:t></a:t>
            </a:r>
            <a:r>
              <a:rPr lang="en-US" altLang="zh-CN" sz="2000" dirty="0">
                <a:solidFill>
                  <a:schemeClr val="accent4"/>
                </a:solidFill>
                <a:latin typeface="+mn-lt"/>
                <a:ea typeface="仿宋" panose="02010609060101010101" pitchFamily="49" charset="-122"/>
                <a:sym typeface="Symbol" panose="05050102010706020507" pitchFamily="18" charset="2"/>
              </a:rPr>
              <a:t>[cos(</a:t>
            </a:r>
            <a:r>
              <a:rPr lang="zh-CN" altLang="en-US" sz="2000" i="1" dirty="0">
                <a:solidFill>
                  <a:schemeClr val="accent4"/>
                </a:solidFill>
                <a:latin typeface="+mn-lt"/>
                <a:ea typeface="仿宋" panose="02010609060101010101" pitchFamily="49" charset="-122"/>
                <a:sym typeface="Symbol" panose="05050102010706020507" pitchFamily="18" charset="2"/>
              </a:rPr>
              <a:t></a:t>
            </a:r>
            <a:r>
              <a:rPr lang="en-US" altLang="zh-CN" sz="2000" baseline="-25000" dirty="0">
                <a:solidFill>
                  <a:schemeClr val="accent4"/>
                </a:solidFill>
                <a:latin typeface="+mn-lt"/>
                <a:ea typeface="仿宋" panose="02010609060101010101" pitchFamily="49" charset="-122"/>
                <a:sym typeface="Symbol" panose="05050102010706020507" pitchFamily="18" charset="2"/>
              </a:rPr>
              <a:t>0</a:t>
            </a:r>
            <a:r>
              <a:rPr lang="en-US" altLang="zh-CN" sz="2000" dirty="0">
                <a:solidFill>
                  <a:schemeClr val="accent4"/>
                </a:solidFill>
                <a:latin typeface="+mn-lt"/>
                <a:ea typeface="仿宋" panose="02010609060101010101" pitchFamily="49" charset="-122"/>
                <a:sym typeface="Symbol" panose="05050102010706020507" pitchFamily="18" charset="2"/>
              </a:rPr>
              <a:t>+</a:t>
            </a:r>
            <a:r>
              <a:rPr lang="zh-CN" altLang="en-US" sz="2000" i="1" dirty="0">
                <a:solidFill>
                  <a:schemeClr val="accent4"/>
                </a:solidFill>
                <a:latin typeface="+mn-lt"/>
                <a:ea typeface="仿宋" panose="02010609060101010101" pitchFamily="49" charset="-122"/>
                <a:sym typeface="Symbol" panose="05050102010706020507" pitchFamily="18" charset="2"/>
              </a:rPr>
              <a:t> </a:t>
            </a:r>
            <a:r>
              <a:rPr lang="en-US" altLang="zh-CN" sz="2000" dirty="0">
                <a:solidFill>
                  <a:schemeClr val="accent4"/>
                </a:solidFill>
                <a:latin typeface="+mn-lt"/>
                <a:ea typeface="仿宋" panose="02010609060101010101" pitchFamily="49" charset="-122"/>
                <a:sym typeface="Symbol" panose="05050102010706020507" pitchFamily="18" charset="2"/>
              </a:rPr>
              <a:t>)</a:t>
            </a:r>
            <a:r>
              <a:rPr lang="en-US" altLang="zh-CN" sz="2000" i="1" dirty="0">
                <a:solidFill>
                  <a:schemeClr val="accent4"/>
                </a:solidFill>
                <a:latin typeface="+mn-lt"/>
                <a:ea typeface="仿宋" panose="02010609060101010101" pitchFamily="49" charset="-122"/>
                <a:sym typeface="Symbol" panose="05050102010706020507" pitchFamily="18" charset="2"/>
              </a:rPr>
              <a:t>t + </a:t>
            </a:r>
            <a:r>
              <a:rPr lang="en-US" altLang="zh-CN" sz="2000" dirty="0">
                <a:solidFill>
                  <a:schemeClr val="accent4"/>
                </a:solidFill>
                <a:latin typeface="+mn-lt"/>
                <a:ea typeface="仿宋" panose="02010609060101010101" pitchFamily="49" charset="-122"/>
                <a:sym typeface="Symbol" panose="05050102010706020507" pitchFamily="18" charset="2"/>
              </a:rPr>
              <a:t>cos(</a:t>
            </a:r>
            <a:r>
              <a:rPr lang="zh-CN" altLang="en-US" sz="2000" i="1" dirty="0">
                <a:solidFill>
                  <a:schemeClr val="accent4"/>
                </a:solidFill>
                <a:latin typeface="+mn-lt"/>
                <a:ea typeface="仿宋" panose="02010609060101010101" pitchFamily="49" charset="-122"/>
                <a:sym typeface="Symbol" panose="05050102010706020507" pitchFamily="18" charset="2"/>
              </a:rPr>
              <a:t></a:t>
            </a:r>
            <a:r>
              <a:rPr lang="en-US" altLang="zh-CN" sz="2000" baseline="-25000" dirty="0">
                <a:solidFill>
                  <a:schemeClr val="accent4"/>
                </a:solidFill>
                <a:latin typeface="+mn-lt"/>
                <a:ea typeface="仿宋" panose="02010609060101010101" pitchFamily="49" charset="-122"/>
                <a:sym typeface="Symbol" panose="05050102010706020507" pitchFamily="18" charset="2"/>
              </a:rPr>
              <a:t>0</a:t>
            </a:r>
            <a:r>
              <a:rPr lang="en-US" altLang="zh-CN" sz="2000" i="1" dirty="0">
                <a:solidFill>
                  <a:schemeClr val="accent4"/>
                </a:solidFill>
                <a:latin typeface="+mn-lt"/>
                <a:ea typeface="仿宋" panose="02010609060101010101" pitchFamily="49" charset="-122"/>
                <a:sym typeface="Symbol" panose="05050102010706020507" pitchFamily="18" charset="2"/>
              </a:rPr>
              <a:t></a:t>
            </a:r>
            <a:r>
              <a:rPr lang="en-US" altLang="zh-CN" sz="2000" dirty="0">
                <a:solidFill>
                  <a:schemeClr val="accent4"/>
                </a:solidFill>
                <a:latin typeface="+mn-lt"/>
                <a:ea typeface="仿宋" panose="02010609060101010101" pitchFamily="49" charset="-122"/>
                <a:sym typeface="Symbol" panose="05050102010706020507" pitchFamily="18" charset="2"/>
              </a:rPr>
              <a:t> </a:t>
            </a:r>
            <a:r>
              <a:rPr lang="zh-CN" altLang="en-US" sz="2000" i="1" dirty="0">
                <a:solidFill>
                  <a:schemeClr val="accent4"/>
                </a:solidFill>
                <a:latin typeface="+mn-lt"/>
                <a:ea typeface="仿宋" panose="02010609060101010101" pitchFamily="49" charset="-122"/>
                <a:sym typeface="Symbol" panose="05050102010706020507" pitchFamily="18" charset="2"/>
              </a:rPr>
              <a:t> </a:t>
            </a:r>
            <a:r>
              <a:rPr lang="en-US" altLang="zh-CN" sz="2000" dirty="0">
                <a:solidFill>
                  <a:schemeClr val="accent4"/>
                </a:solidFill>
                <a:latin typeface="+mn-lt"/>
                <a:ea typeface="仿宋" panose="02010609060101010101" pitchFamily="49" charset="-122"/>
                <a:sym typeface="Symbol" panose="05050102010706020507" pitchFamily="18" charset="2"/>
              </a:rPr>
              <a:t>)</a:t>
            </a:r>
            <a:r>
              <a:rPr lang="en-US" altLang="zh-CN" sz="2000" i="1" dirty="0">
                <a:solidFill>
                  <a:schemeClr val="accent4"/>
                </a:solidFill>
                <a:latin typeface="+mn-lt"/>
                <a:ea typeface="仿宋" panose="02010609060101010101" pitchFamily="49" charset="-122"/>
                <a:sym typeface="Symbol" panose="05050102010706020507" pitchFamily="18" charset="2"/>
              </a:rPr>
              <a:t>t</a:t>
            </a:r>
            <a:r>
              <a:rPr lang="en-US" altLang="zh-CN" sz="2000" dirty="0">
                <a:solidFill>
                  <a:schemeClr val="accent4"/>
                </a:solidFill>
                <a:latin typeface="+mn-lt"/>
                <a:ea typeface="仿宋" panose="02010609060101010101" pitchFamily="49" charset="-122"/>
              </a:rPr>
              <a:t>]</a:t>
            </a:r>
            <a:r>
              <a:rPr lang="en-US" altLang="zh-CN" sz="2000" baseline="-25000" dirty="0">
                <a:solidFill>
                  <a:schemeClr val="accent4"/>
                </a:solidFill>
                <a:latin typeface="+mn-lt"/>
                <a:ea typeface="仿宋" panose="02010609060101010101" pitchFamily="49" charset="-122"/>
              </a:rPr>
              <a:t> </a:t>
            </a:r>
            <a:r>
              <a:rPr lang="en-US" altLang="zh-CN" sz="2000" dirty="0">
                <a:solidFill>
                  <a:schemeClr val="accent4"/>
                </a:solidFill>
                <a:latin typeface="+mn-lt"/>
                <a:ea typeface="仿宋" panose="02010609060101010101" pitchFamily="49" charset="-122"/>
              </a:rPr>
              <a:t>+ 0.5</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zh-CN" altLang="en-US" sz="2000" baseline="-25000" dirty="0">
                <a:solidFill>
                  <a:schemeClr val="accent4"/>
                </a:solidFill>
                <a:latin typeface="+mn-lt"/>
                <a:ea typeface="仿宋" panose="02010609060101010101" pitchFamily="49" charset="-122"/>
                <a:sym typeface="Symbol" panose="05050102010706020507" pitchFamily="18" charset="2"/>
              </a:rPr>
              <a:t></a:t>
            </a:r>
            <a:r>
              <a:rPr lang="en-US" altLang="zh-CN" sz="2000" baseline="30000" dirty="0">
                <a:solidFill>
                  <a:schemeClr val="accent4"/>
                </a:solidFill>
                <a:latin typeface="+mn-lt"/>
                <a:ea typeface="仿宋" panose="02010609060101010101" pitchFamily="49" charset="-122"/>
              </a:rPr>
              <a:t>2</a:t>
            </a:r>
            <a:r>
              <a:rPr lang="en-US" altLang="zh-CN" sz="2000" dirty="0">
                <a:solidFill>
                  <a:schemeClr val="accent4"/>
                </a:solidFill>
                <a:latin typeface="+mn-lt"/>
                <a:ea typeface="仿宋" panose="02010609060101010101" pitchFamily="49" charset="-122"/>
              </a:rPr>
              <a:t>( 1+</a:t>
            </a:r>
            <a:r>
              <a:rPr lang="en-US" altLang="zh-CN" sz="2000" dirty="0">
                <a:solidFill>
                  <a:schemeClr val="accent4"/>
                </a:solidFill>
                <a:latin typeface="+mn-lt"/>
                <a:ea typeface="仿宋" panose="02010609060101010101" pitchFamily="49" charset="-122"/>
                <a:sym typeface="Symbol" panose="05050102010706020507" pitchFamily="18" charset="2"/>
              </a:rPr>
              <a:t>cos2</a:t>
            </a:r>
            <a:r>
              <a:rPr lang="zh-CN" altLang="en-US" sz="2000" i="1" dirty="0">
                <a:solidFill>
                  <a:schemeClr val="accent4"/>
                </a:solidFill>
                <a:latin typeface="+mn-lt"/>
                <a:ea typeface="仿宋" panose="02010609060101010101" pitchFamily="49" charset="-122"/>
                <a:sym typeface="Symbol" panose="05050102010706020507" pitchFamily="18" charset="2"/>
              </a:rPr>
              <a:t> </a:t>
            </a:r>
            <a:r>
              <a:rPr lang="en-US" altLang="zh-CN" sz="2000" i="1" dirty="0">
                <a:solidFill>
                  <a:schemeClr val="accent4"/>
                </a:solidFill>
                <a:latin typeface="+mn-lt"/>
                <a:ea typeface="仿宋" panose="02010609060101010101" pitchFamily="49" charset="-122"/>
                <a:sym typeface="Symbol" panose="05050102010706020507" pitchFamily="18" charset="2"/>
              </a:rPr>
              <a:t>t </a:t>
            </a:r>
            <a:r>
              <a:rPr lang="en-US" altLang="zh-CN" sz="2000" dirty="0">
                <a:solidFill>
                  <a:schemeClr val="accent4"/>
                </a:solidFill>
                <a:latin typeface="+mn-lt"/>
                <a:ea typeface="仿宋" panose="02010609060101010101" pitchFamily="49" charset="-122"/>
                <a:sym typeface="Symbol" panose="05050102010706020507" pitchFamily="18" charset="2"/>
              </a:rPr>
              <a:t>)}</a:t>
            </a:r>
          </a:p>
          <a:p>
            <a:pPr>
              <a:buFontTx/>
              <a:buNone/>
              <a:defRPr/>
            </a:pPr>
            <a:r>
              <a:rPr lang="en-US" altLang="zh-CN" sz="2000" i="1" dirty="0">
                <a:solidFill>
                  <a:schemeClr val="accent4"/>
                </a:solidFill>
                <a:latin typeface="+mn-lt"/>
                <a:ea typeface="仿宋" panose="02010609060101010101" pitchFamily="49" charset="-122"/>
                <a:sym typeface="Symbol" panose="05050102010706020507" pitchFamily="18" charset="2"/>
              </a:rPr>
              <a:t>  +</a:t>
            </a:r>
            <a:r>
              <a:rPr lang="en-US" altLang="zh-CN" sz="2000" i="1" dirty="0">
                <a:solidFill>
                  <a:schemeClr val="accent4"/>
                </a:solidFill>
                <a:latin typeface="+mn-lt"/>
                <a:ea typeface="仿宋" panose="02010609060101010101" pitchFamily="49" charset="-122"/>
              </a:rPr>
              <a:t> a</a:t>
            </a:r>
            <a:r>
              <a:rPr lang="en-US" altLang="zh-CN" sz="2000" baseline="-25000" dirty="0">
                <a:solidFill>
                  <a:schemeClr val="accent4"/>
                </a:solidFill>
                <a:latin typeface="+mn-lt"/>
                <a:ea typeface="仿宋" panose="02010609060101010101" pitchFamily="49" charset="-122"/>
              </a:rPr>
              <a:t>3</a:t>
            </a:r>
            <a:r>
              <a:rPr lang="en-US" altLang="zh-CN" sz="2800" dirty="0">
                <a:solidFill>
                  <a:schemeClr val="accent4"/>
                </a:solidFill>
                <a:latin typeface="+mn-lt"/>
                <a:ea typeface="仿宋" panose="02010609060101010101" pitchFamily="49" charset="-122"/>
              </a:rPr>
              <a:t>{</a:t>
            </a:r>
            <a:r>
              <a:rPr lang="en-US" altLang="zh-CN" sz="2000" dirty="0">
                <a:solidFill>
                  <a:schemeClr val="accent4"/>
                </a:solidFill>
                <a:latin typeface="+mn-lt"/>
                <a:ea typeface="仿宋" panose="02010609060101010101" pitchFamily="49" charset="-122"/>
              </a:rPr>
              <a:t>[0.25</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en-US" altLang="zh-CN" sz="2000" baseline="-25000" dirty="0">
                <a:solidFill>
                  <a:schemeClr val="accent4"/>
                </a:solidFill>
                <a:latin typeface="+mn-lt"/>
                <a:ea typeface="仿宋" panose="02010609060101010101" pitchFamily="49" charset="-122"/>
              </a:rPr>
              <a:t>0</a:t>
            </a:r>
            <a:r>
              <a:rPr lang="en-US" altLang="zh-CN" sz="2000" baseline="30000" dirty="0">
                <a:solidFill>
                  <a:schemeClr val="accent4"/>
                </a:solidFill>
                <a:latin typeface="+mn-lt"/>
                <a:ea typeface="仿宋" panose="02010609060101010101" pitchFamily="49" charset="-122"/>
              </a:rPr>
              <a:t>3</a:t>
            </a:r>
            <a:r>
              <a:rPr lang="en-US" altLang="zh-CN" sz="2000" dirty="0">
                <a:solidFill>
                  <a:schemeClr val="accent4"/>
                </a:solidFill>
                <a:latin typeface="+mn-lt"/>
                <a:ea typeface="仿宋" panose="02010609060101010101" pitchFamily="49" charset="-122"/>
                <a:sym typeface="Symbol" panose="05050102010706020507" pitchFamily="18" charset="2"/>
              </a:rPr>
              <a:t> (3cos(</a:t>
            </a:r>
            <a:r>
              <a:rPr lang="zh-CN" altLang="en-US" sz="2000" i="1" dirty="0">
                <a:solidFill>
                  <a:schemeClr val="accent4"/>
                </a:solidFill>
                <a:latin typeface="+mn-lt"/>
                <a:ea typeface="仿宋" panose="02010609060101010101" pitchFamily="49" charset="-122"/>
                <a:sym typeface="Symbol" panose="05050102010706020507" pitchFamily="18" charset="2"/>
              </a:rPr>
              <a:t></a:t>
            </a:r>
            <a:r>
              <a:rPr lang="en-US" altLang="zh-CN" sz="2000" baseline="-25000" dirty="0">
                <a:solidFill>
                  <a:schemeClr val="accent4"/>
                </a:solidFill>
                <a:latin typeface="+mn-lt"/>
                <a:ea typeface="仿宋" panose="02010609060101010101" pitchFamily="49" charset="-122"/>
                <a:sym typeface="Symbol" panose="05050102010706020507" pitchFamily="18" charset="2"/>
              </a:rPr>
              <a:t>0</a:t>
            </a:r>
            <a:r>
              <a:rPr lang="en-US" altLang="zh-CN" sz="2000" i="1" dirty="0">
                <a:solidFill>
                  <a:schemeClr val="accent4"/>
                </a:solidFill>
                <a:latin typeface="+mn-lt"/>
                <a:ea typeface="仿宋" panose="02010609060101010101" pitchFamily="49" charset="-122"/>
                <a:sym typeface="Symbol" panose="05050102010706020507" pitchFamily="18" charset="2"/>
              </a:rPr>
              <a:t>t</a:t>
            </a:r>
            <a:r>
              <a:rPr lang="en-US" altLang="zh-CN" sz="2000" dirty="0">
                <a:solidFill>
                  <a:schemeClr val="accent4"/>
                </a:solidFill>
                <a:latin typeface="+mn-lt"/>
                <a:ea typeface="仿宋" panose="02010609060101010101" pitchFamily="49" charset="-122"/>
                <a:sym typeface="Symbol" panose="05050102010706020507" pitchFamily="18" charset="2"/>
              </a:rPr>
              <a:t>) + cos(3</a:t>
            </a:r>
            <a:r>
              <a:rPr lang="zh-CN" altLang="en-US" sz="2000" i="1" dirty="0">
                <a:solidFill>
                  <a:schemeClr val="accent4"/>
                </a:solidFill>
                <a:latin typeface="+mn-lt"/>
                <a:ea typeface="仿宋" panose="02010609060101010101" pitchFamily="49" charset="-122"/>
                <a:sym typeface="Symbol" panose="05050102010706020507" pitchFamily="18" charset="2"/>
              </a:rPr>
              <a:t></a:t>
            </a:r>
            <a:r>
              <a:rPr lang="en-US" altLang="zh-CN" sz="2000" baseline="-25000" dirty="0">
                <a:solidFill>
                  <a:schemeClr val="accent4"/>
                </a:solidFill>
                <a:latin typeface="+mn-lt"/>
                <a:ea typeface="仿宋" panose="02010609060101010101" pitchFamily="49" charset="-122"/>
                <a:sym typeface="Symbol" panose="05050102010706020507" pitchFamily="18" charset="2"/>
              </a:rPr>
              <a:t>0</a:t>
            </a:r>
            <a:r>
              <a:rPr lang="en-US" altLang="zh-CN" sz="2000" i="1" dirty="0">
                <a:solidFill>
                  <a:schemeClr val="accent4"/>
                </a:solidFill>
                <a:latin typeface="+mn-lt"/>
                <a:ea typeface="仿宋" panose="02010609060101010101" pitchFamily="49" charset="-122"/>
                <a:sym typeface="Symbol" panose="05050102010706020507" pitchFamily="18" charset="2"/>
              </a:rPr>
              <a:t>t</a:t>
            </a:r>
            <a:r>
              <a:rPr lang="en-US" altLang="zh-CN" sz="2000" dirty="0">
                <a:solidFill>
                  <a:schemeClr val="accent4"/>
                </a:solidFill>
                <a:latin typeface="+mn-lt"/>
                <a:ea typeface="仿宋" panose="02010609060101010101" pitchFamily="49" charset="-122"/>
                <a:sym typeface="Symbol" panose="05050102010706020507" pitchFamily="18" charset="2"/>
              </a:rPr>
              <a:t>)</a:t>
            </a:r>
            <a:r>
              <a:rPr lang="en-US" altLang="zh-CN" sz="2000" dirty="0">
                <a:solidFill>
                  <a:schemeClr val="accent4"/>
                </a:solidFill>
                <a:latin typeface="+mn-lt"/>
                <a:ea typeface="仿宋" panose="02010609060101010101" pitchFamily="49" charset="-122"/>
              </a:rPr>
              <a:t>]</a:t>
            </a:r>
          </a:p>
          <a:p>
            <a:pPr>
              <a:buFontTx/>
              <a:buNone/>
              <a:defRPr/>
            </a:pPr>
            <a:r>
              <a:rPr lang="en-US" altLang="zh-CN" sz="2000" i="1" dirty="0">
                <a:solidFill>
                  <a:schemeClr val="accent4"/>
                </a:solidFill>
                <a:latin typeface="+mn-lt"/>
                <a:ea typeface="仿宋" panose="02010609060101010101" pitchFamily="49" charset="-122"/>
              </a:rPr>
              <a:t>  </a:t>
            </a:r>
            <a:r>
              <a:rPr lang="en-US" altLang="zh-CN" sz="2000" dirty="0">
                <a:solidFill>
                  <a:schemeClr val="accent4"/>
                </a:solidFill>
                <a:latin typeface="+mn-lt"/>
                <a:ea typeface="仿宋" panose="02010609060101010101" pitchFamily="49" charset="-122"/>
              </a:rPr>
              <a:t>+1.5</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en-US" altLang="zh-CN" sz="2000" baseline="-25000" dirty="0">
                <a:solidFill>
                  <a:schemeClr val="accent4"/>
                </a:solidFill>
                <a:latin typeface="+mn-lt"/>
                <a:ea typeface="仿宋" panose="02010609060101010101" pitchFamily="49" charset="-122"/>
              </a:rPr>
              <a:t>0</a:t>
            </a:r>
            <a:r>
              <a:rPr lang="en-US" altLang="zh-CN" sz="2000" baseline="30000" dirty="0">
                <a:solidFill>
                  <a:schemeClr val="accent4"/>
                </a:solidFill>
                <a:latin typeface="+mn-lt"/>
                <a:ea typeface="仿宋" panose="02010609060101010101" pitchFamily="49" charset="-122"/>
              </a:rPr>
              <a:t>2</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zh-CN" altLang="en-US" sz="2000" baseline="-25000" dirty="0">
                <a:solidFill>
                  <a:schemeClr val="accent4"/>
                </a:solidFill>
                <a:latin typeface="+mn-lt"/>
                <a:ea typeface="仿宋" panose="02010609060101010101" pitchFamily="49" charset="-122"/>
                <a:sym typeface="Symbol" panose="05050102010706020507" pitchFamily="18" charset="2"/>
              </a:rPr>
              <a:t></a:t>
            </a:r>
            <a:r>
              <a:rPr lang="en-US" altLang="zh-CN" sz="2000" dirty="0">
                <a:solidFill>
                  <a:schemeClr val="accent4"/>
                </a:solidFill>
                <a:latin typeface="+mn-lt"/>
                <a:ea typeface="仿宋" panose="02010609060101010101" pitchFamily="49" charset="-122"/>
              </a:rPr>
              <a:t>[</a:t>
            </a:r>
            <a:r>
              <a:rPr lang="en-US" altLang="zh-CN" sz="2000" dirty="0">
                <a:solidFill>
                  <a:schemeClr val="accent4"/>
                </a:solidFill>
                <a:latin typeface="+mn-lt"/>
                <a:ea typeface="仿宋" panose="02010609060101010101" pitchFamily="49" charset="-122"/>
                <a:sym typeface="Symbol" panose="05050102010706020507" pitchFamily="18" charset="2"/>
              </a:rPr>
              <a:t>cos</a:t>
            </a:r>
            <a:r>
              <a:rPr lang="zh-CN" altLang="en-US" sz="2000" i="1" dirty="0">
                <a:solidFill>
                  <a:schemeClr val="accent4"/>
                </a:solidFill>
                <a:latin typeface="+mn-lt"/>
                <a:ea typeface="仿宋" panose="02010609060101010101" pitchFamily="49" charset="-122"/>
                <a:sym typeface="Symbol" panose="05050102010706020507" pitchFamily="18" charset="2"/>
              </a:rPr>
              <a:t> </a:t>
            </a:r>
            <a:r>
              <a:rPr lang="en-US" altLang="zh-CN" sz="2000" i="1" dirty="0">
                <a:solidFill>
                  <a:schemeClr val="accent4"/>
                </a:solidFill>
                <a:latin typeface="+mn-lt"/>
                <a:ea typeface="仿宋" panose="02010609060101010101" pitchFamily="49" charset="-122"/>
                <a:sym typeface="Symbol" panose="05050102010706020507" pitchFamily="18" charset="2"/>
              </a:rPr>
              <a:t>t </a:t>
            </a:r>
            <a:r>
              <a:rPr lang="en-US" altLang="zh-CN" sz="2000" dirty="0">
                <a:solidFill>
                  <a:schemeClr val="accent4"/>
                </a:solidFill>
                <a:latin typeface="+mn-lt"/>
                <a:ea typeface="仿宋" panose="02010609060101010101" pitchFamily="49" charset="-122"/>
                <a:sym typeface="Symbol" panose="05050102010706020507" pitchFamily="18" charset="2"/>
              </a:rPr>
              <a:t>+ 0.5cos(2</a:t>
            </a:r>
            <a:r>
              <a:rPr lang="zh-CN" altLang="en-US" sz="2000" i="1" dirty="0">
                <a:solidFill>
                  <a:schemeClr val="accent4"/>
                </a:solidFill>
                <a:latin typeface="+mn-lt"/>
                <a:ea typeface="仿宋" panose="02010609060101010101" pitchFamily="49" charset="-122"/>
                <a:sym typeface="Symbol" panose="05050102010706020507" pitchFamily="18" charset="2"/>
              </a:rPr>
              <a:t></a:t>
            </a:r>
            <a:r>
              <a:rPr lang="en-US" altLang="zh-CN" sz="2000" baseline="-25000" dirty="0">
                <a:solidFill>
                  <a:schemeClr val="accent4"/>
                </a:solidFill>
                <a:latin typeface="+mn-lt"/>
                <a:ea typeface="仿宋" panose="02010609060101010101" pitchFamily="49" charset="-122"/>
                <a:sym typeface="Symbol" panose="05050102010706020507" pitchFamily="18" charset="2"/>
              </a:rPr>
              <a:t>0</a:t>
            </a:r>
            <a:r>
              <a:rPr lang="en-US" altLang="zh-CN" sz="2000" dirty="0">
                <a:solidFill>
                  <a:schemeClr val="accent4"/>
                </a:solidFill>
                <a:latin typeface="+mn-lt"/>
                <a:ea typeface="仿宋" panose="02010609060101010101" pitchFamily="49" charset="-122"/>
                <a:sym typeface="Symbol" panose="05050102010706020507" pitchFamily="18" charset="2"/>
              </a:rPr>
              <a:t>+</a:t>
            </a:r>
            <a:r>
              <a:rPr lang="zh-CN" altLang="en-US" sz="2000" i="1" dirty="0">
                <a:solidFill>
                  <a:schemeClr val="accent4"/>
                </a:solidFill>
                <a:latin typeface="+mn-lt"/>
                <a:ea typeface="仿宋" panose="02010609060101010101" pitchFamily="49" charset="-122"/>
                <a:sym typeface="Symbol" panose="05050102010706020507" pitchFamily="18" charset="2"/>
              </a:rPr>
              <a:t> </a:t>
            </a:r>
            <a:r>
              <a:rPr lang="en-US" altLang="zh-CN" sz="2000" dirty="0">
                <a:solidFill>
                  <a:schemeClr val="accent4"/>
                </a:solidFill>
                <a:latin typeface="+mn-lt"/>
                <a:ea typeface="仿宋" panose="02010609060101010101" pitchFamily="49" charset="-122"/>
                <a:sym typeface="Symbol" panose="05050102010706020507" pitchFamily="18" charset="2"/>
              </a:rPr>
              <a:t>)</a:t>
            </a:r>
            <a:r>
              <a:rPr lang="en-US" altLang="zh-CN" sz="2000" i="1" dirty="0">
                <a:solidFill>
                  <a:schemeClr val="accent4"/>
                </a:solidFill>
                <a:latin typeface="+mn-lt"/>
                <a:ea typeface="仿宋" panose="02010609060101010101" pitchFamily="49" charset="-122"/>
                <a:sym typeface="Symbol" panose="05050102010706020507" pitchFamily="18" charset="2"/>
              </a:rPr>
              <a:t>t </a:t>
            </a:r>
            <a:r>
              <a:rPr lang="en-US" altLang="zh-CN" sz="2000" dirty="0">
                <a:solidFill>
                  <a:schemeClr val="accent4"/>
                </a:solidFill>
                <a:latin typeface="+mn-lt"/>
                <a:ea typeface="仿宋" panose="02010609060101010101" pitchFamily="49" charset="-122"/>
                <a:sym typeface="Symbol" panose="05050102010706020507" pitchFamily="18" charset="2"/>
              </a:rPr>
              <a:t>+ 0.5cos(2</a:t>
            </a:r>
            <a:r>
              <a:rPr lang="zh-CN" altLang="en-US" sz="2000" i="1" dirty="0">
                <a:solidFill>
                  <a:schemeClr val="accent4"/>
                </a:solidFill>
                <a:latin typeface="+mn-lt"/>
                <a:ea typeface="仿宋" panose="02010609060101010101" pitchFamily="49" charset="-122"/>
                <a:sym typeface="Symbol" panose="05050102010706020507" pitchFamily="18" charset="2"/>
              </a:rPr>
              <a:t></a:t>
            </a:r>
            <a:r>
              <a:rPr lang="en-US" altLang="zh-CN" sz="2000" baseline="-25000" dirty="0">
                <a:solidFill>
                  <a:schemeClr val="accent4"/>
                </a:solidFill>
                <a:latin typeface="+mn-lt"/>
                <a:ea typeface="仿宋" panose="02010609060101010101" pitchFamily="49" charset="-122"/>
                <a:sym typeface="Symbol" panose="05050102010706020507" pitchFamily="18" charset="2"/>
              </a:rPr>
              <a:t>0</a:t>
            </a:r>
            <a:r>
              <a:rPr lang="en-US" altLang="zh-CN" sz="2000" i="1" dirty="0">
                <a:solidFill>
                  <a:schemeClr val="accent4"/>
                </a:solidFill>
                <a:latin typeface="+mn-lt"/>
                <a:ea typeface="仿宋" panose="02010609060101010101" pitchFamily="49" charset="-122"/>
                <a:sym typeface="Symbol" panose="05050102010706020507" pitchFamily="18" charset="2"/>
              </a:rPr>
              <a:t> </a:t>
            </a:r>
            <a:r>
              <a:rPr lang="zh-CN" altLang="en-US" sz="2000" i="1" dirty="0">
                <a:solidFill>
                  <a:schemeClr val="accent4"/>
                </a:solidFill>
                <a:latin typeface="+mn-lt"/>
                <a:ea typeface="仿宋" panose="02010609060101010101" pitchFamily="49" charset="-122"/>
                <a:sym typeface="Symbol" panose="05050102010706020507" pitchFamily="18" charset="2"/>
              </a:rPr>
              <a:t> </a:t>
            </a:r>
            <a:r>
              <a:rPr lang="en-US" altLang="zh-CN" sz="2000" dirty="0">
                <a:solidFill>
                  <a:schemeClr val="accent4"/>
                </a:solidFill>
                <a:latin typeface="+mn-lt"/>
                <a:ea typeface="仿宋" panose="02010609060101010101" pitchFamily="49" charset="-122"/>
                <a:sym typeface="Symbol" panose="05050102010706020507" pitchFamily="18" charset="2"/>
              </a:rPr>
              <a:t>)</a:t>
            </a:r>
            <a:r>
              <a:rPr lang="en-US" altLang="zh-CN" sz="2000" i="1" dirty="0">
                <a:solidFill>
                  <a:schemeClr val="accent4"/>
                </a:solidFill>
                <a:latin typeface="+mn-lt"/>
                <a:ea typeface="仿宋" panose="02010609060101010101" pitchFamily="49" charset="-122"/>
                <a:sym typeface="Symbol" panose="05050102010706020507" pitchFamily="18" charset="2"/>
              </a:rPr>
              <a:t>t</a:t>
            </a:r>
            <a:r>
              <a:rPr lang="en-US" altLang="zh-CN" sz="2000" dirty="0">
                <a:solidFill>
                  <a:schemeClr val="accent4"/>
                </a:solidFill>
                <a:latin typeface="+mn-lt"/>
                <a:ea typeface="仿宋" panose="02010609060101010101" pitchFamily="49" charset="-122"/>
              </a:rPr>
              <a:t>]       </a:t>
            </a:r>
          </a:p>
          <a:p>
            <a:pPr>
              <a:buFontTx/>
              <a:buNone/>
              <a:defRPr/>
            </a:pPr>
            <a:r>
              <a:rPr lang="en-US" altLang="zh-CN" sz="2000" dirty="0">
                <a:solidFill>
                  <a:schemeClr val="accent4"/>
                </a:solidFill>
                <a:latin typeface="+mn-lt"/>
                <a:ea typeface="仿宋" panose="02010609060101010101" pitchFamily="49" charset="-122"/>
              </a:rPr>
              <a:t>  +1.5</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en-US" altLang="zh-CN" sz="2000" baseline="-25000" dirty="0">
                <a:solidFill>
                  <a:schemeClr val="accent4"/>
                </a:solidFill>
                <a:latin typeface="+mn-lt"/>
                <a:ea typeface="仿宋" panose="02010609060101010101" pitchFamily="49" charset="-122"/>
              </a:rPr>
              <a:t>0</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zh-CN" altLang="en-US" sz="2000" baseline="-25000" dirty="0">
                <a:solidFill>
                  <a:schemeClr val="accent4"/>
                </a:solidFill>
                <a:latin typeface="+mn-lt"/>
                <a:ea typeface="仿宋" panose="02010609060101010101" pitchFamily="49" charset="-122"/>
                <a:sym typeface="Symbol" panose="05050102010706020507" pitchFamily="18" charset="2"/>
              </a:rPr>
              <a:t></a:t>
            </a:r>
            <a:r>
              <a:rPr lang="en-US" altLang="zh-CN" sz="2000" baseline="30000" dirty="0">
                <a:solidFill>
                  <a:schemeClr val="accent4"/>
                </a:solidFill>
                <a:latin typeface="+mn-lt"/>
                <a:ea typeface="仿宋" panose="02010609060101010101" pitchFamily="49" charset="-122"/>
              </a:rPr>
              <a:t>2</a:t>
            </a:r>
            <a:r>
              <a:rPr lang="en-US" altLang="zh-CN" sz="2000" dirty="0">
                <a:solidFill>
                  <a:schemeClr val="accent4"/>
                </a:solidFill>
                <a:latin typeface="+mn-lt"/>
                <a:ea typeface="仿宋" panose="02010609060101010101" pitchFamily="49" charset="-122"/>
              </a:rPr>
              <a:t>[</a:t>
            </a:r>
            <a:r>
              <a:rPr lang="en-US" altLang="zh-CN" sz="2000" dirty="0">
                <a:solidFill>
                  <a:schemeClr val="accent4"/>
                </a:solidFill>
                <a:latin typeface="+mn-lt"/>
                <a:ea typeface="仿宋" panose="02010609060101010101" pitchFamily="49" charset="-122"/>
                <a:sym typeface="Symbol" panose="05050102010706020507" pitchFamily="18" charset="2"/>
              </a:rPr>
              <a:t>cos</a:t>
            </a:r>
            <a:r>
              <a:rPr lang="zh-CN" altLang="en-US" sz="2000" i="1" dirty="0">
                <a:solidFill>
                  <a:schemeClr val="accent4"/>
                </a:solidFill>
                <a:latin typeface="+mn-lt"/>
                <a:ea typeface="仿宋" panose="02010609060101010101" pitchFamily="49" charset="-122"/>
                <a:sym typeface="Symbol" panose="05050102010706020507" pitchFamily="18" charset="2"/>
              </a:rPr>
              <a:t></a:t>
            </a:r>
            <a:r>
              <a:rPr lang="en-US" altLang="zh-CN" sz="2000" baseline="-25000" dirty="0">
                <a:solidFill>
                  <a:schemeClr val="accent4"/>
                </a:solidFill>
                <a:latin typeface="+mn-lt"/>
                <a:ea typeface="仿宋" panose="02010609060101010101" pitchFamily="49" charset="-122"/>
                <a:sym typeface="Symbol" panose="05050102010706020507" pitchFamily="18" charset="2"/>
              </a:rPr>
              <a:t>0</a:t>
            </a:r>
            <a:r>
              <a:rPr lang="en-US" altLang="zh-CN" sz="2000" i="1" dirty="0">
                <a:solidFill>
                  <a:schemeClr val="accent4"/>
                </a:solidFill>
                <a:latin typeface="+mn-lt"/>
                <a:ea typeface="仿宋" panose="02010609060101010101" pitchFamily="49" charset="-122"/>
                <a:sym typeface="Symbol" panose="05050102010706020507" pitchFamily="18" charset="2"/>
              </a:rPr>
              <a:t>t </a:t>
            </a:r>
            <a:r>
              <a:rPr lang="en-US" altLang="zh-CN" sz="2000" dirty="0">
                <a:solidFill>
                  <a:schemeClr val="accent4"/>
                </a:solidFill>
                <a:latin typeface="+mn-lt"/>
                <a:ea typeface="仿宋" panose="02010609060101010101" pitchFamily="49" charset="-122"/>
                <a:sym typeface="Symbol" panose="05050102010706020507" pitchFamily="18" charset="2"/>
              </a:rPr>
              <a:t>+ 0.5cos(</a:t>
            </a:r>
            <a:r>
              <a:rPr lang="zh-CN" altLang="en-US" sz="2000" i="1" dirty="0">
                <a:solidFill>
                  <a:schemeClr val="accent4"/>
                </a:solidFill>
                <a:latin typeface="+mn-lt"/>
                <a:ea typeface="仿宋" panose="02010609060101010101" pitchFamily="49" charset="-122"/>
                <a:sym typeface="Symbol" panose="05050102010706020507" pitchFamily="18" charset="2"/>
              </a:rPr>
              <a:t></a:t>
            </a:r>
            <a:r>
              <a:rPr lang="en-US" altLang="zh-CN" sz="2000" baseline="-25000" dirty="0">
                <a:solidFill>
                  <a:schemeClr val="accent4"/>
                </a:solidFill>
                <a:latin typeface="+mn-lt"/>
                <a:ea typeface="仿宋" panose="02010609060101010101" pitchFamily="49" charset="-122"/>
                <a:sym typeface="Symbol" panose="05050102010706020507" pitchFamily="18" charset="2"/>
              </a:rPr>
              <a:t>0</a:t>
            </a:r>
            <a:r>
              <a:rPr lang="en-US" altLang="zh-CN" sz="2000" dirty="0">
                <a:solidFill>
                  <a:schemeClr val="accent4"/>
                </a:solidFill>
                <a:latin typeface="+mn-lt"/>
                <a:ea typeface="仿宋" panose="02010609060101010101" pitchFamily="49" charset="-122"/>
                <a:sym typeface="Symbol" panose="05050102010706020507" pitchFamily="18" charset="2"/>
              </a:rPr>
              <a:t>+2</a:t>
            </a:r>
            <a:r>
              <a:rPr lang="zh-CN" altLang="en-US" sz="2000" i="1" dirty="0">
                <a:solidFill>
                  <a:schemeClr val="accent4"/>
                </a:solidFill>
                <a:latin typeface="+mn-lt"/>
                <a:ea typeface="仿宋" panose="02010609060101010101" pitchFamily="49" charset="-122"/>
                <a:sym typeface="Symbol" panose="05050102010706020507" pitchFamily="18" charset="2"/>
              </a:rPr>
              <a:t> </a:t>
            </a:r>
            <a:r>
              <a:rPr lang="en-US" altLang="zh-CN" sz="2000" dirty="0">
                <a:solidFill>
                  <a:schemeClr val="accent4"/>
                </a:solidFill>
                <a:latin typeface="+mn-lt"/>
                <a:ea typeface="仿宋" panose="02010609060101010101" pitchFamily="49" charset="-122"/>
                <a:sym typeface="Symbol" panose="05050102010706020507" pitchFamily="18" charset="2"/>
              </a:rPr>
              <a:t>)</a:t>
            </a:r>
            <a:r>
              <a:rPr lang="en-US" altLang="zh-CN" sz="2000" i="1" dirty="0">
                <a:solidFill>
                  <a:schemeClr val="accent4"/>
                </a:solidFill>
                <a:latin typeface="+mn-lt"/>
                <a:ea typeface="仿宋" panose="02010609060101010101" pitchFamily="49" charset="-122"/>
                <a:sym typeface="Symbol" panose="05050102010706020507" pitchFamily="18" charset="2"/>
              </a:rPr>
              <a:t>t</a:t>
            </a:r>
            <a:r>
              <a:rPr lang="en-US" altLang="zh-CN" sz="2000" dirty="0">
                <a:solidFill>
                  <a:schemeClr val="accent4"/>
                </a:solidFill>
                <a:latin typeface="+mn-lt"/>
                <a:ea typeface="仿宋" panose="02010609060101010101" pitchFamily="49" charset="-122"/>
                <a:sym typeface="Symbol" panose="05050102010706020507" pitchFamily="18" charset="2"/>
              </a:rPr>
              <a:t>+ 0.5cos(</a:t>
            </a:r>
            <a:r>
              <a:rPr lang="zh-CN" altLang="en-US" sz="2000" i="1" dirty="0">
                <a:solidFill>
                  <a:schemeClr val="accent4"/>
                </a:solidFill>
                <a:latin typeface="+mn-lt"/>
                <a:ea typeface="仿宋" panose="02010609060101010101" pitchFamily="49" charset="-122"/>
                <a:sym typeface="Symbol" panose="05050102010706020507" pitchFamily="18" charset="2"/>
              </a:rPr>
              <a:t></a:t>
            </a:r>
            <a:r>
              <a:rPr lang="en-US" altLang="zh-CN" sz="2000" baseline="-25000" dirty="0">
                <a:solidFill>
                  <a:schemeClr val="accent4"/>
                </a:solidFill>
                <a:latin typeface="+mn-lt"/>
                <a:ea typeface="仿宋" panose="02010609060101010101" pitchFamily="49" charset="-122"/>
                <a:sym typeface="Symbol" panose="05050102010706020507" pitchFamily="18" charset="2"/>
              </a:rPr>
              <a:t>0</a:t>
            </a:r>
            <a:r>
              <a:rPr lang="en-US" altLang="zh-CN" sz="2000" dirty="0">
                <a:solidFill>
                  <a:schemeClr val="accent4"/>
                </a:solidFill>
                <a:latin typeface="+mn-lt"/>
                <a:ea typeface="仿宋" panose="02010609060101010101" pitchFamily="49" charset="-122"/>
                <a:sym typeface="Symbol" panose="05050102010706020507" pitchFamily="18" charset="2"/>
              </a:rPr>
              <a:t> 2</a:t>
            </a:r>
            <a:r>
              <a:rPr lang="zh-CN" altLang="en-US" sz="2000" i="1" dirty="0">
                <a:solidFill>
                  <a:schemeClr val="accent4"/>
                </a:solidFill>
                <a:latin typeface="+mn-lt"/>
                <a:ea typeface="仿宋" panose="02010609060101010101" pitchFamily="49" charset="-122"/>
                <a:sym typeface="Symbol" panose="05050102010706020507" pitchFamily="18" charset="2"/>
              </a:rPr>
              <a:t> </a:t>
            </a:r>
            <a:r>
              <a:rPr lang="en-US" altLang="zh-CN" sz="2000" dirty="0">
                <a:solidFill>
                  <a:schemeClr val="accent4"/>
                </a:solidFill>
                <a:latin typeface="+mn-lt"/>
                <a:ea typeface="仿宋" panose="02010609060101010101" pitchFamily="49" charset="-122"/>
                <a:sym typeface="Symbol" panose="05050102010706020507" pitchFamily="18" charset="2"/>
              </a:rPr>
              <a:t>)</a:t>
            </a:r>
            <a:r>
              <a:rPr lang="en-US" altLang="zh-CN" sz="2000" i="1" dirty="0">
                <a:solidFill>
                  <a:schemeClr val="accent4"/>
                </a:solidFill>
                <a:latin typeface="+mn-lt"/>
                <a:ea typeface="仿宋" panose="02010609060101010101" pitchFamily="49" charset="-122"/>
                <a:sym typeface="Symbol" panose="05050102010706020507" pitchFamily="18" charset="2"/>
              </a:rPr>
              <a:t>t</a:t>
            </a:r>
            <a:r>
              <a:rPr lang="en-US" altLang="zh-CN" sz="2000" dirty="0">
                <a:solidFill>
                  <a:schemeClr val="accent4"/>
                </a:solidFill>
                <a:latin typeface="+mn-lt"/>
                <a:ea typeface="仿宋" panose="02010609060101010101" pitchFamily="49" charset="-122"/>
              </a:rPr>
              <a:t>]</a:t>
            </a:r>
          </a:p>
          <a:p>
            <a:pPr>
              <a:buFontTx/>
              <a:buNone/>
              <a:defRPr/>
            </a:pPr>
            <a:r>
              <a:rPr lang="en-US" altLang="zh-CN" sz="2000" dirty="0">
                <a:solidFill>
                  <a:schemeClr val="accent4"/>
                </a:solidFill>
                <a:latin typeface="+mn-lt"/>
                <a:ea typeface="仿宋" panose="02010609060101010101" pitchFamily="49" charset="-122"/>
              </a:rPr>
              <a:t>  +0.25</a:t>
            </a:r>
            <a:r>
              <a:rPr lang="en-US" altLang="zh-CN" sz="2000" i="1" dirty="0">
                <a:solidFill>
                  <a:schemeClr val="accent4"/>
                </a:solidFill>
                <a:latin typeface="+mn-lt"/>
                <a:ea typeface="仿宋" panose="02010609060101010101" pitchFamily="49" charset="-122"/>
                <a:sym typeface="Symbol" panose="05050102010706020507" pitchFamily="18" charset="2"/>
              </a:rPr>
              <a:t>V</a:t>
            </a:r>
            <a:r>
              <a:rPr lang="zh-CN" altLang="en-US" sz="2000" baseline="-25000" dirty="0">
                <a:solidFill>
                  <a:schemeClr val="accent4"/>
                </a:solidFill>
                <a:latin typeface="+mn-lt"/>
                <a:ea typeface="仿宋" panose="02010609060101010101" pitchFamily="49" charset="-122"/>
                <a:sym typeface="Symbol" panose="05050102010706020507" pitchFamily="18" charset="2"/>
              </a:rPr>
              <a:t></a:t>
            </a:r>
            <a:r>
              <a:rPr lang="en-US" altLang="zh-CN" sz="2000" baseline="30000" dirty="0">
                <a:solidFill>
                  <a:schemeClr val="accent4"/>
                </a:solidFill>
                <a:latin typeface="+mn-lt"/>
                <a:ea typeface="仿宋" panose="02010609060101010101" pitchFamily="49" charset="-122"/>
              </a:rPr>
              <a:t>3</a:t>
            </a:r>
            <a:r>
              <a:rPr lang="en-US" altLang="zh-CN" sz="2000" dirty="0">
                <a:solidFill>
                  <a:schemeClr val="accent4"/>
                </a:solidFill>
                <a:latin typeface="+mn-lt"/>
                <a:ea typeface="仿宋" panose="02010609060101010101" pitchFamily="49" charset="-122"/>
              </a:rPr>
              <a:t>[3c</a:t>
            </a:r>
            <a:r>
              <a:rPr lang="en-US" altLang="zh-CN" sz="2000" dirty="0">
                <a:solidFill>
                  <a:schemeClr val="accent4"/>
                </a:solidFill>
                <a:latin typeface="+mn-lt"/>
                <a:ea typeface="仿宋" panose="02010609060101010101" pitchFamily="49" charset="-122"/>
                <a:sym typeface="Symbol" panose="05050102010706020507" pitchFamily="18" charset="2"/>
              </a:rPr>
              <a:t>os</a:t>
            </a:r>
            <a:r>
              <a:rPr lang="zh-CN" altLang="en-US" sz="2000" i="1" dirty="0">
                <a:solidFill>
                  <a:schemeClr val="accent4"/>
                </a:solidFill>
                <a:latin typeface="+mn-lt"/>
                <a:ea typeface="仿宋" panose="02010609060101010101" pitchFamily="49" charset="-122"/>
                <a:sym typeface="Symbol" panose="05050102010706020507" pitchFamily="18" charset="2"/>
              </a:rPr>
              <a:t> </a:t>
            </a:r>
            <a:r>
              <a:rPr lang="en-US" altLang="zh-CN" sz="2000" i="1" dirty="0">
                <a:solidFill>
                  <a:schemeClr val="accent4"/>
                </a:solidFill>
                <a:latin typeface="+mn-lt"/>
                <a:ea typeface="仿宋" panose="02010609060101010101" pitchFamily="49" charset="-122"/>
                <a:sym typeface="Symbol" panose="05050102010706020507" pitchFamily="18" charset="2"/>
              </a:rPr>
              <a:t>t </a:t>
            </a:r>
            <a:r>
              <a:rPr lang="en-US" altLang="zh-CN" sz="2000" dirty="0">
                <a:solidFill>
                  <a:schemeClr val="accent4"/>
                </a:solidFill>
                <a:latin typeface="+mn-lt"/>
                <a:ea typeface="仿宋" panose="02010609060101010101" pitchFamily="49" charset="-122"/>
                <a:sym typeface="Symbol" panose="05050102010706020507" pitchFamily="18" charset="2"/>
              </a:rPr>
              <a:t>+cos3</a:t>
            </a:r>
            <a:r>
              <a:rPr lang="zh-CN" altLang="en-US" sz="2000" i="1" dirty="0">
                <a:solidFill>
                  <a:schemeClr val="accent4"/>
                </a:solidFill>
                <a:latin typeface="+mn-lt"/>
                <a:ea typeface="仿宋" panose="02010609060101010101" pitchFamily="49" charset="-122"/>
                <a:sym typeface="Symbol" panose="05050102010706020507" pitchFamily="18" charset="2"/>
              </a:rPr>
              <a:t> </a:t>
            </a:r>
            <a:r>
              <a:rPr lang="en-US" altLang="zh-CN" sz="2000" i="1" dirty="0">
                <a:solidFill>
                  <a:schemeClr val="accent4"/>
                </a:solidFill>
                <a:latin typeface="+mn-lt"/>
                <a:ea typeface="仿宋" panose="02010609060101010101" pitchFamily="49" charset="-122"/>
                <a:sym typeface="Symbol" panose="05050102010706020507" pitchFamily="18" charset="2"/>
              </a:rPr>
              <a:t>t</a:t>
            </a:r>
            <a:r>
              <a:rPr lang="en-US" altLang="zh-CN" sz="2000" dirty="0">
                <a:solidFill>
                  <a:schemeClr val="accent4"/>
                </a:solidFill>
                <a:latin typeface="+mn-lt"/>
                <a:ea typeface="仿宋" panose="02010609060101010101" pitchFamily="49" charset="-122"/>
              </a:rPr>
              <a:t>]</a:t>
            </a:r>
            <a:r>
              <a:rPr lang="en-US" altLang="zh-CN" sz="2800" dirty="0">
                <a:solidFill>
                  <a:schemeClr val="accent4"/>
                </a:solidFill>
                <a:latin typeface="+mn-lt"/>
                <a:ea typeface="仿宋" panose="02010609060101010101" pitchFamily="49" charset="-122"/>
              </a:rPr>
              <a:t>}</a:t>
            </a:r>
            <a:endParaRPr lang="zh-CN" altLang="en-US" sz="2800" dirty="0">
              <a:solidFill>
                <a:schemeClr val="accent4"/>
              </a:solidFill>
              <a:latin typeface="+mn-lt"/>
              <a:ea typeface="仿宋" panose="02010609060101010101" pitchFamily="49" charset="-122"/>
            </a:endParaRPr>
          </a:p>
        </p:txBody>
      </p:sp>
      <p:sp>
        <p:nvSpPr>
          <p:cNvPr id="47108" name="矩形 1">
            <a:extLst>
              <a:ext uri="{FF2B5EF4-FFF2-40B4-BE49-F238E27FC236}">
                <a16:creationId xmlns:a16="http://schemas.microsoft.com/office/drawing/2014/main" id="{4310C6BA-D937-4898-8423-4929314F903D}"/>
              </a:ext>
            </a:extLst>
          </p:cNvPr>
          <p:cNvSpPr>
            <a:spLocks noChangeArrowheads="1"/>
          </p:cNvSpPr>
          <p:nvPr/>
        </p:nvSpPr>
        <p:spPr bwMode="auto">
          <a:xfrm>
            <a:off x="6616700" y="4157663"/>
            <a:ext cx="1083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0000FF"/>
                </a:solidFill>
                <a:latin typeface="+mn-lt"/>
                <a:ea typeface="仿宋" panose="02010609060101010101" pitchFamily="49" charset="-122"/>
              </a:rPr>
              <a:t>(6-13)</a:t>
            </a:r>
            <a:endParaRPr lang="zh-CN" altLang="en-US" sz="2800">
              <a:solidFill>
                <a:srgbClr val="0000FF"/>
              </a:solidFill>
              <a:latin typeface="+mn-lt"/>
              <a:ea typeface="仿宋" panose="02010609060101010101" pitchFamily="49" charset="-122"/>
            </a:endParaRPr>
          </a:p>
        </p:txBody>
      </p:sp>
      <p:sp>
        <p:nvSpPr>
          <p:cNvPr id="47109" name="矩形 2">
            <a:extLst>
              <a:ext uri="{FF2B5EF4-FFF2-40B4-BE49-F238E27FC236}">
                <a16:creationId xmlns:a16="http://schemas.microsoft.com/office/drawing/2014/main" id="{C31C0063-851B-46A3-8FDB-BA9612904E1D}"/>
              </a:ext>
            </a:extLst>
          </p:cNvPr>
          <p:cNvSpPr>
            <a:spLocks noChangeArrowheads="1"/>
          </p:cNvSpPr>
          <p:nvPr/>
        </p:nvSpPr>
        <p:spPr bwMode="auto">
          <a:xfrm>
            <a:off x="611188" y="4824413"/>
            <a:ext cx="71072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rgbClr val="0000FF"/>
                </a:solidFill>
                <a:latin typeface="+mn-lt"/>
                <a:ea typeface="仿宋" panose="02010609060101010101" pitchFamily="49" charset="-122"/>
              </a:rPr>
              <a:t>再经过滤波，即可实现调幅</a:t>
            </a:r>
          </a:p>
        </p:txBody>
      </p:sp>
      <p:sp>
        <p:nvSpPr>
          <p:cNvPr id="47110" name="矩形 9">
            <a:extLst>
              <a:ext uri="{FF2B5EF4-FFF2-40B4-BE49-F238E27FC236}">
                <a16:creationId xmlns:a16="http://schemas.microsoft.com/office/drawing/2014/main" id="{614F9893-A708-4F25-83C2-02A509FBCF3D}"/>
              </a:ext>
            </a:extLst>
          </p:cNvPr>
          <p:cNvSpPr>
            <a:spLocks noChangeArrowheads="1"/>
          </p:cNvSpPr>
          <p:nvPr/>
        </p:nvSpPr>
        <p:spPr bwMode="auto">
          <a:xfrm>
            <a:off x="468313" y="5516563"/>
            <a:ext cx="8351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rgbClr val="0000FF"/>
                </a:solidFill>
                <a:latin typeface="+mn-lt"/>
                <a:ea typeface="仿宋" panose="02010609060101010101" pitchFamily="49" charset="-122"/>
              </a:rPr>
              <a:t>上式中，有害的不易滤除的分量为</a:t>
            </a:r>
            <a:r>
              <a:rPr lang="en-US" altLang="zh-CN" sz="2800">
                <a:solidFill>
                  <a:srgbClr val="0000FF"/>
                </a:solidFill>
                <a:latin typeface="+mn-lt"/>
                <a:ea typeface="仿宋" panose="02010609060101010101" pitchFamily="49" charset="-122"/>
                <a:sym typeface="Symbol" panose="05050102010706020507" pitchFamily="18" charset="2"/>
              </a:rPr>
              <a:t>0.5cos(</a:t>
            </a:r>
            <a:r>
              <a:rPr lang="zh-CN" altLang="en-US" sz="2800" i="1">
                <a:solidFill>
                  <a:srgbClr val="0000FF"/>
                </a:solidFill>
                <a:latin typeface="+mn-lt"/>
                <a:ea typeface="仿宋" panose="02010609060101010101" pitchFamily="49" charset="-122"/>
                <a:sym typeface="Symbol" panose="05050102010706020507" pitchFamily="18" charset="2"/>
              </a:rPr>
              <a:t></a:t>
            </a:r>
            <a:r>
              <a:rPr lang="en-US" altLang="zh-CN" sz="2800" baseline="-25000">
                <a:solidFill>
                  <a:srgbClr val="0000FF"/>
                </a:solidFill>
                <a:latin typeface="+mn-lt"/>
                <a:ea typeface="仿宋" panose="02010609060101010101" pitchFamily="49" charset="-122"/>
                <a:sym typeface="Symbol" panose="05050102010706020507" pitchFamily="18" charset="2"/>
              </a:rPr>
              <a:t>0 </a:t>
            </a:r>
            <a:r>
              <a:rPr lang="en-US" altLang="zh-CN" sz="2800">
                <a:solidFill>
                  <a:srgbClr val="0000FF"/>
                </a:solidFill>
                <a:latin typeface="+mn-lt"/>
                <a:ea typeface="仿宋" panose="02010609060101010101" pitchFamily="49" charset="-122"/>
                <a:sym typeface="Symbol" panose="05050102010706020507" pitchFamily="18" charset="2"/>
              </a:rPr>
              <a:t> 2</a:t>
            </a:r>
            <a:r>
              <a:rPr lang="zh-CN" altLang="en-US" sz="2800" i="1">
                <a:solidFill>
                  <a:srgbClr val="0000FF"/>
                </a:solidFill>
                <a:latin typeface="+mn-lt"/>
                <a:ea typeface="仿宋" panose="02010609060101010101" pitchFamily="49" charset="-122"/>
                <a:sym typeface="Symbol" panose="05050102010706020507" pitchFamily="18" charset="2"/>
              </a:rPr>
              <a:t> </a:t>
            </a:r>
            <a:r>
              <a:rPr lang="en-US" altLang="zh-CN" sz="2800">
                <a:solidFill>
                  <a:srgbClr val="0000FF"/>
                </a:solidFill>
                <a:latin typeface="+mn-lt"/>
                <a:ea typeface="仿宋" panose="02010609060101010101" pitchFamily="49" charset="-122"/>
                <a:sym typeface="Symbol" panose="05050102010706020507" pitchFamily="18" charset="2"/>
              </a:rPr>
              <a:t>)</a:t>
            </a:r>
            <a:r>
              <a:rPr lang="en-US" altLang="zh-CN" sz="2800" i="1">
                <a:solidFill>
                  <a:srgbClr val="0000FF"/>
                </a:solidFill>
                <a:latin typeface="+mn-lt"/>
                <a:ea typeface="仿宋" panose="02010609060101010101" pitchFamily="49" charset="-122"/>
                <a:sym typeface="Symbol" panose="05050102010706020507" pitchFamily="18" charset="2"/>
              </a:rPr>
              <a:t>t</a:t>
            </a:r>
            <a:endParaRPr lang="zh-CN" altLang="en-US" sz="2800">
              <a:solidFill>
                <a:srgbClr val="0000FF"/>
              </a:solidFill>
              <a:latin typeface="+mn-lt"/>
              <a:ea typeface="仿宋"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48130" name="图片 2">
            <a:extLst>
              <a:ext uri="{FF2B5EF4-FFF2-40B4-BE49-F238E27FC236}">
                <a16:creationId xmlns:a16="http://schemas.microsoft.com/office/drawing/2014/main" id="{D6481373-8CE9-45C0-BF93-F161B144D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113" y="666750"/>
            <a:ext cx="3640137"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2">
            <a:extLst>
              <a:ext uri="{FF2B5EF4-FFF2-40B4-BE49-F238E27FC236}">
                <a16:creationId xmlns:a16="http://schemas.microsoft.com/office/drawing/2014/main" id="{DEA97317-E3E9-4F11-AF09-2C717AEC9057}"/>
              </a:ext>
            </a:extLst>
          </p:cNvPr>
          <p:cNvSpPr>
            <a:spLocks noGrp="1" noChangeArrowheads="1"/>
          </p:cNvSpPr>
          <p:nvPr>
            <p:ph type="title" idx="4294967295"/>
          </p:nvPr>
        </p:nvSpPr>
        <p:spPr>
          <a:xfrm>
            <a:off x="80963" y="153988"/>
            <a:ext cx="8016875" cy="381000"/>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2</a:t>
            </a:r>
            <a:r>
              <a:rPr lang="zh-CN" altLang="en-US" sz="2800" b="1" dirty="0">
                <a:solidFill>
                  <a:srgbClr val="0000FF"/>
                </a:solidFill>
                <a:latin typeface="+mn-lt"/>
                <a:ea typeface="仿宋" panose="02010609060101010101" pitchFamily="49" charset="-122"/>
              </a:rPr>
              <a:t>）开关式调幅   大信号调幅（</a:t>
            </a:r>
            <a:r>
              <a:rPr lang="en-US" altLang="zh-CN" sz="2800" b="1" dirty="0">
                <a:solidFill>
                  <a:srgbClr val="FF0000"/>
                </a:solidFill>
                <a:latin typeface="+mn-lt"/>
                <a:ea typeface="仿宋" panose="02010609060101010101" pitchFamily="49" charset="-122"/>
              </a:rPr>
              <a:t> P151 </a:t>
            </a:r>
            <a:r>
              <a:rPr lang="en-US" altLang="zh-CN" sz="2800" b="1" dirty="0">
                <a:solidFill>
                  <a:srgbClr val="0000FF"/>
                </a:solidFill>
                <a:latin typeface="+mn-lt"/>
                <a:ea typeface="仿宋" panose="02010609060101010101" pitchFamily="49" charset="-122"/>
              </a:rPr>
              <a:t> P158 </a:t>
            </a:r>
            <a:r>
              <a:rPr lang="zh-CN" altLang="en-US" sz="2800" b="1" dirty="0">
                <a:solidFill>
                  <a:srgbClr val="0000FF"/>
                </a:solidFill>
                <a:latin typeface="+mn-lt"/>
                <a:ea typeface="仿宋" panose="02010609060101010101" pitchFamily="49" charset="-122"/>
              </a:rPr>
              <a:t>）</a:t>
            </a:r>
          </a:p>
        </p:txBody>
      </p:sp>
      <p:sp>
        <p:nvSpPr>
          <p:cNvPr id="48132" name="Rectangle 12">
            <a:extLst>
              <a:ext uri="{FF2B5EF4-FFF2-40B4-BE49-F238E27FC236}">
                <a16:creationId xmlns:a16="http://schemas.microsoft.com/office/drawing/2014/main" id="{AC2865E3-A10C-42C4-AF63-458733563E57}"/>
              </a:ext>
            </a:extLst>
          </p:cNvPr>
          <p:cNvSpPr>
            <a:spLocks noChangeArrowheads="1"/>
          </p:cNvSpPr>
          <p:nvPr/>
        </p:nvSpPr>
        <p:spPr bwMode="auto">
          <a:xfrm>
            <a:off x="95250" y="1298574"/>
            <a:ext cx="5628878" cy="270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dirty="0">
                <a:solidFill>
                  <a:srgbClr val="660066"/>
                </a:solidFill>
                <a:latin typeface="+mn-lt"/>
                <a:ea typeface="仿宋" panose="02010609060101010101" pitchFamily="49" charset="-122"/>
              </a:rPr>
              <a:t>加在二极管上的电压为</a:t>
            </a: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0 </a:t>
            </a:r>
            <a:r>
              <a:rPr lang="en-US" altLang="zh-CN" sz="2000" dirty="0">
                <a:solidFill>
                  <a:srgbClr val="660066"/>
                </a:solidFill>
                <a:latin typeface="+mn-lt"/>
                <a:ea typeface="仿宋" panose="02010609060101010101" pitchFamily="49" charset="-122"/>
                <a:sym typeface="Symbol" panose="05050102010706020507" pitchFamily="18" charset="2"/>
              </a:rPr>
              <a:t>+ </a:t>
            </a:r>
            <a:r>
              <a:rPr lang="en-US" altLang="zh-CN" sz="2000" i="1" dirty="0">
                <a:solidFill>
                  <a:srgbClr val="660066"/>
                </a:solidFill>
                <a:latin typeface="+mn-lt"/>
                <a:ea typeface="仿宋" panose="02010609060101010101" pitchFamily="49" charset="-122"/>
              </a:rPr>
              <a:t>v</a:t>
            </a:r>
            <a:r>
              <a:rPr lang="zh-CN" altLang="en-US" sz="2000" baseline="-25000"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sym typeface="Symbol" panose="05050102010706020507" pitchFamily="18" charset="2"/>
              </a:rPr>
              <a:t> </a:t>
            </a:r>
            <a:r>
              <a:rPr lang="zh-CN" altLang="en-US" sz="2000" dirty="0">
                <a:solidFill>
                  <a:srgbClr val="660066"/>
                </a:solidFill>
                <a:latin typeface="+mn-lt"/>
                <a:ea typeface="仿宋" panose="02010609060101010101" pitchFamily="49" charset="-122"/>
              </a:rPr>
              <a:t>，</a:t>
            </a:r>
            <a:endParaRPr lang="en-US" altLang="zh-CN" sz="2000" dirty="0">
              <a:solidFill>
                <a:srgbClr val="660066"/>
              </a:solidFill>
              <a:latin typeface="+mn-lt"/>
              <a:ea typeface="仿宋" panose="02010609060101010101" pitchFamily="49" charset="-122"/>
            </a:endParaRPr>
          </a:p>
          <a:p>
            <a:pPr>
              <a:buFontTx/>
              <a:buNone/>
            </a:pPr>
            <a:r>
              <a:rPr lang="zh-CN" altLang="en-US" sz="2000" dirty="0">
                <a:solidFill>
                  <a:srgbClr val="660066"/>
                </a:solidFill>
                <a:latin typeface="+mn-lt"/>
                <a:ea typeface="仿宋" panose="02010609060101010101" pitchFamily="49" charset="-122"/>
              </a:rPr>
              <a:t>此处，</a:t>
            </a:r>
            <a:r>
              <a:rPr lang="zh-CN" altLang="en-US" sz="2000" dirty="0">
                <a:solidFill>
                  <a:srgbClr val="FF0000"/>
                </a:solidFill>
                <a:latin typeface="+mn-lt"/>
                <a:ea typeface="仿宋" panose="02010609060101010101" pitchFamily="49" charset="-122"/>
              </a:rPr>
              <a:t>为简化分析</a:t>
            </a:r>
            <a:r>
              <a:rPr lang="zh-CN" altLang="en-US" sz="2000" dirty="0">
                <a:solidFill>
                  <a:srgbClr val="660066"/>
                </a:solidFill>
                <a:latin typeface="+mn-lt"/>
                <a:ea typeface="仿宋" panose="02010609060101010101" pitchFamily="49" charset="-122"/>
              </a:rPr>
              <a:t>，忽略输出电压</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o</a:t>
            </a:r>
            <a:r>
              <a:rPr lang="zh-CN" altLang="en-US" sz="2000" dirty="0">
                <a:solidFill>
                  <a:srgbClr val="660066"/>
                </a:solidFill>
                <a:latin typeface="+mn-lt"/>
                <a:ea typeface="仿宋" panose="02010609060101010101" pitchFamily="49" charset="-122"/>
              </a:rPr>
              <a:t>对</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D</a:t>
            </a:r>
            <a:r>
              <a:rPr lang="zh-CN" altLang="en-US" sz="2000" dirty="0">
                <a:solidFill>
                  <a:srgbClr val="660066"/>
                </a:solidFill>
                <a:latin typeface="+mn-lt"/>
                <a:ea typeface="仿宋" panose="02010609060101010101" pitchFamily="49" charset="-122"/>
              </a:rPr>
              <a:t>的影响</a:t>
            </a:r>
            <a:endParaRPr lang="en-US" altLang="zh-CN" sz="2000" dirty="0">
              <a:solidFill>
                <a:srgbClr val="660066"/>
              </a:solidFill>
              <a:latin typeface="+mn-lt"/>
              <a:ea typeface="仿宋" panose="02010609060101010101" pitchFamily="49" charset="-122"/>
            </a:endParaRPr>
          </a:p>
          <a:p>
            <a:pPr>
              <a:buFontTx/>
              <a:buNone/>
            </a:pPr>
            <a:r>
              <a:rPr lang="zh-CN" altLang="en-US" sz="2000" dirty="0">
                <a:solidFill>
                  <a:srgbClr val="660066"/>
                </a:solidFill>
                <a:latin typeface="+mn-lt"/>
                <a:ea typeface="仿宋" panose="02010609060101010101" pitchFamily="49" charset="-122"/>
              </a:rPr>
              <a:t>电路要求载波</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0 </a:t>
            </a:r>
            <a:r>
              <a:rPr lang="en-US" altLang="zh-CN" sz="2000" dirty="0">
                <a:solidFill>
                  <a:srgbClr val="660066"/>
                </a:solidFill>
                <a:latin typeface="+mn-lt"/>
                <a:ea typeface="仿宋" panose="02010609060101010101" pitchFamily="49" charset="-122"/>
              </a:rPr>
              <a:t> &gt;&gt;  </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rPr>
              <a:t> ，同时要求</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D </a:t>
            </a:r>
            <a:r>
              <a:rPr lang="en-US" altLang="zh-CN" sz="2000" dirty="0">
                <a:solidFill>
                  <a:srgbClr val="660066"/>
                </a:solidFill>
                <a:latin typeface="+mn-lt"/>
                <a:ea typeface="仿宋" panose="02010609060101010101" pitchFamily="49" charset="-122"/>
              </a:rPr>
              <a:t>&gt;&gt; </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bz</a:t>
            </a:r>
            <a:r>
              <a:rPr lang="zh-CN" altLang="en-US" sz="2000" dirty="0">
                <a:solidFill>
                  <a:srgbClr val="660066"/>
                </a:solidFill>
                <a:latin typeface="+mn-lt"/>
                <a:ea typeface="仿宋" panose="02010609060101010101" pitchFamily="49" charset="-122"/>
              </a:rPr>
              <a:t>， </a:t>
            </a:r>
            <a:endParaRPr lang="en-US" altLang="zh-CN" sz="2000" dirty="0">
              <a:solidFill>
                <a:srgbClr val="660066"/>
              </a:solidFill>
              <a:latin typeface="+mn-lt"/>
              <a:ea typeface="仿宋" panose="02010609060101010101" pitchFamily="49" charset="-122"/>
            </a:endParaRPr>
          </a:p>
          <a:p>
            <a:pPr>
              <a:buFontTx/>
              <a:buNone/>
            </a:pP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bz</a:t>
            </a:r>
            <a:r>
              <a:rPr lang="zh-CN" altLang="en-US" sz="2000" dirty="0">
                <a:solidFill>
                  <a:srgbClr val="660066"/>
                </a:solidFill>
                <a:latin typeface="+mn-lt"/>
                <a:ea typeface="仿宋" panose="02010609060101010101" pitchFamily="49" charset="-122"/>
              </a:rPr>
              <a:t>即二极管的导通电压，所以可以利用二极管过零点的特性，</a:t>
            </a:r>
            <a:endParaRPr lang="en-US" altLang="zh-CN" sz="2000" dirty="0">
              <a:solidFill>
                <a:srgbClr val="660066"/>
              </a:solidFill>
              <a:latin typeface="+mn-lt"/>
              <a:ea typeface="仿宋" panose="02010609060101010101" pitchFamily="49" charset="-122"/>
            </a:endParaRPr>
          </a:p>
          <a:p>
            <a:pPr>
              <a:buFontTx/>
              <a:buNone/>
            </a:pP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即</a:t>
            </a: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D</a:t>
            </a:r>
            <a:r>
              <a:rPr lang="en-US" altLang="zh-CN" sz="2000" dirty="0">
                <a:solidFill>
                  <a:srgbClr val="660066"/>
                </a:solidFill>
                <a:latin typeface="+mn-lt"/>
                <a:ea typeface="仿宋" panose="02010609060101010101" pitchFamily="49" charset="-122"/>
              </a:rPr>
              <a:t>&gt;0</a:t>
            </a:r>
            <a:r>
              <a:rPr lang="zh-CN" altLang="en-US" sz="2000" dirty="0">
                <a:solidFill>
                  <a:srgbClr val="660066"/>
                </a:solidFill>
                <a:latin typeface="+mn-lt"/>
                <a:ea typeface="仿宋" panose="02010609060101010101" pitchFamily="49" charset="-122"/>
              </a:rPr>
              <a:t>时，二极管导通，</a:t>
            </a:r>
            <a:r>
              <a:rPr lang="en-US" altLang="zh-CN" sz="2000" i="1" dirty="0">
                <a:solidFill>
                  <a:srgbClr val="660066"/>
                </a:solidFill>
                <a:latin typeface="+mn-lt"/>
                <a:ea typeface="仿宋" panose="02010609060101010101" pitchFamily="49" charset="-122"/>
              </a:rPr>
              <a:t>i</a:t>
            </a:r>
            <a:r>
              <a:rPr lang="en-US" altLang="zh-CN" sz="2000" dirty="0">
                <a:solidFill>
                  <a:srgbClr val="660066"/>
                </a:solidFill>
                <a:latin typeface="+mn-lt"/>
                <a:ea typeface="仿宋" panose="02010609060101010101" pitchFamily="49" charset="-122"/>
                <a:sym typeface="Symbol" panose="05050102010706020507" pitchFamily="18" charset="2"/>
              </a:rPr>
              <a:t>0</a:t>
            </a:r>
          </a:p>
          <a:p>
            <a:pPr>
              <a:buFontTx/>
              <a:buNone/>
            </a:pPr>
            <a:r>
              <a:rPr lang="en-US" altLang="zh-CN" sz="2000" i="1" dirty="0">
                <a:solidFill>
                  <a:srgbClr val="660066"/>
                </a:solidFill>
                <a:latin typeface="+mn-lt"/>
                <a:ea typeface="仿宋" panose="02010609060101010101" pitchFamily="49" charset="-122"/>
              </a:rPr>
              <a:t>                     v</a:t>
            </a:r>
            <a:r>
              <a:rPr lang="en-US" altLang="zh-CN" sz="2000" baseline="-25000" dirty="0">
                <a:solidFill>
                  <a:srgbClr val="660066"/>
                </a:solidFill>
                <a:latin typeface="+mn-lt"/>
                <a:ea typeface="仿宋" panose="02010609060101010101" pitchFamily="49" charset="-122"/>
              </a:rPr>
              <a:t>D</a:t>
            </a:r>
            <a:r>
              <a:rPr lang="en-US" altLang="zh-CN" sz="2000" dirty="0">
                <a:solidFill>
                  <a:srgbClr val="660066"/>
                </a:solidFill>
                <a:latin typeface="+mn-lt"/>
                <a:ea typeface="仿宋" panose="02010609060101010101" pitchFamily="49" charset="-122"/>
              </a:rPr>
              <a:t>&lt;0</a:t>
            </a:r>
            <a:r>
              <a:rPr lang="zh-CN" altLang="en-US" sz="2000" dirty="0">
                <a:solidFill>
                  <a:srgbClr val="660066"/>
                </a:solidFill>
                <a:latin typeface="+mn-lt"/>
                <a:ea typeface="仿宋" panose="02010609060101010101" pitchFamily="49" charset="-122"/>
              </a:rPr>
              <a:t>时，二极管截止， </a:t>
            </a:r>
            <a:r>
              <a:rPr lang="en-US" altLang="zh-CN" sz="2000" i="1" dirty="0">
                <a:solidFill>
                  <a:srgbClr val="660066"/>
                </a:solidFill>
                <a:latin typeface="+mn-lt"/>
                <a:ea typeface="仿宋" panose="02010609060101010101" pitchFamily="49" charset="-122"/>
              </a:rPr>
              <a:t>i</a:t>
            </a:r>
            <a:r>
              <a:rPr lang="en-US" altLang="zh-CN" sz="2000" dirty="0">
                <a:solidFill>
                  <a:srgbClr val="660066"/>
                </a:solidFill>
                <a:latin typeface="+mn-lt"/>
                <a:ea typeface="仿宋" panose="02010609060101010101" pitchFamily="49" charset="-122"/>
                <a:sym typeface="Symbol" panose="05050102010706020507" pitchFamily="18" charset="2"/>
              </a:rPr>
              <a:t>=0</a:t>
            </a:r>
            <a:endParaRPr lang="zh-CN" altLang="en-US" sz="2000" dirty="0">
              <a:solidFill>
                <a:srgbClr val="660066"/>
              </a:solidFill>
              <a:latin typeface="+mn-lt"/>
              <a:ea typeface="仿宋" panose="02010609060101010101" pitchFamily="49" charset="-122"/>
              <a:sym typeface="Symbol" panose="05050102010706020507" pitchFamily="18" charset="2"/>
            </a:endParaRPr>
          </a:p>
        </p:txBody>
      </p:sp>
      <p:sp>
        <p:nvSpPr>
          <p:cNvPr id="48133" name="Text Box 13">
            <a:extLst>
              <a:ext uri="{FF2B5EF4-FFF2-40B4-BE49-F238E27FC236}">
                <a16:creationId xmlns:a16="http://schemas.microsoft.com/office/drawing/2014/main" id="{01657A62-DC32-4983-A761-4154774BE825}"/>
              </a:ext>
            </a:extLst>
          </p:cNvPr>
          <p:cNvSpPr txBox="1">
            <a:spLocks noChangeArrowheads="1"/>
          </p:cNvSpPr>
          <p:nvPr/>
        </p:nvSpPr>
        <p:spPr bwMode="auto">
          <a:xfrm>
            <a:off x="235049" y="5154046"/>
            <a:ext cx="496550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latin typeface="+mn-lt"/>
                <a:ea typeface="仿宋" panose="02010609060101010101" pitchFamily="49" charset="-122"/>
              </a:rPr>
              <a:t>         可见，二极管相当于受载波电压</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0</a:t>
            </a:r>
            <a:r>
              <a:rPr lang="zh-CN" altLang="en-US" sz="2000" dirty="0">
                <a:solidFill>
                  <a:srgbClr val="0000FF"/>
                </a:solidFill>
                <a:latin typeface="+mn-lt"/>
                <a:ea typeface="仿宋" panose="02010609060101010101" pitchFamily="49" charset="-122"/>
              </a:rPr>
              <a:t>控制的开关，</a:t>
            </a:r>
            <a:r>
              <a:rPr lang="en-US" altLang="zh-CN" sz="2000" i="1" dirty="0">
                <a:solidFill>
                  <a:srgbClr val="0000FF"/>
                </a:solidFill>
                <a:latin typeface="+mn-lt"/>
                <a:ea typeface="仿宋" panose="02010609060101010101" pitchFamily="49" charset="-122"/>
              </a:rPr>
              <a:t>S</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t</a:t>
            </a:r>
            <a:r>
              <a:rPr lang="en-US" altLang="zh-CN" sz="2000" dirty="0">
                <a:solidFill>
                  <a:srgbClr val="0000FF"/>
                </a:solidFill>
                <a:latin typeface="+mn-lt"/>
                <a:ea typeface="仿宋" panose="02010609060101010101" pitchFamily="49" charset="-122"/>
              </a:rPr>
              <a:t>)</a:t>
            </a:r>
            <a:r>
              <a:rPr lang="zh-CN" altLang="en-US" sz="2000" dirty="0">
                <a:solidFill>
                  <a:srgbClr val="0000FF"/>
                </a:solidFill>
                <a:latin typeface="+mn-lt"/>
                <a:ea typeface="仿宋" panose="02010609060101010101" pitchFamily="49" charset="-122"/>
              </a:rPr>
              <a:t>是幅度为</a:t>
            </a:r>
            <a:r>
              <a:rPr lang="en-US" altLang="zh-CN" sz="2000" dirty="0">
                <a:solidFill>
                  <a:srgbClr val="0000FF"/>
                </a:solidFill>
                <a:latin typeface="+mn-lt"/>
                <a:ea typeface="仿宋" panose="02010609060101010101" pitchFamily="49" charset="-122"/>
              </a:rPr>
              <a:t>1</a:t>
            </a:r>
            <a:r>
              <a:rPr lang="zh-CN" altLang="en-US" sz="2000" dirty="0">
                <a:solidFill>
                  <a:srgbClr val="0000FF"/>
                </a:solidFill>
                <a:latin typeface="+mn-lt"/>
                <a:ea typeface="仿宋" panose="02010609060101010101" pitchFamily="49" charset="-122"/>
              </a:rPr>
              <a:t>，频率为</a:t>
            </a:r>
            <a:r>
              <a:rPr lang="en-US" altLang="zh-CN" sz="2000" i="1" dirty="0">
                <a:solidFill>
                  <a:srgbClr val="0000FF"/>
                </a:solidFill>
                <a:latin typeface="+mn-lt"/>
                <a:ea typeface="仿宋" panose="02010609060101010101" pitchFamily="49" charset="-122"/>
              </a:rPr>
              <a:t>ω</a:t>
            </a:r>
            <a:r>
              <a:rPr lang="en-US" altLang="zh-CN" sz="2000" baseline="-25000" dirty="0">
                <a:solidFill>
                  <a:srgbClr val="0000FF"/>
                </a:solidFill>
                <a:latin typeface="+mn-lt"/>
                <a:ea typeface="仿宋" panose="02010609060101010101" pitchFamily="49" charset="-122"/>
              </a:rPr>
              <a:t>0</a:t>
            </a:r>
            <a:r>
              <a:rPr lang="en-US" altLang="zh-CN" sz="2000" dirty="0">
                <a:solidFill>
                  <a:srgbClr val="0000FF"/>
                </a:solidFill>
                <a:latin typeface="+mn-lt"/>
                <a:ea typeface="仿宋" panose="02010609060101010101" pitchFamily="49" charset="-122"/>
              </a:rPr>
              <a:t> </a:t>
            </a:r>
            <a:r>
              <a:rPr lang="zh-CN" altLang="en-US" sz="2000" dirty="0">
                <a:solidFill>
                  <a:srgbClr val="0000FF"/>
                </a:solidFill>
                <a:latin typeface="+mn-lt"/>
                <a:ea typeface="仿宋" panose="02010609060101010101" pitchFamily="49" charset="-122"/>
              </a:rPr>
              <a:t>的一串矩形脉冲，如下图：</a:t>
            </a:r>
          </a:p>
        </p:txBody>
      </p:sp>
      <p:pic>
        <p:nvPicPr>
          <p:cNvPr id="48134" name="图片 10" descr="Image1.jpg">
            <a:extLst>
              <a:ext uri="{FF2B5EF4-FFF2-40B4-BE49-F238E27FC236}">
                <a16:creationId xmlns:a16="http://schemas.microsoft.com/office/drawing/2014/main" id="{9A19C624-5DFD-45B5-B526-32C5C92DA8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72113" y="4711760"/>
            <a:ext cx="3006725"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Rectangle 5">
            <a:extLst>
              <a:ext uri="{FF2B5EF4-FFF2-40B4-BE49-F238E27FC236}">
                <a16:creationId xmlns:a16="http://schemas.microsoft.com/office/drawing/2014/main" id="{5B4A76CC-42E1-4DF2-8865-1D390EF45C2B}"/>
              </a:ext>
            </a:extLst>
          </p:cNvPr>
          <p:cNvSpPr>
            <a:spLocks noChangeArrowheads="1"/>
          </p:cNvSpPr>
          <p:nvPr/>
        </p:nvSpPr>
        <p:spPr bwMode="auto">
          <a:xfrm>
            <a:off x="142875" y="782638"/>
            <a:ext cx="514985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大信号调幅又称为斩波调幅</a:t>
            </a:r>
          </a:p>
        </p:txBody>
      </p:sp>
      <p:sp>
        <p:nvSpPr>
          <p:cNvPr id="48136" name="Text Box 7">
            <a:extLst>
              <a:ext uri="{FF2B5EF4-FFF2-40B4-BE49-F238E27FC236}">
                <a16:creationId xmlns:a16="http://schemas.microsoft.com/office/drawing/2014/main" id="{0D57F065-EA11-46CC-A71E-EF52BDE7E071}"/>
              </a:ext>
            </a:extLst>
          </p:cNvPr>
          <p:cNvSpPr txBox="1">
            <a:spLocks noChangeArrowheads="1"/>
          </p:cNvSpPr>
          <p:nvPr/>
        </p:nvSpPr>
        <p:spPr bwMode="auto">
          <a:xfrm>
            <a:off x="7308850" y="2339975"/>
            <a:ext cx="1893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en-US" altLang="zh-CN" sz="2000" dirty="0">
                <a:solidFill>
                  <a:srgbClr val="FF0000"/>
                </a:solidFill>
                <a:latin typeface="+mn-lt"/>
                <a:ea typeface="仿宋" panose="02010609060101010101" pitchFamily="49" charset="-122"/>
              </a:rPr>
              <a:t>P150    </a:t>
            </a:r>
            <a:r>
              <a:rPr lang="en-US" altLang="zh-CN" sz="2000" dirty="0">
                <a:solidFill>
                  <a:schemeClr val="accent6"/>
                </a:solidFill>
                <a:latin typeface="+mn-lt"/>
                <a:ea typeface="仿宋" panose="02010609060101010101" pitchFamily="49" charset="-122"/>
              </a:rPr>
              <a:t>P157</a:t>
            </a:r>
            <a:endParaRPr lang="zh-CN" altLang="en-US" sz="2000" dirty="0">
              <a:solidFill>
                <a:schemeClr val="accent6"/>
              </a:solidFill>
              <a:latin typeface="+mn-lt"/>
              <a:ea typeface="仿宋" panose="02010609060101010101" pitchFamily="49" charset="-122"/>
            </a:endParaRPr>
          </a:p>
        </p:txBody>
      </p:sp>
      <p:sp>
        <p:nvSpPr>
          <p:cNvPr id="48137" name="Text Box 7">
            <a:extLst>
              <a:ext uri="{FF2B5EF4-FFF2-40B4-BE49-F238E27FC236}">
                <a16:creationId xmlns:a16="http://schemas.microsoft.com/office/drawing/2014/main" id="{DA559D73-C520-4AF8-84B8-0C890E943B74}"/>
              </a:ext>
            </a:extLst>
          </p:cNvPr>
          <p:cNvSpPr txBox="1">
            <a:spLocks noChangeArrowheads="1"/>
          </p:cNvSpPr>
          <p:nvPr/>
        </p:nvSpPr>
        <p:spPr bwMode="auto">
          <a:xfrm>
            <a:off x="3404344" y="4110816"/>
            <a:ext cx="1547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rPr>
              <a:t>6-14</a:t>
            </a:r>
            <a:r>
              <a:rPr lang="zh-CN" altLang="en-US" sz="2400" dirty="0">
                <a:solidFill>
                  <a:srgbClr val="0000FF"/>
                </a:solidFill>
                <a:latin typeface="+mn-lt"/>
                <a:ea typeface="仿宋" panose="02010609060101010101" pitchFamily="49" charset="-122"/>
              </a:rPr>
              <a:t>）</a:t>
            </a:r>
          </a:p>
        </p:txBody>
      </p:sp>
      <p:graphicFrame>
        <p:nvGraphicFramePr>
          <p:cNvPr id="48138" name="Object 14">
            <a:extLst>
              <a:ext uri="{FF2B5EF4-FFF2-40B4-BE49-F238E27FC236}">
                <a16:creationId xmlns:a16="http://schemas.microsoft.com/office/drawing/2014/main" id="{998B9EF4-206C-47ED-8D4E-D81E9973FF15}"/>
              </a:ext>
            </a:extLst>
          </p:cNvPr>
          <p:cNvGraphicFramePr>
            <a:graphicFrameLocks noChangeAspect="1"/>
          </p:cNvGraphicFramePr>
          <p:nvPr>
            <p:extLst>
              <p:ext uri="{D42A27DB-BD31-4B8C-83A1-F6EECF244321}">
                <p14:modId xmlns:p14="http://schemas.microsoft.com/office/powerpoint/2010/main" val="923742133"/>
              </p:ext>
            </p:extLst>
          </p:nvPr>
        </p:nvGraphicFramePr>
        <p:xfrm>
          <a:off x="1088182" y="3901267"/>
          <a:ext cx="2195512" cy="877888"/>
        </p:xfrm>
        <a:graphic>
          <a:graphicData uri="http://schemas.openxmlformats.org/presentationml/2006/ole">
            <mc:AlternateContent xmlns:mc="http://schemas.openxmlformats.org/markup-compatibility/2006">
              <mc:Choice xmlns:v="urn:schemas-microsoft-com:vml" Requires="v">
                <p:oleObj spid="_x0000_s48533" name="公式" r:id="rId5" imgW="1165697" imgH="426615" progId="Equation.3">
                  <p:embed/>
                </p:oleObj>
              </mc:Choice>
              <mc:Fallback>
                <p:oleObj name="公式" r:id="rId5" imgW="1165697" imgH="426615"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182" y="3901267"/>
                        <a:ext cx="2195512" cy="877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14">
                <a:extLst>
                  <a:ext uri="{FF2B5EF4-FFF2-40B4-BE49-F238E27FC236}">
                    <a16:creationId xmlns:a16="http://schemas.microsoft.com/office/drawing/2014/main" id="{F6D54010-1297-4CBA-A0E9-3BC6E84E2DF6}"/>
                  </a:ext>
                </a:extLst>
              </p:cNvPr>
              <p:cNvSpPr txBox="1"/>
              <p:nvPr/>
            </p:nvSpPr>
            <p:spPr bwMode="auto">
              <a:xfrm>
                <a:off x="2991643" y="2245674"/>
                <a:ext cx="2195513" cy="877887"/>
              </a:xfrm>
              <a:prstGeom prst="rect">
                <a:avLst/>
              </a:prstGeom>
              <a:solidFill>
                <a:schemeClr val="bg1"/>
              </a:solid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m:rPr>
                          <m:nor/>
                        </m:rPr>
                        <a:rPr lang="en-US" altLang="zh-CN" i="1" smtClean="0">
                          <a:solidFill>
                            <a:srgbClr val="0000FF"/>
                          </a:solidFill>
                          <a:ea typeface="仿宋" panose="02010609060101010101" pitchFamily="49" charset="-122"/>
                          <a:sym typeface="Symbol" panose="05050102010706020507" pitchFamily="18" charset="2"/>
                        </a:rPr>
                        <m:t>i</m:t>
                      </m:r>
                      <m:r>
                        <a:rPr lang="zh-CN" altLang="en-US" i="1">
                          <a:solidFill>
                            <a:srgbClr val="0000FF"/>
                          </a:solidFill>
                          <a:latin typeface="Cambria Math" panose="02040503050406030204" pitchFamily="18" charset="0"/>
                        </a:rPr>
                        <m:t>=</m:t>
                      </m:r>
                      <m:f>
                        <m:fPr>
                          <m:ctrlPr>
                            <a:rPr lang="zh-CN" altLang="en-US" i="1">
                              <a:solidFill>
                                <a:srgbClr val="0000FF"/>
                              </a:solidFill>
                              <a:latin typeface="Cambria Math" panose="02040503050406030204" pitchFamily="18" charset="0"/>
                            </a:rPr>
                          </m:ctrlPr>
                        </m:fPr>
                        <m:num>
                          <m:r>
                            <m:rPr>
                              <m:nor/>
                            </m:rPr>
                            <a:rPr lang="en-US" altLang="zh-CN" i="1" dirty="0">
                              <a:solidFill>
                                <a:srgbClr val="0000FF"/>
                              </a:solidFill>
                              <a:ea typeface="仿宋" panose="02010609060101010101" pitchFamily="49" charset="-122"/>
                            </a:rPr>
                            <m:t>v</m:t>
                          </m:r>
                          <m:r>
                            <m:rPr>
                              <m:nor/>
                            </m:rPr>
                            <a:rPr lang="en-US" altLang="zh-CN" baseline="-25000" dirty="0">
                              <a:solidFill>
                                <a:srgbClr val="0000FF"/>
                              </a:solidFill>
                              <a:ea typeface="仿宋" panose="02010609060101010101" pitchFamily="49" charset="-122"/>
                            </a:rPr>
                            <m:t>D</m:t>
                          </m:r>
                        </m:num>
                        <m:den>
                          <m:r>
                            <m:rPr>
                              <m:nor/>
                            </m:rPr>
                            <a:rPr lang="en-US" altLang="zh-CN" i="1" dirty="0">
                              <a:solidFill>
                                <a:srgbClr val="0000FF"/>
                              </a:solidFill>
                              <a:ea typeface="仿宋" panose="02010609060101010101" pitchFamily="49" charset="-122"/>
                            </a:rPr>
                            <m:t>R</m:t>
                          </m:r>
                          <m:r>
                            <m:rPr>
                              <m:nor/>
                            </m:rPr>
                            <a:rPr lang="en-US" altLang="zh-CN" baseline="-25000" dirty="0">
                              <a:solidFill>
                                <a:srgbClr val="0000FF"/>
                              </a:solidFill>
                              <a:ea typeface="仿宋" panose="02010609060101010101" pitchFamily="49" charset="-122"/>
                            </a:rPr>
                            <m:t>D</m:t>
                          </m:r>
                          <m:r>
                            <a:rPr lang="zh-CN" altLang="en-US" i="1">
                              <a:solidFill>
                                <a:srgbClr val="0000FF"/>
                              </a:solidFill>
                              <a:latin typeface="Cambria Math" panose="02040503050406030204" pitchFamily="18" charset="0"/>
                            </a:rPr>
                            <m:t>+</m:t>
                          </m:r>
                          <m:r>
                            <m:rPr>
                              <m:nor/>
                            </m:rPr>
                            <a:rPr lang="en-US" altLang="zh-CN" i="1" dirty="0">
                              <a:solidFill>
                                <a:srgbClr val="0000FF"/>
                              </a:solidFill>
                              <a:ea typeface="仿宋" panose="02010609060101010101" pitchFamily="49" charset="-122"/>
                            </a:rPr>
                            <m:t>R</m:t>
                          </m:r>
                          <m:r>
                            <m:rPr>
                              <m:nor/>
                            </m:rPr>
                            <a:rPr lang="en-US" altLang="zh-CN" baseline="-25000" dirty="0">
                              <a:solidFill>
                                <a:srgbClr val="0000FF"/>
                              </a:solidFill>
                              <a:ea typeface="仿宋" panose="02010609060101010101" pitchFamily="49" charset="-122"/>
                            </a:rPr>
                            <m:t>L</m:t>
                          </m:r>
                        </m:den>
                      </m:f>
                      <m:r>
                        <m:rPr>
                          <m:nor/>
                        </m:rPr>
                        <a:rPr lang="en-US" altLang="zh-CN" i="1" dirty="0">
                          <a:solidFill>
                            <a:srgbClr val="0000FF"/>
                          </a:solidFill>
                          <a:ea typeface="仿宋" panose="02010609060101010101" pitchFamily="49" charset="-122"/>
                        </a:rPr>
                        <m:t>S</m:t>
                      </m:r>
                      <m:r>
                        <m:rPr>
                          <m:nor/>
                        </m:rPr>
                        <a:rPr lang="en-US" altLang="zh-CN" dirty="0">
                          <a:solidFill>
                            <a:srgbClr val="0000FF"/>
                          </a:solidFill>
                          <a:ea typeface="仿宋" panose="02010609060101010101" pitchFamily="49" charset="-122"/>
                        </a:rPr>
                        <m:t>(</m:t>
                      </m:r>
                      <m:r>
                        <m:rPr>
                          <m:nor/>
                        </m:rPr>
                        <a:rPr lang="en-US" altLang="zh-CN" i="1" dirty="0">
                          <a:solidFill>
                            <a:srgbClr val="0000FF"/>
                          </a:solidFill>
                          <a:ea typeface="仿宋" panose="02010609060101010101" pitchFamily="49" charset="-122"/>
                        </a:rPr>
                        <m:t>t</m:t>
                      </m:r>
                      <m:r>
                        <m:rPr>
                          <m:nor/>
                        </m:rPr>
                        <a:rPr lang="en-US" altLang="zh-CN" dirty="0">
                          <a:solidFill>
                            <a:srgbClr val="0000FF"/>
                          </a:solidFill>
                          <a:ea typeface="仿宋" panose="02010609060101010101" pitchFamily="49" charset="-122"/>
                        </a:rPr>
                        <m:t>)</m:t>
                      </m:r>
                    </m:oMath>
                  </m:oMathPara>
                </a14:m>
                <a:endParaRPr lang="zh-CN" altLang="en-US" dirty="0">
                  <a:solidFill>
                    <a:srgbClr val="0000FF"/>
                  </a:solidFill>
                </a:endParaRPr>
              </a:p>
            </p:txBody>
          </p:sp>
        </mc:Choice>
        <mc:Fallback xmlns="">
          <p:sp>
            <p:nvSpPr>
              <p:cNvPr id="2" name="Object 14">
                <a:extLst>
                  <a:ext uri="{FF2B5EF4-FFF2-40B4-BE49-F238E27FC236}">
                    <a16:creationId xmlns:a16="http://schemas.microsoft.com/office/drawing/2014/main" id="{F6D54010-1297-4CBA-A0E9-3BC6E84E2DF6}"/>
                  </a:ext>
                </a:extLst>
              </p:cNvPr>
              <p:cNvSpPr txBox="1">
                <a:spLocks noRot="1" noChangeAspect="1" noMove="1" noResize="1" noEditPoints="1" noAdjustHandles="1" noChangeArrowheads="1" noChangeShapeType="1" noTextEdit="1"/>
              </p:cNvSpPr>
              <p:nvPr/>
            </p:nvSpPr>
            <p:spPr bwMode="auto">
              <a:xfrm>
                <a:off x="2991643" y="2245674"/>
                <a:ext cx="2195513" cy="877887"/>
              </a:xfrm>
              <a:prstGeom prst="rect">
                <a:avLst/>
              </a:prstGeom>
              <a:blipFill>
                <a:blip r:embed="rId3"/>
                <a:stretch>
                  <a:fillRect/>
                </a:stretch>
              </a:blipFill>
              <a:ln>
                <a:noFill/>
              </a:ln>
            </p:spPr>
            <p:txBody>
              <a:bodyPr/>
              <a:lstStyle/>
              <a:p>
                <a:r>
                  <a:rPr lang="zh-CN" altLang="en-US">
                    <a:noFill/>
                  </a:rPr>
                  <a:t> </a:t>
                </a:r>
              </a:p>
            </p:txBody>
          </p:sp>
        </mc:Fallback>
      </mc:AlternateContent>
      <p:sp>
        <p:nvSpPr>
          <p:cNvPr id="49154" name="Rectangle 2">
            <a:extLst>
              <a:ext uri="{FF2B5EF4-FFF2-40B4-BE49-F238E27FC236}">
                <a16:creationId xmlns:a16="http://schemas.microsoft.com/office/drawing/2014/main" id="{12AD9339-26A9-4189-9400-6DCF0D257657}"/>
              </a:ext>
            </a:extLst>
          </p:cNvPr>
          <p:cNvSpPr>
            <a:spLocks noGrp="1" noChangeArrowheads="1"/>
          </p:cNvSpPr>
          <p:nvPr>
            <p:ph type="title" idx="4294967295"/>
          </p:nvPr>
        </p:nvSpPr>
        <p:spPr>
          <a:xfrm>
            <a:off x="80963" y="153988"/>
            <a:ext cx="8016875" cy="381000"/>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2</a:t>
            </a:r>
            <a:r>
              <a:rPr lang="zh-CN" altLang="en-US" sz="2800" b="1" dirty="0">
                <a:solidFill>
                  <a:srgbClr val="0000FF"/>
                </a:solidFill>
                <a:latin typeface="+mn-lt"/>
                <a:ea typeface="仿宋" panose="02010609060101010101" pitchFamily="49" charset="-122"/>
              </a:rPr>
              <a:t>）开关式调幅   大信号调幅（</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P151</a:t>
            </a:r>
            <a:r>
              <a:rPr lang="en-US" altLang="zh-CN" sz="2800" b="1" dirty="0">
                <a:solidFill>
                  <a:srgbClr val="0000FF"/>
                </a:solidFill>
                <a:latin typeface="+mn-lt"/>
                <a:ea typeface="仿宋" panose="02010609060101010101" pitchFamily="49" charset="-122"/>
              </a:rPr>
              <a:t>  P158 </a:t>
            </a:r>
            <a:r>
              <a:rPr lang="zh-CN" altLang="en-US" sz="2800" b="1" dirty="0">
                <a:solidFill>
                  <a:srgbClr val="0000FF"/>
                </a:solidFill>
                <a:latin typeface="+mn-lt"/>
                <a:ea typeface="仿宋" panose="02010609060101010101" pitchFamily="49" charset="-122"/>
              </a:rPr>
              <a:t>）</a:t>
            </a:r>
          </a:p>
        </p:txBody>
      </p:sp>
      <p:graphicFrame>
        <p:nvGraphicFramePr>
          <p:cNvPr id="49155" name="Object 15">
            <a:extLst>
              <a:ext uri="{FF2B5EF4-FFF2-40B4-BE49-F238E27FC236}">
                <a16:creationId xmlns:a16="http://schemas.microsoft.com/office/drawing/2014/main" id="{C0A381C8-40B7-4DF0-9B47-62291CD4A960}"/>
              </a:ext>
            </a:extLst>
          </p:cNvPr>
          <p:cNvGraphicFramePr>
            <a:graphicFrameLocks noChangeAspect="1"/>
          </p:cNvGraphicFramePr>
          <p:nvPr>
            <p:extLst>
              <p:ext uri="{D42A27DB-BD31-4B8C-83A1-F6EECF244321}">
                <p14:modId xmlns:p14="http://schemas.microsoft.com/office/powerpoint/2010/main" val="632449460"/>
              </p:ext>
            </p:extLst>
          </p:nvPr>
        </p:nvGraphicFramePr>
        <p:xfrm>
          <a:off x="146050" y="1296988"/>
          <a:ext cx="5880100" cy="855662"/>
        </p:xfrm>
        <a:graphic>
          <a:graphicData uri="http://schemas.openxmlformats.org/presentationml/2006/ole">
            <mc:AlternateContent xmlns:mc="http://schemas.openxmlformats.org/markup-compatibility/2006">
              <mc:Choice xmlns:v="urn:schemas-microsoft-com:vml" Requires="v">
                <p:oleObj spid="_x0000_s49950" name="公式" r:id="rId4" imgW="3162300" imgH="406400" progId="Equation.3">
                  <p:embed/>
                </p:oleObj>
              </mc:Choice>
              <mc:Fallback>
                <p:oleObj name="公式" r:id="rId4" imgW="3162300" imgH="406400"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50" y="1296988"/>
                        <a:ext cx="5880100" cy="855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6" name="Text Box 16">
            <a:extLst>
              <a:ext uri="{FF2B5EF4-FFF2-40B4-BE49-F238E27FC236}">
                <a16:creationId xmlns:a16="http://schemas.microsoft.com/office/drawing/2014/main" id="{7F7BD310-08F6-4959-8FBE-04E6C1BA58A8}"/>
              </a:ext>
            </a:extLst>
          </p:cNvPr>
          <p:cNvSpPr txBox="1">
            <a:spLocks noChangeArrowheads="1"/>
          </p:cNvSpPr>
          <p:nvPr/>
        </p:nvSpPr>
        <p:spPr bwMode="auto">
          <a:xfrm>
            <a:off x="0" y="771525"/>
            <a:ext cx="645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开关函数</a:t>
            </a:r>
            <a:r>
              <a:rPr lang="en-US" altLang="zh-CN" sz="2400" i="1" dirty="0">
                <a:solidFill>
                  <a:srgbClr val="660066"/>
                </a:solidFill>
                <a:latin typeface="+mn-lt"/>
                <a:ea typeface="仿宋" panose="02010609060101010101" pitchFamily="49" charset="-122"/>
              </a:rPr>
              <a:t>S</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为矩形脉冲串，用付氏级数展开：</a:t>
            </a:r>
          </a:p>
        </p:txBody>
      </p:sp>
      <p:pic>
        <p:nvPicPr>
          <p:cNvPr id="49157" name="图片 10" descr="Image1.jpg">
            <a:extLst>
              <a:ext uri="{FF2B5EF4-FFF2-40B4-BE49-F238E27FC236}">
                <a16:creationId xmlns:a16="http://schemas.microsoft.com/office/drawing/2014/main" id="{4A9DC41D-EDE9-4F4F-BD63-9FA7A844D82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27763" y="549275"/>
            <a:ext cx="2824162"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158" name="Text Box 16">
                <a:extLst>
                  <a:ext uri="{FF2B5EF4-FFF2-40B4-BE49-F238E27FC236}">
                    <a16:creationId xmlns:a16="http://schemas.microsoft.com/office/drawing/2014/main" id="{814F6030-D321-4304-813F-1848422DEE72}"/>
                  </a:ext>
                </a:extLst>
              </p:cNvPr>
              <p:cNvSpPr txBox="1">
                <a:spLocks noChangeArrowheads="1"/>
              </p:cNvSpPr>
              <p:nvPr/>
            </p:nvSpPr>
            <p:spPr bwMode="auto">
              <a:xfrm>
                <a:off x="92075" y="2346325"/>
                <a:ext cx="6336704" cy="1292662"/>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None/>
                </a:pPr>
                <a:r>
                  <a:rPr lang="zh-CN" altLang="en-US" sz="2400" dirty="0">
                    <a:solidFill>
                      <a:srgbClr val="660066"/>
                    </a:solidFill>
                    <a:latin typeface="+mn-lt"/>
                    <a:ea typeface="仿宋" panose="02010609060101010101" pitchFamily="49" charset="-122"/>
                  </a:rPr>
                  <a:t>上式代入（</a:t>
                </a:r>
                <a:r>
                  <a:rPr lang="en-US" altLang="zh-CN" sz="2400" dirty="0">
                    <a:solidFill>
                      <a:srgbClr val="660066"/>
                    </a:solidFill>
                    <a:latin typeface="+mn-lt"/>
                    <a:ea typeface="仿宋" panose="02010609060101010101" pitchFamily="49" charset="-122"/>
                  </a:rPr>
                  <a:t>6-14</a:t>
                </a:r>
                <a:r>
                  <a:rPr lang="zh-CN" altLang="en-US" sz="2400" dirty="0">
                    <a:solidFill>
                      <a:srgbClr val="660066"/>
                    </a:solidFill>
                    <a:latin typeface="+mn-lt"/>
                    <a:ea typeface="仿宋" panose="02010609060101010101" pitchFamily="49" charset="-122"/>
                  </a:rPr>
                  <a:t>）式                            中，</a:t>
                </a:r>
                <a:endParaRPr lang="en-US" altLang="zh-CN" sz="2400" dirty="0">
                  <a:solidFill>
                    <a:srgbClr val="660066"/>
                  </a:solidFill>
                  <a:latin typeface="+mn-lt"/>
                  <a:ea typeface="仿宋" panose="02010609060101010101" pitchFamily="49" charset="-122"/>
                </a:endParaRPr>
              </a:p>
              <a:p>
                <a:pPr eaLnBrk="1" hangingPunct="1">
                  <a:spcBef>
                    <a:spcPct val="50000"/>
                  </a:spcBef>
                  <a:buNone/>
                </a:pPr>
                <a:endParaRPr lang="en-US" altLang="zh-CN" sz="1200" dirty="0">
                  <a:solidFill>
                    <a:srgbClr val="660066"/>
                  </a:solidFill>
                  <a:latin typeface="+mn-lt"/>
                  <a:ea typeface="仿宋" panose="02010609060101010101" pitchFamily="49" charset="-122"/>
                </a:endParaRPr>
              </a:p>
              <a:p>
                <a:pPr eaLnBrk="1" hangingPunct="1">
                  <a:spcBef>
                    <a:spcPct val="50000"/>
                  </a:spcBef>
                  <a:buNone/>
                </a:pPr>
                <a:r>
                  <a:rPr lang="zh-CN" altLang="en-US" sz="2400" dirty="0">
                    <a:solidFill>
                      <a:srgbClr val="660066"/>
                    </a:solidFill>
                    <a:latin typeface="+mn-lt"/>
                    <a:ea typeface="仿宋" panose="02010609060101010101" pitchFamily="49" charset="-122"/>
                  </a:rPr>
                  <a:t>并考虑</a:t>
                </a:r>
                <a14:m>
                  <m:oMath xmlns:m="http://schemas.openxmlformats.org/officeDocument/2006/math">
                    <m:r>
                      <m:rPr>
                        <m:nor/>
                      </m:rPr>
                      <a:rPr lang="en-US" altLang="zh-CN" sz="2400" i="1" dirty="0">
                        <a:solidFill>
                          <a:srgbClr val="0000FF"/>
                        </a:solidFill>
                        <a:ea typeface="仿宋" panose="02010609060101010101" pitchFamily="49" charset="-122"/>
                      </a:rPr>
                      <m:t>v</m:t>
                    </m:r>
                    <m:r>
                      <m:rPr>
                        <m:nor/>
                      </m:rPr>
                      <a:rPr lang="en-US" altLang="zh-CN" sz="2400" baseline="-25000" dirty="0" smtClean="0">
                        <a:solidFill>
                          <a:srgbClr val="0000FF"/>
                        </a:solidFill>
                        <a:ea typeface="仿宋" panose="02010609060101010101" pitchFamily="49" charset="-122"/>
                      </a:rPr>
                      <m:t>D</m:t>
                    </m:r>
                    <m:r>
                      <a:rPr lang="en-US" altLang="zh-CN" sz="2400" i="1" baseline="-25000" dirty="0">
                        <a:solidFill>
                          <a:srgbClr val="0000FF"/>
                        </a:solidFill>
                        <a:latin typeface="Cambria Math" panose="02040503050406030204" pitchFamily="18" charset="0"/>
                        <a:ea typeface="仿宋" panose="02010609060101010101" pitchFamily="49" charset="-122"/>
                      </a:rPr>
                      <m:t> </m:t>
                    </m:r>
                  </m:oMath>
                </a14:m>
                <a:r>
                  <a:rPr lang="en-US" altLang="zh-CN" sz="240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0 </a:t>
                </a:r>
                <a:r>
                  <a:rPr lang="en-US" altLang="zh-CN" sz="240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rPr>
                  <a:t>v</a:t>
                </a:r>
                <a:r>
                  <a:rPr lang="zh-CN" altLang="en-US" sz="2400" baseline="-25000" dirty="0">
                    <a:solidFill>
                      <a:srgbClr val="0000FF"/>
                    </a:solidFill>
                    <a:latin typeface="+mn-lt"/>
                    <a:ea typeface="仿宋" panose="02010609060101010101" pitchFamily="49" charset="-122"/>
                    <a:sym typeface="Symbol" panose="05050102010706020507" pitchFamily="18" charset="2"/>
                  </a:rPr>
                  <a:t></a:t>
                </a:r>
                <a:r>
                  <a:rPr lang="zh-CN" altLang="en-US" sz="2400" dirty="0">
                    <a:solidFill>
                      <a:srgbClr val="0000FF"/>
                    </a:solidFill>
                    <a:latin typeface="+mn-lt"/>
                    <a:ea typeface="仿宋" panose="02010609060101010101" pitchFamily="49" charset="-122"/>
                    <a:sym typeface="Symbol" panose="05050102010706020507" pitchFamily="18" charset="2"/>
                  </a:rPr>
                  <a:t> </a:t>
                </a:r>
                <a:r>
                  <a:rPr lang="en-US" altLang="zh-CN" sz="240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baseline="-25000" dirty="0">
                    <a:solidFill>
                      <a:srgbClr val="0000FF"/>
                    </a:solidFill>
                    <a:latin typeface="+mn-lt"/>
                    <a:ea typeface="仿宋" panose="02010609060101010101" pitchFamily="49" charset="-122"/>
                  </a:rPr>
                  <a:t>0</a:t>
                </a:r>
                <a:r>
                  <a:rPr lang="en-US" altLang="zh-CN" sz="2400" dirty="0">
                    <a:solidFill>
                      <a:srgbClr val="0000FF"/>
                    </a:solidFill>
                    <a:latin typeface="+mn-lt"/>
                    <a:ea typeface="仿宋" panose="02010609060101010101" pitchFamily="49" charset="-122"/>
                    <a:sym typeface="Symbol" panose="05050102010706020507" pitchFamily="18" charset="2"/>
                  </a:rPr>
                  <a:t>cos(</a:t>
                </a:r>
                <a:r>
                  <a:rPr lang="zh-CN" altLang="en-US"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 </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zh-CN" altLang="en-US"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cos(</a:t>
                </a:r>
                <a:r>
                  <a:rPr lang="zh-CN" altLang="en-US" sz="2400" i="1"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endParaRPr lang="zh-CN" altLang="en-US" sz="2400" dirty="0">
                  <a:solidFill>
                    <a:srgbClr val="660066"/>
                  </a:solidFill>
                  <a:latin typeface="+mn-lt"/>
                  <a:ea typeface="仿宋" panose="02010609060101010101" pitchFamily="49" charset="-122"/>
                </a:endParaRPr>
              </a:p>
            </p:txBody>
          </p:sp>
        </mc:Choice>
        <mc:Fallback xmlns="">
          <p:sp>
            <p:nvSpPr>
              <p:cNvPr id="49158" name="Text Box 16">
                <a:extLst>
                  <a:ext uri="{FF2B5EF4-FFF2-40B4-BE49-F238E27FC236}">
                    <a16:creationId xmlns:a16="http://schemas.microsoft.com/office/drawing/2014/main" id="{814F6030-D321-4304-813F-1848422DEE72}"/>
                  </a:ext>
                </a:extLst>
              </p:cNvPr>
              <p:cNvSpPr txBox="1">
                <a:spLocks noRot="1" noChangeAspect="1" noMove="1" noResize="1" noEditPoints="1" noAdjustHandles="1" noChangeArrowheads="1" noChangeShapeType="1" noTextEdit="1"/>
              </p:cNvSpPr>
              <p:nvPr/>
            </p:nvSpPr>
            <p:spPr bwMode="auto">
              <a:xfrm>
                <a:off x="92075" y="2346325"/>
                <a:ext cx="6336704" cy="1292662"/>
              </a:xfrm>
              <a:prstGeom prst="rect">
                <a:avLst/>
              </a:prstGeom>
              <a:blipFill>
                <a:blip r:embed="rId7"/>
                <a:stretch>
                  <a:fillRect l="-1442" t="-5189" b="-103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49159" name="Text Box 7">
            <a:extLst>
              <a:ext uri="{FF2B5EF4-FFF2-40B4-BE49-F238E27FC236}">
                <a16:creationId xmlns:a16="http://schemas.microsoft.com/office/drawing/2014/main" id="{BD6CFE0A-334A-4A13-9914-D35B5FB2930F}"/>
              </a:ext>
            </a:extLst>
          </p:cNvPr>
          <p:cNvSpPr txBox="1">
            <a:spLocks noChangeArrowheads="1"/>
          </p:cNvSpPr>
          <p:nvPr/>
        </p:nvSpPr>
        <p:spPr bwMode="auto">
          <a:xfrm>
            <a:off x="7610460" y="4264025"/>
            <a:ext cx="138462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仿宋" panose="02010609060101010101" pitchFamily="49" charset="-122"/>
              </a:rPr>
              <a:t>（</a:t>
            </a:r>
            <a:r>
              <a:rPr lang="en-US" altLang="zh-CN" sz="2800" dirty="0">
                <a:solidFill>
                  <a:srgbClr val="0000FF"/>
                </a:solidFill>
                <a:latin typeface="+mn-lt"/>
                <a:ea typeface="仿宋" panose="02010609060101010101" pitchFamily="49" charset="-122"/>
              </a:rPr>
              <a:t>6-15</a:t>
            </a:r>
            <a:r>
              <a:rPr lang="zh-CN" altLang="en-US" sz="2800" dirty="0">
                <a:solidFill>
                  <a:srgbClr val="0000FF"/>
                </a:solidFill>
                <a:latin typeface="+mn-lt"/>
                <a:ea typeface="仿宋" panose="02010609060101010101" pitchFamily="49" charset="-122"/>
              </a:rPr>
              <a:t>）</a:t>
            </a:r>
          </a:p>
        </p:txBody>
      </p:sp>
      <p:sp>
        <p:nvSpPr>
          <p:cNvPr id="49160" name="矩形 20">
            <a:extLst>
              <a:ext uri="{FF2B5EF4-FFF2-40B4-BE49-F238E27FC236}">
                <a16:creationId xmlns:a16="http://schemas.microsoft.com/office/drawing/2014/main" id="{37DB57C1-4450-4983-9229-9A97218EB562}"/>
              </a:ext>
            </a:extLst>
          </p:cNvPr>
          <p:cNvSpPr>
            <a:spLocks noChangeArrowheads="1"/>
          </p:cNvSpPr>
          <p:nvPr/>
        </p:nvSpPr>
        <p:spPr bwMode="auto">
          <a:xfrm>
            <a:off x="176610" y="5229200"/>
            <a:ext cx="86010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dirty="0">
                <a:solidFill>
                  <a:srgbClr val="660066"/>
                </a:solidFill>
                <a:latin typeface="+mn-lt"/>
                <a:ea typeface="仿宋" panose="02010609060101010101" pitchFamily="49" charset="-122"/>
              </a:rPr>
              <a:t>再经过滤波，即可实现调幅；</a:t>
            </a:r>
            <a:endParaRPr lang="en-US" altLang="zh-CN" sz="2800" dirty="0">
              <a:solidFill>
                <a:srgbClr val="660066"/>
              </a:solidFill>
              <a:latin typeface="+mn-lt"/>
              <a:ea typeface="仿宋" panose="02010609060101010101" pitchFamily="49" charset="-122"/>
            </a:endParaRPr>
          </a:p>
          <a:p>
            <a:pPr>
              <a:spcBef>
                <a:spcPct val="0"/>
              </a:spcBef>
              <a:buFontTx/>
              <a:buNone/>
            </a:pPr>
            <a:r>
              <a:rPr lang="zh-CN" altLang="en-US" sz="2800" dirty="0">
                <a:solidFill>
                  <a:srgbClr val="660066"/>
                </a:solidFill>
                <a:latin typeface="+mn-lt"/>
                <a:ea typeface="仿宋" panose="02010609060101010101" pitchFamily="49" charset="-122"/>
              </a:rPr>
              <a:t>优点</a:t>
            </a:r>
            <a:r>
              <a:rPr lang="en-US" altLang="zh-CN" sz="2800" dirty="0">
                <a:solidFill>
                  <a:srgbClr val="660066"/>
                </a:solidFill>
                <a:latin typeface="+mn-lt"/>
                <a:ea typeface="仿宋" panose="02010609060101010101" pitchFamily="49" charset="-122"/>
              </a:rPr>
              <a:t>:</a:t>
            </a:r>
            <a:r>
              <a:rPr lang="zh-CN" altLang="en-US" sz="2800" dirty="0">
                <a:solidFill>
                  <a:srgbClr val="660066"/>
                </a:solidFill>
                <a:latin typeface="+mn-lt"/>
                <a:ea typeface="仿宋" panose="02010609060101010101" pitchFamily="49" charset="-122"/>
              </a:rPr>
              <a:t>不含有害的不易滤除的分量为</a:t>
            </a:r>
            <a:r>
              <a:rPr lang="en-US" altLang="zh-CN" sz="2800" dirty="0">
                <a:solidFill>
                  <a:srgbClr val="660066"/>
                </a:solidFill>
                <a:latin typeface="+mn-lt"/>
                <a:ea typeface="仿宋" panose="02010609060101010101" pitchFamily="49" charset="-122"/>
                <a:sym typeface="Symbol" panose="05050102010706020507" pitchFamily="18" charset="2"/>
              </a:rPr>
              <a:t>0.5cos(</a:t>
            </a:r>
            <a:r>
              <a:rPr lang="zh-CN" altLang="en-US" sz="2800" i="1" dirty="0">
                <a:solidFill>
                  <a:srgbClr val="660066"/>
                </a:solidFill>
                <a:latin typeface="+mn-lt"/>
                <a:ea typeface="仿宋" panose="02010609060101010101" pitchFamily="49" charset="-122"/>
                <a:sym typeface="Symbol" panose="05050102010706020507" pitchFamily="18" charset="2"/>
              </a:rPr>
              <a:t></a:t>
            </a:r>
            <a:r>
              <a:rPr lang="en-US" altLang="zh-CN" sz="2800" baseline="-25000" dirty="0">
                <a:solidFill>
                  <a:srgbClr val="660066"/>
                </a:solidFill>
                <a:latin typeface="+mn-lt"/>
                <a:ea typeface="仿宋" panose="02010609060101010101" pitchFamily="49" charset="-122"/>
                <a:sym typeface="Symbol" panose="05050102010706020507" pitchFamily="18" charset="2"/>
              </a:rPr>
              <a:t>0 </a:t>
            </a:r>
            <a:r>
              <a:rPr lang="en-US" altLang="zh-CN" sz="2800" dirty="0">
                <a:solidFill>
                  <a:srgbClr val="660066"/>
                </a:solidFill>
                <a:latin typeface="+mn-lt"/>
                <a:ea typeface="仿宋" panose="02010609060101010101" pitchFamily="49" charset="-122"/>
                <a:sym typeface="Symbol" panose="05050102010706020507" pitchFamily="18" charset="2"/>
              </a:rPr>
              <a:t> 2</a:t>
            </a:r>
            <a:r>
              <a:rPr lang="zh-CN" altLang="en-US" sz="2800" i="1" dirty="0">
                <a:solidFill>
                  <a:srgbClr val="660066"/>
                </a:solidFill>
                <a:latin typeface="+mn-lt"/>
                <a:ea typeface="仿宋" panose="02010609060101010101" pitchFamily="49" charset="-122"/>
                <a:sym typeface="Symbol" panose="05050102010706020507" pitchFamily="18" charset="2"/>
              </a:rPr>
              <a:t> </a:t>
            </a:r>
            <a:r>
              <a:rPr lang="en-US" altLang="zh-CN" sz="2800" dirty="0">
                <a:solidFill>
                  <a:srgbClr val="660066"/>
                </a:solidFill>
                <a:latin typeface="+mn-lt"/>
                <a:ea typeface="仿宋" panose="02010609060101010101" pitchFamily="49" charset="-122"/>
                <a:sym typeface="Symbol" panose="05050102010706020507" pitchFamily="18" charset="2"/>
              </a:rPr>
              <a:t>)</a:t>
            </a:r>
            <a:r>
              <a:rPr lang="en-US" altLang="zh-CN" sz="2800" i="1" dirty="0">
                <a:solidFill>
                  <a:srgbClr val="660066"/>
                </a:solidFill>
                <a:latin typeface="+mn-lt"/>
                <a:ea typeface="仿宋" panose="02010609060101010101" pitchFamily="49" charset="-122"/>
                <a:sym typeface="Symbol" panose="05050102010706020507" pitchFamily="18" charset="2"/>
              </a:rPr>
              <a:t>t</a:t>
            </a:r>
            <a:endParaRPr lang="zh-CN" altLang="en-US" sz="2800" dirty="0">
              <a:solidFill>
                <a:srgbClr val="660066"/>
              </a:solidFill>
              <a:latin typeface="+mn-lt"/>
              <a:ea typeface="仿宋" panose="02010609060101010101" pitchFamily="49" charset="-122"/>
            </a:endParaRPr>
          </a:p>
        </p:txBody>
      </p:sp>
      <p:graphicFrame>
        <p:nvGraphicFramePr>
          <p:cNvPr id="49161" name="Object 15">
            <a:extLst>
              <a:ext uri="{FF2B5EF4-FFF2-40B4-BE49-F238E27FC236}">
                <a16:creationId xmlns:a16="http://schemas.microsoft.com/office/drawing/2014/main" id="{1847E817-A82A-4CDB-8937-D3A0EF27B3EA}"/>
              </a:ext>
            </a:extLst>
          </p:cNvPr>
          <p:cNvGraphicFramePr>
            <a:graphicFrameLocks noChangeAspect="1"/>
          </p:cNvGraphicFramePr>
          <p:nvPr>
            <p:extLst>
              <p:ext uri="{D42A27DB-BD31-4B8C-83A1-F6EECF244321}">
                <p14:modId xmlns:p14="http://schemas.microsoft.com/office/powerpoint/2010/main" val="834745507"/>
              </p:ext>
            </p:extLst>
          </p:nvPr>
        </p:nvGraphicFramePr>
        <p:xfrm>
          <a:off x="203994" y="4170955"/>
          <a:ext cx="7435850" cy="730250"/>
        </p:xfrm>
        <a:graphic>
          <a:graphicData uri="http://schemas.openxmlformats.org/presentationml/2006/ole">
            <mc:AlternateContent xmlns:mc="http://schemas.openxmlformats.org/markup-compatibility/2006">
              <mc:Choice xmlns:v="urn:schemas-microsoft-com:vml" Requires="v">
                <p:oleObj spid="_x0000_s49951" name="公式" r:id="rId8" imgW="4800570" imgH="441750" progId="Equation.3">
                  <p:embed/>
                </p:oleObj>
              </mc:Choice>
              <mc:Fallback>
                <p:oleObj name="公式" r:id="rId8" imgW="4800570" imgH="44175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994" y="4170955"/>
                        <a:ext cx="7435850" cy="73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50178" name="图片 2">
            <a:extLst>
              <a:ext uri="{FF2B5EF4-FFF2-40B4-BE49-F238E27FC236}">
                <a16:creationId xmlns:a16="http://schemas.microsoft.com/office/drawing/2014/main" id="{7734AA7A-309C-4FF4-97C3-FF0BA2925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144588"/>
            <a:ext cx="66548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a:extLst>
              <a:ext uri="{FF2B5EF4-FFF2-40B4-BE49-F238E27FC236}">
                <a16:creationId xmlns:a16="http://schemas.microsoft.com/office/drawing/2014/main" id="{5E169DF5-01A6-43D8-B120-BC1B345A31ED}"/>
              </a:ext>
            </a:extLst>
          </p:cNvPr>
          <p:cNvSpPr>
            <a:spLocks noGrp="1" noChangeArrowheads="1"/>
          </p:cNvSpPr>
          <p:nvPr>
            <p:ph type="title" idx="4294967295"/>
          </p:nvPr>
        </p:nvSpPr>
        <p:spPr>
          <a:xfrm>
            <a:off x="22224" y="309563"/>
            <a:ext cx="9086279" cy="381000"/>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3</a:t>
            </a:r>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DSB</a:t>
            </a:r>
            <a:r>
              <a:rPr lang="zh-CN" altLang="en-US" sz="2800" b="1" dirty="0">
                <a:solidFill>
                  <a:srgbClr val="0000FF"/>
                </a:solidFill>
                <a:latin typeface="+mn-lt"/>
                <a:ea typeface="仿宋" panose="02010609060101010101" pitchFamily="49" charset="-122"/>
              </a:rPr>
              <a:t>调制</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二极管平衡调幅器 </a:t>
            </a:r>
            <a:r>
              <a:rPr lang="en-US" altLang="zh-CN" sz="2800" b="1" dirty="0">
                <a:solidFill>
                  <a:srgbClr val="0000FF"/>
                </a:solidFill>
                <a:latin typeface="+mn-lt"/>
                <a:ea typeface="仿宋" panose="02010609060101010101" pitchFamily="49" charset="-122"/>
              </a:rPr>
              <a:t>(</a:t>
            </a:r>
            <a:r>
              <a:rPr lang="en-US" altLang="zh-CN" sz="2800" b="1" dirty="0">
                <a:solidFill>
                  <a:srgbClr val="00CC00"/>
                </a:solidFill>
                <a:latin typeface="+mn-lt"/>
                <a:ea typeface="仿宋" panose="02010609060101010101" pitchFamily="49" charset="-122"/>
              </a:rPr>
              <a:t>P148</a:t>
            </a:r>
            <a:r>
              <a:rPr lang="en-US" altLang="zh-CN" sz="1600" dirty="0">
                <a:solidFill>
                  <a:srgbClr val="00CC00"/>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P152</a:t>
            </a:r>
            <a:r>
              <a:rPr lang="en-US" altLang="zh-CN" sz="2800" b="1" dirty="0">
                <a:solidFill>
                  <a:srgbClr val="0000FF"/>
                </a:solidFill>
                <a:latin typeface="+mn-lt"/>
                <a:ea typeface="仿宋" panose="02010609060101010101" pitchFamily="49" charset="-122"/>
              </a:rPr>
              <a:t>  P159 )</a:t>
            </a:r>
            <a:endParaRPr lang="zh-CN" altLang="en-US" sz="2800" b="1" dirty="0">
              <a:solidFill>
                <a:srgbClr val="0000FF"/>
              </a:solidFill>
              <a:latin typeface="+mn-lt"/>
              <a:ea typeface="仿宋" panose="02010609060101010101" pitchFamily="49" charset="-122"/>
            </a:endParaRPr>
          </a:p>
        </p:txBody>
      </p:sp>
      <p:sp>
        <p:nvSpPr>
          <p:cNvPr id="50180" name="Text Box 5">
            <a:extLst>
              <a:ext uri="{FF2B5EF4-FFF2-40B4-BE49-F238E27FC236}">
                <a16:creationId xmlns:a16="http://schemas.microsoft.com/office/drawing/2014/main" id="{9C0E3B30-1912-4BC6-9893-97A94484459C}"/>
              </a:ext>
            </a:extLst>
          </p:cNvPr>
          <p:cNvSpPr txBox="1">
            <a:spLocks noChangeArrowheads="1"/>
          </p:cNvSpPr>
          <p:nvPr/>
        </p:nvSpPr>
        <p:spPr bwMode="auto">
          <a:xfrm>
            <a:off x="428625" y="714375"/>
            <a:ext cx="568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抵消载波，实现双边带</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调幅波输出。</a:t>
            </a:r>
          </a:p>
        </p:txBody>
      </p:sp>
      <p:sp>
        <p:nvSpPr>
          <p:cNvPr id="50181" name="Text Box 8">
            <a:extLst>
              <a:ext uri="{FF2B5EF4-FFF2-40B4-BE49-F238E27FC236}">
                <a16:creationId xmlns:a16="http://schemas.microsoft.com/office/drawing/2014/main" id="{3A6ED4BF-C8BA-43A9-BCCB-072F368D89CA}"/>
              </a:ext>
            </a:extLst>
          </p:cNvPr>
          <p:cNvSpPr txBox="1">
            <a:spLocks noChangeArrowheads="1"/>
          </p:cNvSpPr>
          <p:nvPr/>
        </p:nvSpPr>
        <p:spPr bwMode="auto">
          <a:xfrm>
            <a:off x="15317" y="3861048"/>
            <a:ext cx="902117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电路组成：变压器：</a:t>
            </a:r>
            <a:r>
              <a:rPr lang="en-US" altLang="zh-CN" sz="2400" dirty="0">
                <a:solidFill>
                  <a:srgbClr val="660066"/>
                </a:solidFill>
                <a:latin typeface="+mn-lt"/>
                <a:ea typeface="仿宋" panose="02010609060101010101" pitchFamily="49" charset="-122"/>
              </a:rPr>
              <a:t>Tr</a:t>
            </a:r>
            <a:r>
              <a:rPr lang="en-US" altLang="zh-CN" sz="2400" baseline="-250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rPr>
              <a:t>, Tr</a:t>
            </a:r>
            <a:r>
              <a:rPr lang="en-US" altLang="zh-CN" sz="2400" baseline="-25000" dirty="0">
                <a:solidFill>
                  <a:srgbClr val="660066"/>
                </a:solidFill>
                <a:latin typeface="+mn-lt"/>
                <a:ea typeface="仿宋" panose="02010609060101010101" pitchFamily="49" charset="-122"/>
              </a:rPr>
              <a:t>2</a:t>
            </a:r>
            <a:r>
              <a:rPr lang="en-US" altLang="zh-CN" sz="2400" dirty="0">
                <a:solidFill>
                  <a:srgbClr val="660066"/>
                </a:solidFill>
                <a:latin typeface="+mn-lt"/>
                <a:ea typeface="仿宋" panose="02010609060101010101" pitchFamily="49" charset="-122"/>
              </a:rPr>
              <a:t>, </a:t>
            </a:r>
          </a:p>
          <a:p>
            <a:pPr eaLnBrk="1" hangingPunct="1">
              <a:spcBef>
                <a:spcPct val="50000"/>
              </a:spcBef>
              <a:buFontTx/>
              <a:buNone/>
            </a:pPr>
            <a:r>
              <a:rPr lang="zh-CN" altLang="en-US" sz="2400" dirty="0">
                <a:solidFill>
                  <a:srgbClr val="660066"/>
                </a:solidFill>
                <a:latin typeface="+mn-lt"/>
                <a:ea typeface="仿宋" panose="02010609060101010101" pitchFamily="49" charset="-122"/>
              </a:rPr>
              <a:t>载波：</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调制信号：</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 </a:t>
            </a:r>
          </a:p>
          <a:p>
            <a:pPr eaLnBrk="1" hangingPunct="1">
              <a:spcBef>
                <a:spcPct val="50000"/>
              </a:spcBef>
              <a:buFontTx/>
              <a:buNone/>
            </a:pPr>
            <a:r>
              <a:rPr lang="zh-CN" altLang="en-US" sz="2400" dirty="0">
                <a:solidFill>
                  <a:srgbClr val="660066"/>
                </a:solidFill>
                <a:latin typeface="+mn-lt"/>
                <a:ea typeface="仿宋" panose="02010609060101010101" pitchFamily="49" charset="-122"/>
              </a:rPr>
              <a:t>两个二极管：</a:t>
            </a:r>
            <a:r>
              <a:rPr lang="en-US" altLang="zh-CN" sz="2400" i="1" dirty="0">
                <a:solidFill>
                  <a:srgbClr val="660066"/>
                </a:solidFill>
                <a:latin typeface="+mn-lt"/>
                <a:ea typeface="仿宋" panose="02010609060101010101" pitchFamily="49" charset="-122"/>
              </a:rPr>
              <a:t>D</a:t>
            </a:r>
            <a:r>
              <a:rPr lang="en-US" altLang="zh-CN" sz="2400" baseline="-250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D</a:t>
            </a:r>
            <a:r>
              <a:rPr lang="en-US" altLang="zh-CN" sz="2400" baseline="-25000" dirty="0">
                <a:solidFill>
                  <a:srgbClr val="660066"/>
                </a:solidFill>
                <a:latin typeface="+mn-lt"/>
                <a:ea typeface="仿宋" panose="02010609060101010101" pitchFamily="49" charset="-122"/>
              </a:rPr>
              <a:t>2</a:t>
            </a:r>
            <a:r>
              <a:rPr lang="zh-CN" altLang="en-US" sz="2400" dirty="0">
                <a:solidFill>
                  <a:srgbClr val="660066"/>
                </a:solidFill>
                <a:latin typeface="+mn-lt"/>
                <a:ea typeface="仿宋" panose="02010609060101010101" pitchFamily="49" charset="-122"/>
              </a:rPr>
              <a:t> </a:t>
            </a:r>
            <a:r>
              <a:rPr lang="zh-CN" altLang="en-US" sz="2000" dirty="0">
                <a:solidFill>
                  <a:srgbClr val="0000FF"/>
                </a:solidFill>
                <a:latin typeface="+mn-lt"/>
                <a:ea typeface="仿宋" panose="02010609060101010101" pitchFamily="49" charset="-122"/>
              </a:rPr>
              <a:t>两个二极管工作于</a:t>
            </a:r>
            <a:r>
              <a:rPr lang="zh-CN" altLang="en-US" dirty="0">
                <a:solidFill>
                  <a:srgbClr val="FF0000"/>
                </a:solidFill>
                <a:latin typeface="+mn-lt"/>
                <a:ea typeface="仿宋" panose="02010609060101010101" pitchFamily="49" charset="-122"/>
              </a:rPr>
              <a:t>开关调幅、大信号调幅</a:t>
            </a:r>
          </a:p>
          <a:p>
            <a:pPr eaLnBrk="1" hangingPunct="1">
              <a:spcBef>
                <a:spcPct val="50000"/>
              </a:spcBef>
              <a:buFontTx/>
              <a:buNone/>
            </a:pPr>
            <a:r>
              <a:rPr lang="zh-CN" altLang="en-US" sz="2400" dirty="0">
                <a:solidFill>
                  <a:srgbClr val="660066"/>
                </a:solidFill>
                <a:latin typeface="+mn-lt"/>
                <a:ea typeface="仿宋" panose="02010609060101010101" pitchFamily="49" charset="-122"/>
              </a:rPr>
              <a:t>为分析简化，忽略输出信号电压对二极管的作用。</a:t>
            </a:r>
          </a:p>
          <a:p>
            <a:pPr eaLnBrk="1" hangingPunct="1">
              <a:spcBef>
                <a:spcPct val="50000"/>
              </a:spcBef>
              <a:buFontTx/>
              <a:buNone/>
            </a:pPr>
            <a:r>
              <a:rPr lang="zh-CN" altLang="en-US" sz="2400" dirty="0">
                <a:solidFill>
                  <a:srgbClr val="660066"/>
                </a:solidFill>
                <a:latin typeface="+mn-lt"/>
                <a:ea typeface="仿宋" panose="02010609060101010101" pitchFamily="49" charset="-122"/>
              </a:rPr>
              <a:t>设</a:t>
            </a:r>
            <a:r>
              <a:rPr lang="en-US" altLang="zh-CN" sz="2400" dirty="0">
                <a:solidFill>
                  <a:srgbClr val="660066"/>
                </a:solidFill>
                <a:latin typeface="+mn-lt"/>
                <a:ea typeface="仿宋" panose="02010609060101010101" pitchFamily="49" charset="-122"/>
              </a:rPr>
              <a:t>Tr</a:t>
            </a:r>
            <a:r>
              <a:rPr lang="en-US" altLang="zh-CN" sz="2400" baseline="-250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和</a:t>
            </a:r>
            <a:r>
              <a:rPr lang="en-US" altLang="zh-CN" sz="2400" dirty="0">
                <a:solidFill>
                  <a:srgbClr val="660066"/>
                </a:solidFill>
                <a:latin typeface="+mn-lt"/>
                <a:ea typeface="仿宋" panose="02010609060101010101" pitchFamily="49" charset="-122"/>
              </a:rPr>
              <a:t>Tr</a:t>
            </a:r>
            <a:r>
              <a:rPr lang="en-US" altLang="zh-CN" sz="2400" baseline="-25000" dirty="0">
                <a:solidFill>
                  <a:srgbClr val="660066"/>
                </a:solidFill>
                <a:latin typeface="+mn-lt"/>
                <a:ea typeface="仿宋" panose="02010609060101010101" pitchFamily="49" charset="-122"/>
              </a:rPr>
              <a:t>2</a:t>
            </a:r>
            <a:r>
              <a:rPr lang="zh-CN" altLang="en-US" sz="2400" dirty="0">
                <a:solidFill>
                  <a:srgbClr val="660066"/>
                </a:solidFill>
                <a:latin typeface="+mn-lt"/>
                <a:ea typeface="仿宋" panose="02010609060101010101" pitchFamily="49" charset="-122"/>
              </a:rPr>
              <a:t>的圈数  </a:t>
            </a:r>
            <a:r>
              <a:rPr lang="en-US" altLang="zh-CN" sz="2400" i="1" dirty="0">
                <a:solidFill>
                  <a:srgbClr val="660066"/>
                </a:solidFill>
                <a:latin typeface="+mn-lt"/>
                <a:ea typeface="仿宋" panose="02010609060101010101" pitchFamily="49" charset="-122"/>
              </a:rPr>
              <a:t>N</a:t>
            </a:r>
            <a:r>
              <a:rPr lang="en-US" altLang="zh-CN" sz="2400" baseline="-250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N</a:t>
            </a:r>
            <a:r>
              <a:rPr lang="en-US" altLang="zh-CN" sz="2400" baseline="-25000" dirty="0">
                <a:solidFill>
                  <a:srgbClr val="660066"/>
                </a:solidFill>
                <a:latin typeface="+mn-lt"/>
                <a:ea typeface="仿宋" panose="02010609060101010101" pitchFamily="49" charset="-122"/>
              </a:rPr>
              <a:t>2</a:t>
            </a:r>
          </a:p>
        </p:txBody>
      </p:sp>
      <p:sp>
        <p:nvSpPr>
          <p:cNvPr id="6" name="Rectangle 2">
            <a:extLst>
              <a:ext uri="{FF2B5EF4-FFF2-40B4-BE49-F238E27FC236}">
                <a16:creationId xmlns:a16="http://schemas.microsoft.com/office/drawing/2014/main" id="{C4F4E7AD-F313-4DDF-A74A-30200A31BD9E}"/>
              </a:ext>
            </a:extLst>
          </p:cNvPr>
          <p:cNvSpPr txBox="1">
            <a:spLocks noChangeArrowheads="1"/>
          </p:cNvSpPr>
          <p:nvPr/>
        </p:nvSpPr>
        <p:spPr bwMode="auto">
          <a:xfrm>
            <a:off x="3059832" y="3314701"/>
            <a:ext cx="3600400" cy="400050"/>
          </a:xfrm>
          <a:prstGeom prst="rect">
            <a:avLst/>
          </a:prstGeom>
          <a:noFill/>
          <a:ln w="9525">
            <a:noFill/>
            <a:miter lim="800000"/>
            <a:headEnd/>
            <a:tailEnd/>
          </a:ln>
        </p:spPr>
        <p:txBody>
          <a:bodyPr anchor="ctr"/>
          <a:lstStyle/>
          <a:p>
            <a:pPr eaLnBrk="1" hangingPunct="1">
              <a:defRPr/>
            </a:pPr>
            <a:r>
              <a:rPr lang="en-US" altLang="zh-CN" dirty="0">
                <a:solidFill>
                  <a:srgbClr val="00CC00"/>
                </a:solidFill>
                <a:latin typeface="+mn-lt"/>
                <a:ea typeface="仿宋" panose="02010609060101010101" pitchFamily="49" charset="-122"/>
              </a:rPr>
              <a:t>P148</a:t>
            </a:r>
            <a:r>
              <a:rPr lang="en-US" altLang="zh-CN" dirty="0">
                <a:solidFill>
                  <a:srgbClr val="FF0000"/>
                </a:solidFill>
                <a:latin typeface="+mn-lt"/>
                <a:ea typeface="仿宋" panose="02010609060101010101" pitchFamily="49" charset="-122"/>
              </a:rPr>
              <a:t>     P152</a:t>
            </a:r>
            <a:r>
              <a:rPr lang="en-US" altLang="zh-CN" dirty="0">
                <a:solidFill>
                  <a:srgbClr val="0000FF"/>
                </a:solidFill>
                <a:latin typeface="+mn-lt"/>
                <a:ea typeface="仿宋" panose="02010609060101010101" pitchFamily="49" charset="-122"/>
              </a:rPr>
              <a:t>      P159</a:t>
            </a:r>
            <a:endParaRPr lang="zh-CN" altLang="en-US" kern="0" dirty="0">
              <a:solidFill>
                <a:srgbClr val="C00000"/>
              </a:solidFill>
              <a:latin typeface="+mn-lt"/>
              <a:ea typeface="仿宋" panose="02010609060101010101" pitchFamily="49" charset="-122"/>
              <a:cs typeface="+mj-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8177364-1B0A-43F8-A71C-663CB074B668}"/>
              </a:ext>
            </a:extLst>
          </p:cNvPr>
          <p:cNvSpPr>
            <a:spLocks noGrp="1" noChangeArrowheads="1"/>
          </p:cNvSpPr>
          <p:nvPr>
            <p:ph type="title" idx="4294967295"/>
          </p:nvPr>
        </p:nvSpPr>
        <p:spPr>
          <a:xfrm>
            <a:off x="228600" y="252412"/>
            <a:ext cx="8879904" cy="381000"/>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3</a:t>
            </a:r>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 </a:t>
            </a:r>
            <a:r>
              <a:rPr lang="zh-CN" altLang="en-US" sz="2800" b="1" dirty="0">
                <a:solidFill>
                  <a:srgbClr val="0000FF"/>
                </a:solidFill>
                <a:latin typeface="+mn-lt"/>
                <a:ea typeface="仿宋" panose="02010609060101010101" pitchFamily="49" charset="-122"/>
              </a:rPr>
              <a:t>二极管平衡调幅器（</a:t>
            </a:r>
            <a:r>
              <a:rPr lang="en-US" altLang="zh-CN" sz="2800" b="1" dirty="0">
                <a:solidFill>
                  <a:srgbClr val="0000FF"/>
                </a:solidFill>
                <a:latin typeface="+mn-lt"/>
                <a:ea typeface="仿宋" panose="02010609060101010101" pitchFamily="49" charset="-122"/>
              </a:rPr>
              <a:t> DSB</a:t>
            </a:r>
            <a:r>
              <a:rPr lang="zh-CN" altLang="en-US" sz="2800" b="1" dirty="0">
                <a:solidFill>
                  <a:srgbClr val="0000FF"/>
                </a:solidFill>
                <a:latin typeface="+mn-lt"/>
                <a:ea typeface="仿宋" panose="02010609060101010101" pitchFamily="49" charset="-122"/>
              </a:rPr>
              <a:t>调制）</a:t>
            </a:r>
            <a:r>
              <a:rPr lang="en-US" altLang="zh-CN" sz="2800" b="1" kern="0" dirty="0">
                <a:solidFill>
                  <a:srgbClr val="00CC00"/>
                </a:solidFill>
                <a:latin typeface="+mn-lt"/>
                <a:ea typeface="仿宋" panose="02010609060101010101" pitchFamily="49" charset="-122"/>
              </a:rPr>
              <a:t> P148</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P152 </a:t>
            </a:r>
            <a:r>
              <a:rPr lang="en-US" altLang="zh-CN" sz="2800" b="1" dirty="0">
                <a:solidFill>
                  <a:srgbClr val="0000FF"/>
                </a:solidFill>
                <a:latin typeface="+mn-lt"/>
                <a:ea typeface="仿宋" panose="02010609060101010101" pitchFamily="49" charset="-122"/>
              </a:rPr>
              <a:t>P159 </a:t>
            </a:r>
            <a:endParaRPr lang="zh-CN" altLang="en-US" sz="2800" b="1" dirty="0">
              <a:solidFill>
                <a:srgbClr val="0000FF"/>
              </a:solidFill>
              <a:latin typeface="+mn-lt"/>
              <a:ea typeface="仿宋" panose="02010609060101010101" pitchFamily="49" charset="-122"/>
            </a:endParaRPr>
          </a:p>
        </p:txBody>
      </p:sp>
      <p:sp>
        <p:nvSpPr>
          <p:cNvPr id="51203" name="Text Box 11">
            <a:extLst>
              <a:ext uri="{FF2B5EF4-FFF2-40B4-BE49-F238E27FC236}">
                <a16:creationId xmlns:a16="http://schemas.microsoft.com/office/drawing/2014/main" id="{A4672F22-7E97-49A4-8CD7-E77E0ECCF62D}"/>
              </a:ext>
            </a:extLst>
          </p:cNvPr>
          <p:cNvSpPr txBox="1">
            <a:spLocks noChangeArrowheads="1"/>
          </p:cNvSpPr>
          <p:nvPr/>
        </p:nvSpPr>
        <p:spPr bwMode="auto">
          <a:xfrm>
            <a:off x="228600" y="649288"/>
            <a:ext cx="5243513"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可见二极管压降：</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D1 </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 </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v</a:t>
            </a:r>
            <a:r>
              <a:rPr lang="zh-CN" altLang="en-US" sz="2400" baseline="-25000" dirty="0">
                <a:solidFill>
                  <a:srgbClr val="660066"/>
                </a:solidFill>
                <a:latin typeface="+mn-lt"/>
                <a:ea typeface="仿宋" panose="02010609060101010101" pitchFamily="49" charset="-122"/>
                <a:sym typeface="Symbol" panose="05050102010706020507" pitchFamily="18" charset="2"/>
              </a:rPr>
              <a:t></a:t>
            </a:r>
            <a:endParaRPr lang="en-US" altLang="zh-CN" sz="2400" baseline="-25000" dirty="0">
              <a:solidFill>
                <a:srgbClr val="660066"/>
              </a:solidFill>
              <a:latin typeface="+mn-lt"/>
              <a:ea typeface="仿宋" panose="02010609060101010101" pitchFamily="49" charset="-122"/>
              <a:sym typeface="Symbol" panose="05050102010706020507" pitchFamily="18" charset="2"/>
            </a:endParaRPr>
          </a:p>
          <a:p>
            <a:pPr eaLnBrk="1" hangingPunct="1">
              <a:buFontTx/>
              <a:buNone/>
            </a:pPr>
            <a:r>
              <a:rPr lang="en-US" altLang="zh-CN" sz="2400" i="1" dirty="0">
                <a:solidFill>
                  <a:srgbClr val="660066"/>
                </a:solidFill>
                <a:latin typeface="+mn-lt"/>
                <a:ea typeface="仿宋" panose="02010609060101010101" pitchFamily="49" charset="-122"/>
              </a:rPr>
              <a:t>                                 v</a:t>
            </a:r>
            <a:r>
              <a:rPr lang="en-US" altLang="zh-CN" sz="2400" baseline="-25000" dirty="0">
                <a:solidFill>
                  <a:srgbClr val="660066"/>
                </a:solidFill>
                <a:latin typeface="+mn-lt"/>
                <a:ea typeface="仿宋" panose="02010609060101010101" pitchFamily="49" charset="-122"/>
              </a:rPr>
              <a:t>D2 </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 </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v</a:t>
            </a:r>
            <a:r>
              <a:rPr lang="zh-CN" altLang="en-US" sz="2400" baseline="-250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sym typeface="Symbol" panose="05050102010706020507" pitchFamily="18" charset="2"/>
              </a:rPr>
              <a:t> </a:t>
            </a:r>
            <a:endParaRPr lang="zh-CN" altLang="en-US" sz="2400" dirty="0">
              <a:solidFill>
                <a:srgbClr val="660066"/>
              </a:solidFill>
              <a:latin typeface="+mn-lt"/>
              <a:ea typeface="仿宋" panose="02010609060101010101" pitchFamily="49" charset="-122"/>
            </a:endParaRPr>
          </a:p>
        </p:txBody>
      </p:sp>
      <p:sp>
        <p:nvSpPr>
          <p:cNvPr id="51204" name="Text Box 13">
            <a:extLst>
              <a:ext uri="{FF2B5EF4-FFF2-40B4-BE49-F238E27FC236}">
                <a16:creationId xmlns:a16="http://schemas.microsoft.com/office/drawing/2014/main" id="{3C47A392-B5EA-41D3-99D3-1F15DD0AEA20}"/>
              </a:ext>
            </a:extLst>
          </p:cNvPr>
          <p:cNvSpPr txBox="1">
            <a:spLocks noChangeArrowheads="1"/>
          </p:cNvSpPr>
          <p:nvPr/>
        </p:nvSpPr>
        <p:spPr bwMode="auto">
          <a:xfrm>
            <a:off x="228600" y="1595438"/>
            <a:ext cx="53149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在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a:t>
            </a:r>
            <a:r>
              <a:rPr lang="en-US" altLang="zh-CN" sz="2400" dirty="0">
                <a:solidFill>
                  <a:srgbClr val="660066"/>
                </a:solidFill>
                <a:latin typeface="+mn-lt"/>
                <a:ea typeface="仿宋" panose="02010609060101010101" pitchFamily="49" charset="-122"/>
              </a:rPr>
              <a:t>&gt;&gt;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Ω</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的条件下，两个二极管处于开关状态。</a:t>
            </a:r>
          </a:p>
        </p:txBody>
      </p:sp>
      <p:sp>
        <p:nvSpPr>
          <p:cNvPr id="51205" name="Text Box 15">
            <a:extLst>
              <a:ext uri="{FF2B5EF4-FFF2-40B4-BE49-F238E27FC236}">
                <a16:creationId xmlns:a16="http://schemas.microsoft.com/office/drawing/2014/main" id="{0AD68FC8-9A3B-42BD-8276-C5B7849C3E14}"/>
              </a:ext>
            </a:extLst>
          </p:cNvPr>
          <p:cNvSpPr txBox="1">
            <a:spLocks noChangeArrowheads="1"/>
          </p:cNvSpPr>
          <p:nvPr/>
        </p:nvSpPr>
        <p:spPr bwMode="auto">
          <a:xfrm>
            <a:off x="228600" y="3190875"/>
            <a:ext cx="62896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则：</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g</a:t>
            </a:r>
            <a:r>
              <a:rPr lang="en-US" altLang="zh-CN" sz="2400" baseline="-25000" dirty="0">
                <a:solidFill>
                  <a:srgbClr val="660066"/>
                </a:solidFill>
                <a:latin typeface="+mn-lt"/>
                <a:ea typeface="仿宋" panose="02010609060101010101" pitchFamily="49" charset="-122"/>
              </a:rPr>
              <a:t>D</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D1</a:t>
            </a:r>
            <a:r>
              <a:rPr lang="en-US" altLang="zh-CN" sz="2400" i="1" dirty="0">
                <a:solidFill>
                  <a:srgbClr val="660066"/>
                </a:solidFill>
                <a:latin typeface="+mn-lt"/>
                <a:ea typeface="仿宋" panose="02010609060101010101" pitchFamily="49" charset="-122"/>
              </a:rPr>
              <a:t>S</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g</a:t>
            </a:r>
            <a:r>
              <a:rPr lang="en-US" altLang="zh-CN" sz="2400" baseline="-25000" dirty="0">
                <a:solidFill>
                  <a:srgbClr val="660066"/>
                </a:solidFill>
                <a:latin typeface="+mn-lt"/>
                <a:ea typeface="仿宋" panose="02010609060101010101" pitchFamily="49" charset="-122"/>
              </a:rPr>
              <a:t>D </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 </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v</a:t>
            </a:r>
            <a:r>
              <a:rPr lang="zh-CN" altLang="en-US"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S</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  (6-16)</a:t>
            </a:r>
          </a:p>
          <a:p>
            <a:pPr eaLnBrk="1" hangingPunct="1">
              <a:spcBef>
                <a:spcPct val="50000"/>
              </a:spcBef>
              <a:buFontTx/>
              <a:buNone/>
            </a:pPr>
            <a:r>
              <a:rPr lang="en-US" altLang="zh-CN" sz="2400" i="1" dirty="0">
                <a:solidFill>
                  <a:srgbClr val="660066"/>
                </a:solidFill>
                <a:latin typeface="+mn-lt"/>
                <a:ea typeface="仿宋" panose="02010609060101010101" pitchFamily="49" charset="-122"/>
              </a:rPr>
              <a:t>        i</a:t>
            </a:r>
            <a:r>
              <a:rPr lang="en-US" altLang="zh-CN" sz="2400" baseline="-25000" dirty="0">
                <a:solidFill>
                  <a:srgbClr val="660066"/>
                </a:solidFill>
                <a:latin typeface="+mn-lt"/>
                <a:ea typeface="仿宋" panose="02010609060101010101" pitchFamily="49" charset="-122"/>
              </a:rPr>
              <a:t>2</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g</a:t>
            </a:r>
            <a:r>
              <a:rPr lang="en-US" altLang="zh-CN" sz="2400" baseline="-25000" dirty="0">
                <a:solidFill>
                  <a:srgbClr val="660066"/>
                </a:solidFill>
                <a:latin typeface="+mn-lt"/>
                <a:ea typeface="仿宋" panose="02010609060101010101" pitchFamily="49" charset="-122"/>
              </a:rPr>
              <a:t>D</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D2</a:t>
            </a:r>
            <a:r>
              <a:rPr lang="en-US" altLang="zh-CN" sz="2400" i="1" dirty="0">
                <a:solidFill>
                  <a:srgbClr val="660066"/>
                </a:solidFill>
                <a:latin typeface="+mn-lt"/>
                <a:ea typeface="仿宋" panose="02010609060101010101" pitchFamily="49" charset="-122"/>
              </a:rPr>
              <a:t>S</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 g</a:t>
            </a:r>
            <a:r>
              <a:rPr lang="en-US" altLang="zh-CN" sz="2400" baseline="-25000" dirty="0">
                <a:solidFill>
                  <a:srgbClr val="660066"/>
                </a:solidFill>
                <a:latin typeface="+mn-lt"/>
                <a:ea typeface="仿宋" panose="02010609060101010101" pitchFamily="49" charset="-122"/>
              </a:rPr>
              <a:t>D</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 </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v</a:t>
            </a:r>
            <a:r>
              <a:rPr lang="zh-CN" altLang="en-US"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S</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  (6-17)</a:t>
            </a:r>
            <a:endParaRPr lang="zh-CN" altLang="en-US" sz="2400" dirty="0">
              <a:solidFill>
                <a:srgbClr val="0000FF"/>
              </a:solidFill>
              <a:latin typeface="+mn-lt"/>
              <a:ea typeface="仿宋" panose="02010609060101010101" pitchFamily="49" charset="-122"/>
            </a:endParaRPr>
          </a:p>
        </p:txBody>
      </p:sp>
      <p:sp>
        <p:nvSpPr>
          <p:cNvPr id="51206" name="Text Box 16">
            <a:extLst>
              <a:ext uri="{FF2B5EF4-FFF2-40B4-BE49-F238E27FC236}">
                <a16:creationId xmlns:a16="http://schemas.microsoft.com/office/drawing/2014/main" id="{7F933181-4E66-4285-B552-E940A8F96DD4}"/>
              </a:ext>
            </a:extLst>
          </p:cNvPr>
          <p:cNvSpPr txBox="1">
            <a:spLocks noChangeArrowheads="1"/>
          </p:cNvSpPr>
          <p:nvPr/>
        </p:nvSpPr>
        <p:spPr bwMode="auto">
          <a:xfrm>
            <a:off x="228600" y="4376738"/>
            <a:ext cx="643096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式中，  </a:t>
            </a:r>
            <a:r>
              <a:rPr lang="en-US" altLang="zh-CN" sz="2400" i="1" dirty="0">
                <a:solidFill>
                  <a:srgbClr val="660066"/>
                </a:solidFill>
                <a:latin typeface="+mn-lt"/>
                <a:ea typeface="仿宋" panose="02010609060101010101" pitchFamily="49" charset="-122"/>
              </a:rPr>
              <a:t>g</a:t>
            </a:r>
            <a:r>
              <a:rPr lang="en-US" altLang="zh-CN" sz="2400" baseline="-25000" dirty="0">
                <a:solidFill>
                  <a:srgbClr val="660066"/>
                </a:solidFill>
                <a:latin typeface="+mn-lt"/>
                <a:ea typeface="仿宋" panose="02010609060101010101" pitchFamily="49" charset="-122"/>
              </a:rPr>
              <a:t>D</a:t>
            </a:r>
            <a:r>
              <a:rPr lang="zh-CN" altLang="en-US" sz="2400" dirty="0">
                <a:solidFill>
                  <a:srgbClr val="660066"/>
                </a:solidFill>
                <a:latin typeface="+mn-lt"/>
                <a:ea typeface="仿宋" panose="02010609060101010101" pitchFamily="49" charset="-122"/>
              </a:rPr>
              <a:t>为二极管的时变电导</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g</a:t>
            </a:r>
            <a:r>
              <a:rPr lang="en-US" altLang="zh-CN" sz="2400" baseline="-25000" dirty="0">
                <a:solidFill>
                  <a:srgbClr val="660066"/>
                </a:solidFill>
                <a:latin typeface="+mn-lt"/>
                <a:ea typeface="仿宋" panose="02010609060101010101" pitchFamily="49" charset="-122"/>
              </a:rPr>
              <a:t>D </a:t>
            </a:r>
            <a:r>
              <a:rPr lang="en-US" altLang="zh-CN" sz="2400" dirty="0">
                <a:solidFill>
                  <a:srgbClr val="660066"/>
                </a:solidFill>
                <a:latin typeface="+mn-lt"/>
                <a:ea typeface="仿宋" panose="02010609060101010101" pitchFamily="49" charset="-122"/>
              </a:rPr>
              <a:t>=1/</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rPr>
              <a:t>D </a:t>
            </a:r>
            <a:r>
              <a:rPr lang="zh-CN" altLang="en-US" sz="2400" dirty="0">
                <a:solidFill>
                  <a:srgbClr val="660066"/>
                </a:solidFill>
                <a:latin typeface="+mn-lt"/>
                <a:ea typeface="仿宋" panose="02010609060101010101" pitchFamily="49" charset="-122"/>
              </a:rPr>
              <a:t>；</a:t>
            </a:r>
            <a:endParaRPr lang="en-US" altLang="zh-CN" sz="2400" dirty="0">
              <a:solidFill>
                <a:srgbClr val="660066"/>
              </a:solidFill>
              <a:latin typeface="+mn-lt"/>
              <a:ea typeface="仿宋" panose="02010609060101010101" pitchFamily="49" charset="-122"/>
            </a:endParaRPr>
          </a:p>
          <a:p>
            <a:pPr eaLnBrk="1" hangingPunct="1">
              <a:spcBef>
                <a:spcPct val="50000"/>
              </a:spcBef>
              <a:buFontTx/>
              <a:buNone/>
            </a:pPr>
            <a:r>
              <a:rPr lang="en-US" altLang="zh-CN" sz="2400" i="1" dirty="0">
                <a:solidFill>
                  <a:srgbClr val="660066"/>
                </a:solidFill>
                <a:latin typeface="+mn-lt"/>
                <a:ea typeface="仿宋" panose="02010609060101010101" pitchFamily="49" charset="-122"/>
              </a:rPr>
              <a:t>S</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为矩形脉冲串， 重写如下</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p:txBody>
      </p:sp>
      <p:graphicFrame>
        <p:nvGraphicFramePr>
          <p:cNvPr id="51207" name="Object 7">
            <a:extLst>
              <a:ext uri="{FF2B5EF4-FFF2-40B4-BE49-F238E27FC236}">
                <a16:creationId xmlns:a16="http://schemas.microsoft.com/office/drawing/2014/main" id="{BA99C0B8-A997-4346-B703-BAE625EF6136}"/>
              </a:ext>
            </a:extLst>
          </p:cNvPr>
          <p:cNvGraphicFramePr>
            <a:graphicFrameLocks noChangeAspect="1"/>
          </p:cNvGraphicFramePr>
          <p:nvPr>
            <p:extLst>
              <p:ext uri="{D42A27DB-BD31-4B8C-83A1-F6EECF244321}">
                <p14:modId xmlns:p14="http://schemas.microsoft.com/office/powerpoint/2010/main" val="493050044"/>
              </p:ext>
            </p:extLst>
          </p:nvPr>
        </p:nvGraphicFramePr>
        <p:xfrm>
          <a:off x="467544" y="5543242"/>
          <a:ext cx="6350000" cy="863600"/>
        </p:xfrm>
        <a:graphic>
          <a:graphicData uri="http://schemas.openxmlformats.org/presentationml/2006/ole">
            <mc:AlternateContent xmlns:mc="http://schemas.openxmlformats.org/markup-compatibility/2006">
              <mc:Choice xmlns:v="urn:schemas-microsoft-com:vml" Requires="v">
                <p:oleObj spid="_x0000_s51604" name="公式" r:id="rId3" imgW="3147193" imgH="388778" progId="Equation.3">
                  <p:embed/>
                </p:oleObj>
              </mc:Choice>
              <mc:Fallback>
                <p:oleObj name="公式" r:id="rId3" imgW="3147193" imgH="388778"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5543242"/>
                        <a:ext cx="6350000" cy="863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208" name="图片 2">
            <a:extLst>
              <a:ext uri="{FF2B5EF4-FFF2-40B4-BE49-F238E27FC236}">
                <a16:creationId xmlns:a16="http://schemas.microsoft.com/office/drawing/2014/main" id="{B33F4341-5E91-4971-96CE-B2EBD198B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2113" y="620713"/>
            <a:ext cx="3560762"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9" name="矩形 3">
            <a:extLst>
              <a:ext uri="{FF2B5EF4-FFF2-40B4-BE49-F238E27FC236}">
                <a16:creationId xmlns:a16="http://schemas.microsoft.com/office/drawing/2014/main" id="{561EF98C-6D58-4A5A-977A-237D18AB1B45}"/>
              </a:ext>
            </a:extLst>
          </p:cNvPr>
          <p:cNvSpPr>
            <a:spLocks noChangeArrowheads="1"/>
          </p:cNvSpPr>
          <p:nvPr/>
        </p:nvSpPr>
        <p:spPr bwMode="auto">
          <a:xfrm>
            <a:off x="2262188" y="2082800"/>
            <a:ext cx="3194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solidFill>
                  <a:srgbClr val="660066"/>
                </a:solidFill>
                <a:latin typeface="+mn-lt"/>
                <a:ea typeface="仿宋" panose="02010609060101010101" pitchFamily="49" charset="-122"/>
              </a:rPr>
              <a:t>v</a:t>
            </a:r>
            <a:r>
              <a:rPr lang="en-US" altLang="zh-CN" sz="2800" baseline="-25000">
                <a:solidFill>
                  <a:srgbClr val="660066"/>
                </a:solidFill>
                <a:latin typeface="+mn-lt"/>
                <a:ea typeface="仿宋" panose="02010609060101010101" pitchFamily="49" charset="-122"/>
              </a:rPr>
              <a:t>0 </a:t>
            </a:r>
            <a:r>
              <a:rPr lang="en-US" altLang="zh-CN" sz="2800">
                <a:solidFill>
                  <a:srgbClr val="660066"/>
                </a:solidFill>
                <a:latin typeface="+mn-lt"/>
                <a:ea typeface="仿宋" panose="02010609060101010101" pitchFamily="49" charset="-122"/>
                <a:sym typeface="Symbol" panose="05050102010706020507" pitchFamily="18" charset="2"/>
              </a:rPr>
              <a:t>= </a:t>
            </a:r>
            <a:r>
              <a:rPr lang="en-US" altLang="zh-CN" sz="2800" i="1">
                <a:solidFill>
                  <a:srgbClr val="660066"/>
                </a:solidFill>
                <a:latin typeface="+mn-lt"/>
                <a:ea typeface="仿宋" panose="02010609060101010101" pitchFamily="49" charset="-122"/>
                <a:sym typeface="Symbol" panose="05050102010706020507" pitchFamily="18" charset="2"/>
              </a:rPr>
              <a:t>V</a:t>
            </a:r>
            <a:r>
              <a:rPr lang="en-US" altLang="zh-CN" sz="2800" baseline="-25000">
                <a:solidFill>
                  <a:srgbClr val="660066"/>
                </a:solidFill>
                <a:latin typeface="+mn-lt"/>
                <a:ea typeface="仿宋" panose="02010609060101010101" pitchFamily="49" charset="-122"/>
              </a:rPr>
              <a:t>0</a:t>
            </a:r>
            <a:r>
              <a:rPr lang="en-US" altLang="zh-CN" sz="2800">
                <a:solidFill>
                  <a:srgbClr val="660066"/>
                </a:solidFill>
                <a:latin typeface="+mn-lt"/>
                <a:ea typeface="仿宋" panose="02010609060101010101" pitchFamily="49" charset="-122"/>
                <a:sym typeface="Symbol" panose="05050102010706020507" pitchFamily="18" charset="2"/>
              </a:rPr>
              <a:t>cos(</a:t>
            </a:r>
            <a:r>
              <a:rPr lang="zh-CN" altLang="en-US" sz="2800" i="1">
                <a:solidFill>
                  <a:srgbClr val="660066"/>
                </a:solidFill>
                <a:latin typeface="+mn-lt"/>
                <a:ea typeface="仿宋" panose="02010609060101010101" pitchFamily="49" charset="-122"/>
                <a:sym typeface="Symbol" panose="05050102010706020507" pitchFamily="18" charset="2"/>
              </a:rPr>
              <a:t></a:t>
            </a:r>
            <a:r>
              <a:rPr lang="en-US" altLang="zh-CN" sz="2800" baseline="-25000">
                <a:solidFill>
                  <a:srgbClr val="660066"/>
                </a:solidFill>
                <a:latin typeface="+mn-lt"/>
                <a:ea typeface="仿宋" panose="02010609060101010101" pitchFamily="49" charset="-122"/>
                <a:sym typeface="Symbol" panose="05050102010706020507" pitchFamily="18" charset="2"/>
              </a:rPr>
              <a:t>0</a:t>
            </a:r>
            <a:r>
              <a:rPr lang="en-US" altLang="zh-CN" sz="2800" i="1">
                <a:solidFill>
                  <a:srgbClr val="660066"/>
                </a:solidFill>
                <a:latin typeface="+mn-lt"/>
                <a:ea typeface="仿宋" panose="02010609060101010101" pitchFamily="49" charset="-122"/>
                <a:sym typeface="Symbol" panose="05050102010706020507" pitchFamily="18" charset="2"/>
              </a:rPr>
              <a:t>t</a:t>
            </a:r>
            <a:r>
              <a:rPr lang="en-US" altLang="zh-CN" sz="2800">
                <a:solidFill>
                  <a:srgbClr val="660066"/>
                </a:solidFill>
                <a:latin typeface="+mn-lt"/>
                <a:ea typeface="仿宋" panose="02010609060101010101" pitchFamily="49" charset="-122"/>
                <a:sym typeface="Symbol" panose="05050102010706020507" pitchFamily="18" charset="2"/>
              </a:rPr>
              <a:t>) </a:t>
            </a:r>
          </a:p>
          <a:p>
            <a:pPr>
              <a:spcBef>
                <a:spcPct val="0"/>
              </a:spcBef>
              <a:buFontTx/>
              <a:buNone/>
            </a:pPr>
            <a:r>
              <a:rPr lang="en-US" altLang="zh-CN" sz="2800" i="1">
                <a:solidFill>
                  <a:srgbClr val="660066"/>
                </a:solidFill>
                <a:latin typeface="+mn-lt"/>
                <a:ea typeface="仿宋" panose="02010609060101010101" pitchFamily="49" charset="-122"/>
              </a:rPr>
              <a:t>v</a:t>
            </a:r>
            <a:r>
              <a:rPr lang="zh-CN" altLang="en-US" sz="2800" baseline="-25000">
                <a:solidFill>
                  <a:srgbClr val="660066"/>
                </a:solidFill>
                <a:latin typeface="+mn-lt"/>
                <a:ea typeface="仿宋" panose="02010609060101010101" pitchFamily="49" charset="-122"/>
                <a:sym typeface="Symbol" panose="05050102010706020507" pitchFamily="18" charset="2"/>
              </a:rPr>
              <a:t></a:t>
            </a:r>
            <a:r>
              <a:rPr lang="en-US" altLang="zh-CN" sz="2800">
                <a:solidFill>
                  <a:srgbClr val="660066"/>
                </a:solidFill>
                <a:latin typeface="+mn-lt"/>
                <a:ea typeface="仿宋" panose="02010609060101010101" pitchFamily="49" charset="-122"/>
                <a:sym typeface="Symbol" panose="05050102010706020507" pitchFamily="18" charset="2"/>
              </a:rPr>
              <a:t> =</a:t>
            </a:r>
            <a:r>
              <a:rPr lang="en-US" altLang="zh-CN" sz="2800" i="1">
                <a:solidFill>
                  <a:srgbClr val="660066"/>
                </a:solidFill>
                <a:latin typeface="+mn-lt"/>
                <a:ea typeface="仿宋" panose="02010609060101010101" pitchFamily="49" charset="-122"/>
                <a:sym typeface="Symbol" panose="05050102010706020507" pitchFamily="18" charset="2"/>
              </a:rPr>
              <a:t>V</a:t>
            </a:r>
            <a:r>
              <a:rPr lang="zh-CN" altLang="en-US" sz="2800" baseline="-25000">
                <a:solidFill>
                  <a:srgbClr val="660066"/>
                </a:solidFill>
                <a:latin typeface="+mn-lt"/>
                <a:ea typeface="仿宋" panose="02010609060101010101" pitchFamily="49" charset="-122"/>
                <a:sym typeface="Symbol" panose="05050102010706020507" pitchFamily="18" charset="2"/>
              </a:rPr>
              <a:t></a:t>
            </a:r>
            <a:r>
              <a:rPr lang="en-US" altLang="zh-CN" sz="2800">
                <a:solidFill>
                  <a:srgbClr val="660066"/>
                </a:solidFill>
                <a:latin typeface="+mn-lt"/>
                <a:ea typeface="仿宋" panose="02010609060101010101" pitchFamily="49" charset="-122"/>
                <a:sym typeface="Symbol" panose="05050102010706020507" pitchFamily="18" charset="2"/>
              </a:rPr>
              <a:t>cos(</a:t>
            </a:r>
            <a:r>
              <a:rPr lang="zh-CN" altLang="en-US" sz="2800" i="1">
                <a:solidFill>
                  <a:srgbClr val="660066"/>
                </a:solidFill>
                <a:latin typeface="+mn-lt"/>
                <a:ea typeface="仿宋" panose="02010609060101010101" pitchFamily="49" charset="-122"/>
                <a:sym typeface="Symbol" panose="05050102010706020507" pitchFamily="18" charset="2"/>
              </a:rPr>
              <a:t> </a:t>
            </a:r>
            <a:r>
              <a:rPr lang="en-US" altLang="zh-CN" sz="2800" i="1">
                <a:solidFill>
                  <a:srgbClr val="660066"/>
                </a:solidFill>
                <a:latin typeface="+mn-lt"/>
                <a:ea typeface="仿宋" panose="02010609060101010101" pitchFamily="49" charset="-122"/>
                <a:sym typeface="Symbol" panose="05050102010706020507" pitchFamily="18" charset="2"/>
              </a:rPr>
              <a:t>t</a:t>
            </a:r>
            <a:r>
              <a:rPr lang="en-US" altLang="zh-CN" sz="2800">
                <a:solidFill>
                  <a:srgbClr val="660066"/>
                </a:solidFill>
                <a:latin typeface="+mn-lt"/>
                <a:ea typeface="仿宋" panose="02010609060101010101" pitchFamily="49" charset="-122"/>
                <a:sym typeface="Symbol" panose="05050102010706020507" pitchFamily="18" charset="2"/>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52226" name="Object 15">
            <a:extLst>
              <a:ext uri="{FF2B5EF4-FFF2-40B4-BE49-F238E27FC236}">
                <a16:creationId xmlns:a16="http://schemas.microsoft.com/office/drawing/2014/main" id="{58C14F7F-5AB1-4A0A-AC2B-555E3B11D1FF}"/>
              </a:ext>
            </a:extLst>
          </p:cNvPr>
          <p:cNvGraphicFramePr>
            <a:graphicFrameLocks noChangeAspect="1"/>
          </p:cNvGraphicFramePr>
          <p:nvPr>
            <p:extLst>
              <p:ext uri="{D42A27DB-BD31-4B8C-83A1-F6EECF244321}">
                <p14:modId xmlns:p14="http://schemas.microsoft.com/office/powerpoint/2010/main" val="934297761"/>
              </p:ext>
            </p:extLst>
          </p:nvPr>
        </p:nvGraphicFramePr>
        <p:xfrm>
          <a:off x="523875" y="2016125"/>
          <a:ext cx="7724775" cy="1284288"/>
        </p:xfrm>
        <a:graphic>
          <a:graphicData uri="http://schemas.openxmlformats.org/presentationml/2006/ole">
            <mc:AlternateContent xmlns:mc="http://schemas.openxmlformats.org/markup-compatibility/2006">
              <mc:Choice xmlns:v="urn:schemas-microsoft-com:vml" Requires="v">
                <p:oleObj spid="_x0000_s53025" name="公式" r:id="rId3" imgW="5722428" imgH="876405" progId="Equation.3">
                  <p:embed/>
                </p:oleObj>
              </mc:Choice>
              <mc:Fallback>
                <p:oleObj name="公式" r:id="rId3" imgW="5722428" imgH="876405"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 y="2016125"/>
                        <a:ext cx="7724775" cy="1284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27" name="Rectangle 2">
            <a:extLst>
              <a:ext uri="{FF2B5EF4-FFF2-40B4-BE49-F238E27FC236}">
                <a16:creationId xmlns:a16="http://schemas.microsoft.com/office/drawing/2014/main" id="{95A55D23-3E61-4AB6-BDCB-C15C1083C954}"/>
              </a:ext>
            </a:extLst>
          </p:cNvPr>
          <p:cNvSpPr>
            <a:spLocks noGrp="1" noChangeArrowheads="1"/>
          </p:cNvSpPr>
          <p:nvPr>
            <p:ph type="title" idx="4294967295"/>
          </p:nvPr>
        </p:nvSpPr>
        <p:spPr>
          <a:xfrm>
            <a:off x="231775" y="265113"/>
            <a:ext cx="8876729" cy="381000"/>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3</a:t>
            </a:r>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  </a:t>
            </a:r>
            <a:r>
              <a:rPr lang="zh-CN" altLang="en-US" sz="2800" b="1" dirty="0">
                <a:solidFill>
                  <a:srgbClr val="0000FF"/>
                </a:solidFill>
                <a:latin typeface="+mn-lt"/>
                <a:ea typeface="仿宋" panose="02010609060101010101" pitchFamily="49" charset="-122"/>
              </a:rPr>
              <a:t>二极管平衡调幅器 （</a:t>
            </a:r>
            <a:r>
              <a:rPr lang="en-US" altLang="zh-CN" sz="2800" b="1" dirty="0">
                <a:solidFill>
                  <a:srgbClr val="0000FF"/>
                </a:solidFill>
                <a:latin typeface="+mn-lt"/>
                <a:ea typeface="仿宋" panose="02010609060101010101" pitchFamily="49" charset="-122"/>
              </a:rPr>
              <a:t>DSB</a:t>
            </a:r>
            <a:r>
              <a:rPr lang="zh-CN" altLang="en-US" sz="2800" b="1" dirty="0">
                <a:solidFill>
                  <a:srgbClr val="0000FF"/>
                </a:solidFill>
                <a:latin typeface="+mn-lt"/>
                <a:ea typeface="仿宋" panose="02010609060101010101" pitchFamily="49" charset="-122"/>
              </a:rPr>
              <a:t>调制）</a:t>
            </a:r>
            <a:r>
              <a:rPr lang="en-US" altLang="zh-CN" sz="2800" b="1" kern="0" dirty="0">
                <a:solidFill>
                  <a:srgbClr val="00CC00"/>
                </a:solidFill>
                <a:latin typeface="+mn-lt"/>
                <a:ea typeface="仿宋" panose="02010609060101010101" pitchFamily="49" charset="-122"/>
              </a:rPr>
              <a:t> P148</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P152</a:t>
            </a:r>
            <a:r>
              <a:rPr lang="en-US" altLang="zh-CN" sz="2800" b="1" dirty="0">
                <a:solidFill>
                  <a:srgbClr val="0000FF"/>
                </a:solidFill>
                <a:latin typeface="+mn-lt"/>
                <a:ea typeface="仿宋" panose="02010609060101010101" pitchFamily="49" charset="-122"/>
              </a:rPr>
              <a:t> P159 </a:t>
            </a:r>
            <a:endParaRPr lang="zh-CN" altLang="en-US" sz="2800" b="1" dirty="0">
              <a:solidFill>
                <a:srgbClr val="0000FF"/>
              </a:solidFill>
              <a:latin typeface="+mn-lt"/>
              <a:ea typeface="仿宋" panose="02010609060101010101" pitchFamily="49" charset="-122"/>
            </a:endParaRPr>
          </a:p>
        </p:txBody>
      </p:sp>
      <p:sp>
        <p:nvSpPr>
          <p:cNvPr id="52228" name="Text Box 6">
            <a:extLst>
              <a:ext uri="{FF2B5EF4-FFF2-40B4-BE49-F238E27FC236}">
                <a16:creationId xmlns:a16="http://schemas.microsoft.com/office/drawing/2014/main" id="{B43E5AC1-3260-4471-A06D-39620ED6696B}"/>
              </a:ext>
            </a:extLst>
          </p:cNvPr>
          <p:cNvSpPr txBox="1">
            <a:spLocks noChangeArrowheads="1"/>
          </p:cNvSpPr>
          <p:nvPr/>
        </p:nvSpPr>
        <p:spPr bwMode="auto">
          <a:xfrm>
            <a:off x="231775" y="703263"/>
            <a:ext cx="8520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None/>
            </a:pP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1</a:t>
            </a:r>
            <a:r>
              <a:rPr lang="zh-CN" altLang="en-US" sz="2400" dirty="0">
                <a:solidFill>
                  <a:srgbClr val="002060"/>
                </a:solidFill>
                <a:latin typeface="+mn-lt"/>
                <a:ea typeface="仿宋" panose="02010609060101010101" pitchFamily="49" charset="-122"/>
              </a:rPr>
              <a:t>和</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2</a:t>
            </a:r>
            <a:r>
              <a:rPr lang="en-US" altLang="zh-CN" sz="2400" dirty="0">
                <a:solidFill>
                  <a:srgbClr val="002060"/>
                </a:solidFill>
                <a:latin typeface="+mn-lt"/>
                <a:ea typeface="仿宋" panose="02010609060101010101" pitchFamily="49" charset="-122"/>
              </a:rPr>
              <a:t> </a:t>
            </a:r>
            <a:r>
              <a:rPr lang="zh-CN" altLang="en-US" sz="2400" dirty="0">
                <a:solidFill>
                  <a:srgbClr val="002060"/>
                </a:solidFill>
                <a:latin typeface="+mn-lt"/>
                <a:ea typeface="仿宋" panose="02010609060101010101" pitchFamily="49" charset="-122"/>
              </a:rPr>
              <a:t>以相反的方向流过</a:t>
            </a:r>
            <a:r>
              <a:rPr lang="zh-CN" altLang="en-US" sz="2400" dirty="0">
                <a:solidFill>
                  <a:srgbClr val="FF0000"/>
                </a:solidFill>
                <a:latin typeface="+mn-lt"/>
                <a:ea typeface="仿宋" panose="02010609060101010101" pitchFamily="49" charset="-122"/>
              </a:rPr>
              <a:t>变压器</a:t>
            </a:r>
            <a:r>
              <a:rPr lang="en-US" altLang="zh-CN" sz="2400" dirty="0">
                <a:solidFill>
                  <a:srgbClr val="002060"/>
                </a:solidFill>
                <a:latin typeface="+mn-lt"/>
                <a:ea typeface="仿宋" panose="02010609060101010101" pitchFamily="49" charset="-122"/>
              </a:rPr>
              <a:t>Tr</a:t>
            </a:r>
            <a:r>
              <a:rPr lang="en-US" altLang="zh-CN" sz="2400" baseline="-25000" dirty="0">
                <a:solidFill>
                  <a:srgbClr val="002060"/>
                </a:solidFill>
                <a:latin typeface="+mn-lt"/>
                <a:ea typeface="仿宋" panose="02010609060101010101" pitchFamily="49" charset="-122"/>
              </a:rPr>
              <a:t>2</a:t>
            </a:r>
            <a:r>
              <a:rPr lang="zh-CN" altLang="en-US" sz="2400" dirty="0">
                <a:solidFill>
                  <a:srgbClr val="002060"/>
                </a:solidFill>
                <a:latin typeface="+mn-lt"/>
                <a:ea typeface="仿宋" panose="02010609060101010101" pitchFamily="49" charset="-122"/>
              </a:rPr>
              <a:t>的初级，所以次级电流</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L</a:t>
            </a:r>
            <a:r>
              <a:rPr lang="zh-CN" altLang="en-US" sz="2400" dirty="0">
                <a:solidFill>
                  <a:srgbClr val="002060"/>
                </a:solidFill>
                <a:latin typeface="+mn-lt"/>
                <a:ea typeface="仿宋" panose="02010609060101010101" pitchFamily="49" charset="-122"/>
              </a:rPr>
              <a:t>取决于</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1</a:t>
            </a:r>
            <a:r>
              <a:rPr lang="zh-CN" altLang="en-US" sz="2400" dirty="0">
                <a:solidFill>
                  <a:srgbClr val="002060"/>
                </a:solidFill>
                <a:latin typeface="+mn-lt"/>
                <a:ea typeface="仿宋" panose="02010609060101010101" pitchFamily="49" charset="-122"/>
              </a:rPr>
              <a:t>和</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2</a:t>
            </a:r>
            <a:r>
              <a:rPr lang="zh-CN" altLang="en-US" sz="2400" dirty="0">
                <a:solidFill>
                  <a:srgbClr val="002060"/>
                </a:solidFill>
                <a:latin typeface="+mn-lt"/>
                <a:ea typeface="仿宋" panose="02010609060101010101" pitchFamily="49" charset="-122"/>
              </a:rPr>
              <a:t>的差值：</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L </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 i</a:t>
            </a:r>
            <a:r>
              <a:rPr lang="en-US" altLang="zh-CN" sz="2400" baseline="-25000" dirty="0">
                <a:solidFill>
                  <a:srgbClr val="660066"/>
                </a:solidFill>
                <a:latin typeface="+mn-lt"/>
                <a:ea typeface="仿宋" panose="02010609060101010101" pitchFamily="49" charset="-122"/>
              </a:rPr>
              <a:t>2</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dirty="0">
                <a:solidFill>
                  <a:srgbClr val="660066"/>
                </a:solidFill>
                <a:latin typeface="+mn-lt"/>
                <a:ea typeface="仿宋" panose="02010609060101010101" pitchFamily="49" charset="-122"/>
              </a:rPr>
              <a:t>=2</a:t>
            </a:r>
            <a:r>
              <a:rPr lang="en-US" altLang="zh-CN" sz="2400" i="1" dirty="0">
                <a:solidFill>
                  <a:srgbClr val="660066"/>
                </a:solidFill>
                <a:latin typeface="+mn-lt"/>
                <a:ea typeface="仿宋" panose="02010609060101010101" pitchFamily="49" charset="-122"/>
              </a:rPr>
              <a:t>g</a:t>
            </a:r>
            <a:r>
              <a:rPr lang="en-US" altLang="zh-CN" sz="2400" baseline="-25000" dirty="0">
                <a:solidFill>
                  <a:srgbClr val="660066"/>
                </a:solidFill>
                <a:latin typeface="+mn-lt"/>
                <a:ea typeface="仿宋" panose="02010609060101010101" pitchFamily="49" charset="-122"/>
              </a:rPr>
              <a:t>D</a:t>
            </a:r>
            <a:r>
              <a:rPr lang="en-US" altLang="zh-CN" sz="2400" i="1" dirty="0">
                <a:solidFill>
                  <a:srgbClr val="660066"/>
                </a:solidFill>
                <a:latin typeface="+mn-lt"/>
                <a:ea typeface="仿宋" panose="02010609060101010101" pitchFamily="49" charset="-122"/>
              </a:rPr>
              <a:t> v</a:t>
            </a:r>
            <a:r>
              <a:rPr lang="zh-CN" altLang="en-US" sz="2400" baseline="-250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S</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 )    </a:t>
            </a:r>
            <a:r>
              <a:rPr lang="en-US" altLang="zh-CN" sz="2400" dirty="0">
                <a:solidFill>
                  <a:schemeClr val="bg1"/>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  (6-18)</a:t>
            </a:r>
            <a:endParaRPr lang="zh-CN" altLang="en-US" sz="2400" dirty="0">
              <a:solidFill>
                <a:srgbClr val="002060"/>
              </a:solidFill>
              <a:latin typeface="+mn-lt"/>
              <a:ea typeface="仿宋" panose="02010609060101010101" pitchFamily="49" charset="-122"/>
            </a:endParaRPr>
          </a:p>
        </p:txBody>
      </p:sp>
      <p:grpSp>
        <p:nvGrpSpPr>
          <p:cNvPr id="52229" name="组合 12">
            <a:extLst>
              <a:ext uri="{FF2B5EF4-FFF2-40B4-BE49-F238E27FC236}">
                <a16:creationId xmlns:a16="http://schemas.microsoft.com/office/drawing/2014/main" id="{2CB69B79-04B3-4574-B971-AB837FDA91B3}"/>
              </a:ext>
            </a:extLst>
          </p:cNvPr>
          <p:cNvGrpSpPr>
            <a:grpSpLocks/>
          </p:cNvGrpSpPr>
          <p:nvPr/>
        </p:nvGrpSpPr>
        <p:grpSpPr bwMode="auto">
          <a:xfrm>
            <a:off x="111125" y="3357563"/>
            <a:ext cx="8602663" cy="2012950"/>
            <a:chOff x="71468" y="4879163"/>
            <a:chExt cx="9001126" cy="2011301"/>
          </a:xfrm>
        </p:grpSpPr>
        <p:sp>
          <p:nvSpPr>
            <p:cNvPr id="52235" name="Rectangle 4">
              <a:extLst>
                <a:ext uri="{FF2B5EF4-FFF2-40B4-BE49-F238E27FC236}">
                  <a16:creationId xmlns:a16="http://schemas.microsoft.com/office/drawing/2014/main" id="{8ACC6781-469A-46A4-A734-950D648FEB01}"/>
                </a:ext>
              </a:extLst>
            </p:cNvPr>
            <p:cNvSpPr>
              <a:spLocks noChangeArrowheads="1"/>
            </p:cNvSpPr>
            <p:nvPr/>
          </p:nvSpPr>
          <p:spPr bwMode="auto">
            <a:xfrm>
              <a:off x="1071563" y="4926013"/>
              <a:ext cx="3097212" cy="4318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52236" name="Text Box 7">
              <a:extLst>
                <a:ext uri="{FF2B5EF4-FFF2-40B4-BE49-F238E27FC236}">
                  <a16:creationId xmlns:a16="http://schemas.microsoft.com/office/drawing/2014/main" id="{43C67ABC-AC50-4DE5-80C9-082FCD83417B}"/>
                </a:ext>
              </a:extLst>
            </p:cNvPr>
            <p:cNvSpPr txBox="1">
              <a:spLocks noChangeArrowheads="1"/>
            </p:cNvSpPr>
            <p:nvPr/>
          </p:nvSpPr>
          <p:spPr bwMode="auto">
            <a:xfrm>
              <a:off x="71468" y="4879163"/>
              <a:ext cx="9001126" cy="201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Tx/>
                <a:buNone/>
              </a:pPr>
              <a:r>
                <a:rPr lang="zh-CN" altLang="en-US" sz="2400" dirty="0">
                  <a:solidFill>
                    <a:srgbClr val="660066"/>
                  </a:solidFill>
                  <a:latin typeface="+mn-lt"/>
                  <a:ea typeface="仿宋" panose="02010609060101010101" pitchFamily="49" charset="-122"/>
                </a:rPr>
                <a:t>可见：</a:t>
              </a:r>
              <a:r>
                <a:rPr lang="en-US" altLang="zh-CN" sz="2400" i="1" dirty="0">
                  <a:solidFill>
                    <a:srgbClr val="0000FF"/>
                  </a:solidFill>
                  <a:latin typeface="+mn-lt"/>
                  <a:ea typeface="仿宋" panose="02010609060101010101" pitchFamily="49" charset="-122"/>
                </a:rPr>
                <a:t>i</a:t>
              </a:r>
              <a:r>
                <a:rPr lang="en-US" altLang="zh-CN" sz="2400" baseline="-25000" dirty="0">
                  <a:solidFill>
                    <a:srgbClr val="0000FF"/>
                  </a:solidFill>
                  <a:latin typeface="+mn-lt"/>
                  <a:ea typeface="仿宋" panose="02010609060101010101" pitchFamily="49" charset="-122"/>
                </a:rPr>
                <a:t>L</a:t>
              </a:r>
              <a:r>
                <a:rPr lang="zh-CN" altLang="en-US" sz="2400" dirty="0">
                  <a:solidFill>
                    <a:srgbClr val="0000FF"/>
                  </a:solidFill>
                  <a:latin typeface="+mn-lt"/>
                  <a:ea typeface="仿宋" panose="02010609060101010101" pitchFamily="49" charset="-122"/>
                </a:rPr>
                <a:t>中只有基频</a:t>
              </a:r>
              <a:r>
                <a:rPr lang="en-US" altLang="zh-CN" sz="2400" i="1" dirty="0">
                  <a:solidFill>
                    <a:srgbClr val="0000FF"/>
                  </a:solidFill>
                  <a:latin typeface="+mn-lt"/>
                  <a:ea typeface="仿宋" panose="02010609060101010101" pitchFamily="49" charset="-122"/>
                </a:rPr>
                <a:t>Ω</a:t>
              </a:r>
              <a:r>
                <a:rPr lang="zh-CN" altLang="en-US" sz="2400" dirty="0">
                  <a:solidFill>
                    <a:srgbClr val="0000FF"/>
                  </a:solidFill>
                  <a:latin typeface="+mn-lt"/>
                  <a:ea typeface="仿宋" panose="02010609060101010101" pitchFamily="49" charset="-122"/>
                </a:rPr>
                <a:t>和边频</a:t>
              </a:r>
              <a:r>
                <a:rPr lang="en-US" altLang="zh-CN" sz="2400" dirty="0">
                  <a:solidFill>
                    <a:srgbClr val="660066"/>
                  </a:solidFill>
                  <a:latin typeface="+mn-lt"/>
                  <a:ea typeface="仿宋" panose="02010609060101010101" pitchFamily="49" charset="-122"/>
                </a:rPr>
                <a:t>(2</a:t>
              </a:r>
              <a:r>
                <a:rPr lang="en-US" altLang="zh-CN" sz="2400" i="1" dirty="0">
                  <a:solidFill>
                    <a:srgbClr val="660066"/>
                  </a:solidFill>
                  <a:latin typeface="+mn-lt"/>
                  <a:ea typeface="仿宋" panose="02010609060101010101" pitchFamily="49" charset="-122"/>
                </a:rPr>
                <a:t>n</a:t>
              </a:r>
              <a:r>
                <a:rPr lang="en-US" altLang="zh-CN" sz="2400" dirty="0">
                  <a:solidFill>
                    <a:srgbClr val="660066"/>
                  </a:solidFill>
                  <a:latin typeface="+mn-lt"/>
                  <a:ea typeface="仿宋" panose="02010609060101010101" pitchFamily="49" charset="-122"/>
                </a:rPr>
                <a:t>+1)</a:t>
              </a: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 ，可以实现</a:t>
              </a:r>
              <a:r>
                <a:rPr lang="en-US" altLang="zh-CN" sz="2400" dirty="0">
                  <a:solidFill>
                    <a:srgbClr val="660066"/>
                  </a:solidFill>
                  <a:latin typeface="+mn-lt"/>
                  <a:ea typeface="仿宋" panose="02010609060101010101" pitchFamily="49" charset="-122"/>
                </a:rPr>
                <a:t>3</a:t>
              </a:r>
              <a:r>
                <a:rPr lang="zh-CN" altLang="en-US" sz="2400" dirty="0">
                  <a:solidFill>
                    <a:srgbClr val="660066"/>
                  </a:solidFill>
                  <a:latin typeface="+mn-lt"/>
                  <a:ea typeface="仿宋" panose="02010609060101010101" pitchFamily="49" charset="-122"/>
                </a:rPr>
                <a:t>次、</a:t>
              </a:r>
              <a:r>
                <a:rPr lang="en-US" altLang="zh-CN" sz="2400" dirty="0">
                  <a:solidFill>
                    <a:srgbClr val="660066"/>
                  </a:solidFill>
                  <a:latin typeface="+mn-lt"/>
                  <a:ea typeface="仿宋" panose="02010609060101010101" pitchFamily="49" charset="-122"/>
                </a:rPr>
                <a:t>5</a:t>
              </a:r>
              <a:r>
                <a:rPr lang="zh-CN" altLang="en-US" sz="2400" dirty="0">
                  <a:solidFill>
                    <a:srgbClr val="660066"/>
                  </a:solidFill>
                  <a:latin typeface="+mn-lt"/>
                  <a:ea typeface="仿宋" panose="02010609060101010101" pitchFamily="49" charset="-122"/>
                </a:rPr>
                <a:t>次倍频调制。</a:t>
              </a:r>
              <a:endParaRPr lang="en-US" altLang="zh-CN" sz="2400" dirty="0">
                <a:solidFill>
                  <a:srgbClr val="660066"/>
                </a:solidFill>
                <a:latin typeface="+mn-lt"/>
                <a:ea typeface="仿宋" panose="02010609060101010101" pitchFamily="49" charset="-122"/>
              </a:endParaRPr>
            </a:p>
            <a:p>
              <a:pPr eaLnBrk="1" hangingPunct="1">
                <a:lnSpc>
                  <a:spcPct val="120000"/>
                </a:lnSpc>
                <a:buFontTx/>
                <a:buNone/>
              </a:pPr>
              <a:r>
                <a:rPr lang="zh-CN" altLang="en-US" sz="2400" dirty="0">
                  <a:solidFill>
                    <a:srgbClr val="660066"/>
                  </a:solidFill>
                  <a:latin typeface="+mn-lt"/>
                  <a:ea typeface="仿宋" panose="02010609060101010101" pitchFamily="49" charset="-122"/>
                </a:rPr>
                <a:t>无载波和各次载波的谐波。</a:t>
              </a:r>
              <a:endParaRPr lang="en-US" altLang="zh-CN" sz="2400" dirty="0">
                <a:solidFill>
                  <a:srgbClr val="660066"/>
                </a:solidFill>
                <a:latin typeface="+mn-lt"/>
                <a:ea typeface="仿宋" panose="02010609060101010101" pitchFamily="49" charset="-122"/>
              </a:endParaRPr>
            </a:p>
            <a:p>
              <a:pPr eaLnBrk="1" hangingPunct="1">
                <a:lnSpc>
                  <a:spcPct val="120000"/>
                </a:lnSpc>
                <a:buFontTx/>
                <a:buNone/>
              </a:pPr>
              <a:r>
                <a:rPr lang="zh-CN" altLang="en-US" sz="2400" dirty="0">
                  <a:solidFill>
                    <a:srgbClr val="660066"/>
                  </a:solidFill>
                  <a:latin typeface="+mn-lt"/>
                  <a:ea typeface="仿宋" panose="02010609060101010101" pitchFamily="49" charset="-122"/>
                </a:rPr>
                <a:t>经滤波器可得双边带调幅波</a:t>
              </a:r>
              <a:r>
                <a:rPr lang="en-US" altLang="zh-CN" sz="2400" dirty="0">
                  <a:solidFill>
                    <a:srgbClr val="660066"/>
                  </a:solidFill>
                  <a:latin typeface="+mn-lt"/>
                  <a:ea typeface="仿宋" panose="02010609060101010101" pitchFamily="49" charset="-122"/>
                </a:rPr>
                <a:t>(DSB):</a:t>
              </a:r>
              <a:endParaRPr lang="zh-CN" altLang="en-US" sz="2400" dirty="0">
                <a:solidFill>
                  <a:srgbClr val="660066"/>
                </a:solidFill>
                <a:latin typeface="+mn-lt"/>
                <a:ea typeface="仿宋" panose="02010609060101010101" pitchFamily="49" charset="-122"/>
              </a:endParaRPr>
            </a:p>
          </p:txBody>
        </p:sp>
      </p:grpSp>
      <p:sp>
        <p:nvSpPr>
          <p:cNvPr id="52231" name="Text Box 6">
            <a:extLst>
              <a:ext uri="{FF2B5EF4-FFF2-40B4-BE49-F238E27FC236}">
                <a16:creationId xmlns:a16="http://schemas.microsoft.com/office/drawing/2014/main" id="{C23D8C88-12B4-4048-932A-CB3BEF101C44}"/>
              </a:ext>
            </a:extLst>
          </p:cNvPr>
          <p:cNvSpPr txBox="1">
            <a:spLocks noChangeArrowheads="1"/>
          </p:cNvSpPr>
          <p:nvPr/>
        </p:nvSpPr>
        <p:spPr bwMode="auto">
          <a:xfrm>
            <a:off x="193675" y="1543050"/>
            <a:ext cx="85201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2060"/>
                </a:solidFill>
                <a:latin typeface="+mn-lt"/>
                <a:ea typeface="仿宋" panose="02010609060101010101" pitchFamily="49" charset="-122"/>
              </a:rPr>
              <a:t>将</a:t>
            </a:r>
            <a:r>
              <a:rPr lang="en-US" altLang="zh-CN" sz="2400" i="1" dirty="0">
                <a:solidFill>
                  <a:srgbClr val="002060"/>
                </a:solidFill>
                <a:latin typeface="+mn-lt"/>
                <a:ea typeface="仿宋" panose="02010609060101010101" pitchFamily="49" charset="-122"/>
              </a:rPr>
              <a:t>v</a:t>
            </a:r>
            <a:r>
              <a:rPr lang="zh-CN" altLang="en-US" sz="2400" baseline="-25000" dirty="0">
                <a:solidFill>
                  <a:srgbClr val="002060"/>
                </a:solidFill>
                <a:latin typeface="+mn-lt"/>
                <a:ea typeface="仿宋" panose="02010609060101010101" pitchFamily="49" charset="-122"/>
                <a:sym typeface="Symbol" panose="05050102010706020507" pitchFamily="18" charset="2"/>
              </a:rPr>
              <a:t></a:t>
            </a:r>
            <a:r>
              <a:rPr lang="zh-CN" altLang="en-US" sz="2400" dirty="0">
                <a:solidFill>
                  <a:srgbClr val="002060"/>
                </a:solidFill>
                <a:latin typeface="+mn-lt"/>
                <a:ea typeface="仿宋" panose="02010609060101010101" pitchFamily="49" charset="-122"/>
              </a:rPr>
              <a:t>和开关函数</a:t>
            </a:r>
            <a:r>
              <a:rPr lang="en-US" altLang="zh-CN" sz="2400" i="1" dirty="0">
                <a:solidFill>
                  <a:srgbClr val="002060"/>
                </a:solidFill>
                <a:latin typeface="+mn-lt"/>
                <a:ea typeface="仿宋" panose="02010609060101010101" pitchFamily="49" charset="-122"/>
              </a:rPr>
              <a:t>S</a:t>
            </a:r>
            <a:r>
              <a:rPr lang="en-US" altLang="zh-CN" sz="2400" dirty="0">
                <a:solidFill>
                  <a:srgbClr val="002060"/>
                </a:solidFill>
                <a:latin typeface="+mn-lt"/>
                <a:ea typeface="仿宋" panose="02010609060101010101" pitchFamily="49" charset="-122"/>
              </a:rPr>
              <a:t>(</a:t>
            </a:r>
            <a:r>
              <a:rPr lang="en-US" altLang="zh-CN" sz="2400" i="1" dirty="0">
                <a:solidFill>
                  <a:srgbClr val="002060"/>
                </a:solidFill>
                <a:latin typeface="+mn-lt"/>
                <a:ea typeface="仿宋" panose="02010609060101010101" pitchFamily="49" charset="-122"/>
              </a:rPr>
              <a:t>t</a:t>
            </a:r>
            <a:r>
              <a:rPr lang="en-US" altLang="zh-CN" sz="2400" dirty="0">
                <a:solidFill>
                  <a:srgbClr val="002060"/>
                </a:solidFill>
                <a:latin typeface="+mn-lt"/>
                <a:ea typeface="仿宋" panose="02010609060101010101" pitchFamily="49" charset="-122"/>
              </a:rPr>
              <a:t> )</a:t>
            </a:r>
            <a:r>
              <a:rPr lang="zh-CN" altLang="en-US" sz="2400" dirty="0">
                <a:solidFill>
                  <a:srgbClr val="002060"/>
                </a:solidFill>
                <a:latin typeface="+mn-lt"/>
                <a:ea typeface="仿宋" panose="02010609060101010101" pitchFamily="49" charset="-122"/>
              </a:rPr>
              <a:t>代入上式，可得到：</a:t>
            </a:r>
          </a:p>
        </p:txBody>
      </p:sp>
      <p:sp>
        <p:nvSpPr>
          <p:cNvPr id="52232" name="矩形 1">
            <a:extLst>
              <a:ext uri="{FF2B5EF4-FFF2-40B4-BE49-F238E27FC236}">
                <a16:creationId xmlns:a16="http://schemas.microsoft.com/office/drawing/2014/main" id="{0799D871-2620-4B85-BD6B-A16495DE4F8A}"/>
              </a:ext>
            </a:extLst>
          </p:cNvPr>
          <p:cNvSpPr>
            <a:spLocks noChangeArrowheads="1"/>
          </p:cNvSpPr>
          <p:nvPr/>
        </p:nvSpPr>
        <p:spPr bwMode="auto">
          <a:xfrm>
            <a:off x="7019925" y="2157413"/>
            <a:ext cx="1083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latin typeface="+mn-lt"/>
                <a:ea typeface="仿宋" panose="02010609060101010101" pitchFamily="49" charset="-122"/>
              </a:rPr>
              <a:t>(6-18)</a:t>
            </a:r>
            <a:endParaRPr lang="zh-CN" altLang="en-US" sz="2800">
              <a:solidFill>
                <a:srgbClr val="FF0000"/>
              </a:solidFill>
              <a:latin typeface="+mn-lt"/>
              <a:ea typeface="仿宋" panose="02010609060101010101" pitchFamily="49" charset="-122"/>
            </a:endParaRPr>
          </a:p>
        </p:txBody>
      </p:sp>
      <p:sp>
        <p:nvSpPr>
          <p:cNvPr id="18" name="Rectangle 2">
            <a:extLst>
              <a:ext uri="{FF2B5EF4-FFF2-40B4-BE49-F238E27FC236}">
                <a16:creationId xmlns:a16="http://schemas.microsoft.com/office/drawing/2014/main" id="{B381780E-E510-4B84-B7BF-828C27B95F04}"/>
              </a:ext>
            </a:extLst>
          </p:cNvPr>
          <p:cNvSpPr txBox="1">
            <a:spLocks noChangeArrowheads="1"/>
          </p:cNvSpPr>
          <p:nvPr/>
        </p:nvSpPr>
        <p:spPr bwMode="auto">
          <a:xfrm>
            <a:off x="539750" y="5756274"/>
            <a:ext cx="4464298" cy="55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看图</a:t>
            </a:r>
            <a:r>
              <a:rPr lang="en-US" altLang="zh-CN" sz="2800" kern="0" dirty="0">
                <a:solidFill>
                  <a:srgbClr val="0000FF"/>
                </a:solidFill>
                <a:latin typeface="+mn-lt"/>
                <a:ea typeface="仿宋" panose="02010609060101010101" pitchFamily="49" charset="-122"/>
              </a:rPr>
              <a:t>6-11</a:t>
            </a:r>
            <a:r>
              <a:rPr lang="zh-CN" altLang="en-US" sz="2800" kern="0" dirty="0">
                <a:solidFill>
                  <a:srgbClr val="0000FF"/>
                </a:solidFill>
                <a:latin typeface="+mn-lt"/>
                <a:ea typeface="仿宋" panose="02010609060101010101" pitchFamily="49" charset="-122"/>
              </a:rPr>
              <a:t>，见下页</a:t>
            </a:r>
          </a:p>
        </p:txBody>
      </p:sp>
      <p:graphicFrame>
        <p:nvGraphicFramePr>
          <p:cNvPr id="52234" name="Object 15">
            <a:extLst>
              <a:ext uri="{FF2B5EF4-FFF2-40B4-BE49-F238E27FC236}">
                <a16:creationId xmlns:a16="http://schemas.microsoft.com/office/drawing/2014/main" id="{77EF6591-811A-483A-A8DE-DB068C61DF36}"/>
              </a:ext>
            </a:extLst>
          </p:cNvPr>
          <p:cNvGraphicFramePr>
            <a:graphicFrameLocks noChangeAspect="1"/>
          </p:cNvGraphicFramePr>
          <p:nvPr>
            <p:extLst>
              <p:ext uri="{D42A27DB-BD31-4B8C-83A1-F6EECF244321}">
                <p14:modId xmlns:p14="http://schemas.microsoft.com/office/powerpoint/2010/main" val="1752118118"/>
              </p:ext>
            </p:extLst>
          </p:nvPr>
        </p:nvGraphicFramePr>
        <p:xfrm>
          <a:off x="5004048" y="4712744"/>
          <a:ext cx="3364568" cy="717550"/>
        </p:xfrm>
        <a:graphic>
          <a:graphicData uri="http://schemas.openxmlformats.org/presentationml/2006/ole">
            <mc:AlternateContent xmlns:mc="http://schemas.openxmlformats.org/markup-compatibility/2006">
              <mc:Choice xmlns:v="urn:schemas-microsoft-com:vml" Requires="v">
                <p:oleObj spid="_x0000_s53026" name="公式" r:id="rId5" imgW="2026950" imgH="388778" progId="Equation.3">
                  <p:embed/>
                </p:oleObj>
              </mc:Choice>
              <mc:Fallback>
                <p:oleObj name="公式" r:id="rId5" imgW="2026950" imgH="388778"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4712744"/>
                        <a:ext cx="3364568" cy="717550"/>
                      </a:xfrm>
                      <a:prstGeom prst="rect">
                        <a:avLst/>
                      </a:prstGeom>
                      <a:solidFill>
                        <a:schemeClr val="bg1"/>
                      </a:solidFill>
                      <a:ln>
                        <a:noFill/>
                      </a:ln>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53250" name="图片 2">
            <a:extLst>
              <a:ext uri="{FF2B5EF4-FFF2-40B4-BE49-F238E27FC236}">
                <a16:creationId xmlns:a16="http://schemas.microsoft.com/office/drawing/2014/main" id="{8ABE565E-B691-4142-A597-17DA505A2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681038"/>
            <a:ext cx="3379788"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2">
            <a:extLst>
              <a:ext uri="{FF2B5EF4-FFF2-40B4-BE49-F238E27FC236}">
                <a16:creationId xmlns:a16="http://schemas.microsoft.com/office/drawing/2014/main" id="{8CD5B79B-9F4A-41A3-BA1E-B249162BE076}"/>
              </a:ext>
            </a:extLst>
          </p:cNvPr>
          <p:cNvSpPr>
            <a:spLocks noGrp="1" noChangeArrowheads="1"/>
          </p:cNvSpPr>
          <p:nvPr>
            <p:ph type="title" idx="4294967295"/>
          </p:nvPr>
        </p:nvSpPr>
        <p:spPr>
          <a:xfrm>
            <a:off x="231775" y="265113"/>
            <a:ext cx="8245475" cy="381000"/>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3</a:t>
            </a:r>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  </a:t>
            </a:r>
            <a:r>
              <a:rPr lang="zh-CN" altLang="en-US" sz="2800" b="1" dirty="0">
                <a:solidFill>
                  <a:srgbClr val="0000FF"/>
                </a:solidFill>
                <a:latin typeface="+mn-lt"/>
                <a:ea typeface="仿宋" panose="02010609060101010101" pitchFamily="49" charset="-122"/>
              </a:rPr>
              <a:t>二极管平衡调幅器 （</a:t>
            </a:r>
            <a:r>
              <a:rPr lang="en-US" altLang="zh-CN" sz="2800" b="1" dirty="0">
                <a:solidFill>
                  <a:srgbClr val="0000FF"/>
                </a:solidFill>
                <a:latin typeface="+mn-lt"/>
                <a:ea typeface="仿宋" panose="02010609060101010101" pitchFamily="49" charset="-122"/>
              </a:rPr>
              <a:t>DSB</a:t>
            </a:r>
            <a:r>
              <a:rPr lang="zh-CN" altLang="en-US" sz="2800" b="1" dirty="0">
                <a:solidFill>
                  <a:srgbClr val="0000FF"/>
                </a:solidFill>
                <a:latin typeface="+mn-lt"/>
                <a:ea typeface="仿宋" panose="02010609060101010101" pitchFamily="49" charset="-122"/>
              </a:rPr>
              <a:t>调制）</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P152 </a:t>
            </a:r>
            <a:r>
              <a:rPr lang="en-US" altLang="zh-CN" sz="2800" b="1" dirty="0">
                <a:solidFill>
                  <a:srgbClr val="0000FF"/>
                </a:solidFill>
                <a:latin typeface="+mn-lt"/>
                <a:ea typeface="仿宋" panose="02010609060101010101" pitchFamily="49" charset="-122"/>
              </a:rPr>
              <a:t> P159 </a:t>
            </a:r>
            <a:endParaRPr lang="zh-CN" altLang="en-US" sz="2800" b="1" dirty="0">
              <a:solidFill>
                <a:srgbClr val="0000FF"/>
              </a:solidFill>
              <a:latin typeface="+mn-lt"/>
              <a:ea typeface="仿宋" panose="02010609060101010101" pitchFamily="49" charset="-122"/>
            </a:endParaRPr>
          </a:p>
        </p:txBody>
      </p:sp>
      <p:sp>
        <p:nvSpPr>
          <p:cNvPr id="51204" name="Text Box 6">
            <a:extLst>
              <a:ext uri="{FF2B5EF4-FFF2-40B4-BE49-F238E27FC236}">
                <a16:creationId xmlns:a16="http://schemas.microsoft.com/office/drawing/2014/main" id="{AD4F1381-8346-437C-83F0-4F4EDAB5B0CB}"/>
              </a:ext>
            </a:extLst>
          </p:cNvPr>
          <p:cNvSpPr txBox="1">
            <a:spLocks noChangeArrowheads="1"/>
          </p:cNvSpPr>
          <p:nvPr/>
        </p:nvSpPr>
        <p:spPr bwMode="auto">
          <a:xfrm>
            <a:off x="231775" y="617538"/>
            <a:ext cx="463232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信号的两个特点：</a:t>
            </a:r>
            <a:endParaRPr lang="en-US" altLang="zh-CN" sz="2400" dirty="0">
              <a:solidFill>
                <a:srgbClr val="660066"/>
              </a:solidFill>
              <a:latin typeface="+mn-lt"/>
              <a:ea typeface="仿宋" panose="02010609060101010101" pitchFamily="49" charset="-122"/>
            </a:endParaRPr>
          </a:p>
          <a:p>
            <a:pPr marL="457200" indent="-457200" eaLnBrk="1" hangingPunct="1">
              <a:spcBef>
                <a:spcPct val="50000"/>
              </a:spcBef>
              <a:buFontTx/>
              <a:buAutoNum type="arabicParenBoth"/>
              <a:defRPr/>
            </a:pPr>
            <a:r>
              <a:rPr lang="zh-CN" altLang="en-US" sz="2400" dirty="0">
                <a:solidFill>
                  <a:srgbClr val="660066"/>
                </a:solidFill>
                <a:latin typeface="+mn-lt"/>
                <a:ea typeface="仿宋" panose="02010609060101010101" pitchFamily="49" charset="-122"/>
              </a:rPr>
              <a:t>已调波中无载波，所以包络不能完全反映出调制信号的变化。</a:t>
            </a:r>
            <a:endParaRPr lang="en-US" altLang="zh-CN" sz="2400" dirty="0">
              <a:solidFill>
                <a:srgbClr val="660066"/>
              </a:solidFill>
              <a:latin typeface="+mn-lt"/>
              <a:ea typeface="仿宋" panose="02010609060101010101" pitchFamily="49" charset="-122"/>
            </a:endParaRPr>
          </a:p>
          <a:p>
            <a:pPr marL="457200" indent="-457200" eaLnBrk="1" hangingPunct="1">
              <a:spcBef>
                <a:spcPct val="50000"/>
              </a:spcBef>
              <a:buFontTx/>
              <a:buAutoNum type="arabicParenBoth"/>
              <a:defRPr/>
            </a:pPr>
            <a:endParaRPr lang="en-US" altLang="zh-CN" sz="2400" dirty="0">
              <a:solidFill>
                <a:srgbClr val="660066"/>
              </a:solidFill>
              <a:latin typeface="+mn-lt"/>
              <a:ea typeface="仿宋" panose="02010609060101010101" pitchFamily="49" charset="-122"/>
            </a:endParaRPr>
          </a:p>
          <a:p>
            <a:pPr marL="457200" indent="-457200" eaLnBrk="1" hangingPunct="1">
              <a:spcBef>
                <a:spcPct val="50000"/>
              </a:spcBef>
              <a:buFontTx/>
              <a:buAutoNum type="arabicParenBoth"/>
              <a:defRPr/>
            </a:pP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波的高频载波的相位存在突变，</a:t>
            </a:r>
            <a:r>
              <a:rPr lang="en-US" altLang="zh-CN" sz="2400" dirty="0">
                <a:solidFill>
                  <a:srgbClr val="660066"/>
                </a:solidFill>
                <a:latin typeface="+mn-lt"/>
                <a:ea typeface="仿宋" panose="02010609060101010101" pitchFamily="49" charset="-122"/>
              </a:rPr>
              <a:t>180</a:t>
            </a:r>
            <a:r>
              <a:rPr lang="en-US" altLang="zh-CN" sz="24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sym typeface="Symbol" panose="05050102010706020507" pitchFamily="18" charset="2"/>
              </a:rPr>
              <a:t>，突变点是调制信号极性变化的点。</a:t>
            </a:r>
            <a:endParaRPr lang="zh-CN" altLang="en-US" sz="2400" dirty="0">
              <a:solidFill>
                <a:srgbClr val="660066"/>
              </a:solidFill>
              <a:latin typeface="+mn-lt"/>
              <a:ea typeface="仿宋" panose="02010609060101010101" pitchFamily="49" charset="-122"/>
            </a:endParaRPr>
          </a:p>
        </p:txBody>
      </p:sp>
      <p:sp>
        <p:nvSpPr>
          <p:cNvPr id="53253" name="矩形 1">
            <a:extLst>
              <a:ext uri="{FF2B5EF4-FFF2-40B4-BE49-F238E27FC236}">
                <a16:creationId xmlns:a16="http://schemas.microsoft.com/office/drawing/2014/main" id="{B62A8FD5-913B-4276-96D3-5522BD065F6D}"/>
              </a:ext>
            </a:extLst>
          </p:cNvPr>
          <p:cNvSpPr>
            <a:spLocks noChangeArrowheads="1"/>
          </p:cNvSpPr>
          <p:nvPr/>
        </p:nvSpPr>
        <p:spPr bwMode="auto">
          <a:xfrm>
            <a:off x="6297613" y="1404938"/>
            <a:ext cx="2019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0000"/>
                </a:solidFill>
                <a:latin typeface="+mn-lt"/>
                <a:ea typeface="仿宋" panose="02010609060101010101" pitchFamily="49" charset="-122"/>
              </a:rPr>
              <a:t>P153</a:t>
            </a:r>
            <a:r>
              <a:rPr lang="zh-CN" altLang="en-US" sz="2800">
                <a:solidFill>
                  <a:srgbClr val="FF0000"/>
                </a:solidFill>
                <a:latin typeface="+mn-lt"/>
                <a:ea typeface="仿宋" panose="02010609060101010101" pitchFamily="49" charset="-122"/>
              </a:rPr>
              <a:t>  </a:t>
            </a:r>
            <a:r>
              <a:rPr lang="en-US" altLang="zh-CN" sz="2800">
                <a:solidFill>
                  <a:schemeClr val="accent2"/>
                </a:solidFill>
                <a:latin typeface="+mn-lt"/>
                <a:ea typeface="仿宋" panose="02010609060101010101" pitchFamily="49" charset="-122"/>
              </a:rPr>
              <a:t>P160</a:t>
            </a:r>
            <a:endParaRPr lang="zh-CN" altLang="en-US" sz="2800">
              <a:solidFill>
                <a:schemeClr val="accent2"/>
              </a:solidFill>
              <a:latin typeface="+mn-lt"/>
              <a:ea typeface="仿宋" panose="02010609060101010101" pitchFamily="49" charset="-122"/>
            </a:endParaRPr>
          </a:p>
        </p:txBody>
      </p:sp>
      <p:pic>
        <p:nvPicPr>
          <p:cNvPr id="6" name="图片 2">
            <a:extLst>
              <a:ext uri="{FF2B5EF4-FFF2-40B4-BE49-F238E27FC236}">
                <a16:creationId xmlns:a16="http://schemas.microsoft.com/office/drawing/2014/main" id="{0C9F9C1E-FE92-4809-9786-C3316FE88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4" y="3933056"/>
            <a:ext cx="3379788" cy="243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3B04FD55-1163-4D0A-8D62-0E3A1E19CFAA}"/>
              </a:ext>
            </a:extLst>
          </p:cNvPr>
          <p:cNvSpPr txBox="1">
            <a:spLocks noChangeArrowheads="1"/>
          </p:cNvSpPr>
          <p:nvPr/>
        </p:nvSpPr>
        <p:spPr bwMode="auto">
          <a:xfrm>
            <a:off x="1475656" y="6086475"/>
            <a:ext cx="2439987" cy="400050"/>
          </a:xfrm>
          <a:prstGeom prst="rect">
            <a:avLst/>
          </a:prstGeom>
          <a:noFill/>
          <a:ln w="9525">
            <a:noFill/>
            <a:miter lim="800000"/>
            <a:headEnd/>
            <a:tailEnd/>
          </a:ln>
        </p:spPr>
        <p:txBody>
          <a:bodyPr anchor="ctr"/>
          <a:lstStyle/>
          <a:p>
            <a:pPr eaLnBrk="1" hangingPunct="1">
              <a:defRPr/>
            </a:pPr>
            <a:r>
              <a:rPr lang="en-US" altLang="zh-CN" dirty="0">
                <a:solidFill>
                  <a:srgbClr val="FF0000"/>
                </a:solidFill>
                <a:latin typeface="+mn-lt"/>
                <a:ea typeface="仿宋" panose="02010609060101010101" pitchFamily="49" charset="-122"/>
              </a:rPr>
              <a:t>P152</a:t>
            </a:r>
            <a:r>
              <a:rPr lang="en-US" altLang="zh-CN" dirty="0">
                <a:solidFill>
                  <a:srgbClr val="0000FF"/>
                </a:solidFill>
                <a:latin typeface="+mn-lt"/>
                <a:ea typeface="仿宋" panose="02010609060101010101" pitchFamily="49" charset="-122"/>
              </a:rPr>
              <a:t>      P159</a:t>
            </a:r>
            <a:endParaRPr lang="zh-CN" altLang="en-US" kern="0" dirty="0">
              <a:solidFill>
                <a:srgbClr val="C00000"/>
              </a:solidFill>
              <a:latin typeface="+mn-lt"/>
              <a:ea typeface="仿宋" panose="02010609060101010101" pitchFamily="49" charset="-122"/>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3AAE284-E1D9-4B60-BEB8-688DB735A53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graphicFrame>
        <p:nvGraphicFramePr>
          <p:cNvPr id="8195" name="Object 3">
            <a:extLst>
              <a:ext uri="{FF2B5EF4-FFF2-40B4-BE49-F238E27FC236}">
                <a16:creationId xmlns:a16="http://schemas.microsoft.com/office/drawing/2014/main" id="{3FEBE603-1EBD-4B17-9E24-3677CF651893}"/>
              </a:ext>
            </a:extLst>
          </p:cNvPr>
          <p:cNvGraphicFramePr>
            <a:graphicFrameLocks noChangeAspect="1"/>
          </p:cNvGraphicFramePr>
          <p:nvPr>
            <p:extLst>
              <p:ext uri="{D42A27DB-BD31-4B8C-83A1-F6EECF244321}">
                <p14:modId xmlns:p14="http://schemas.microsoft.com/office/powerpoint/2010/main" val="302974883"/>
              </p:ext>
            </p:extLst>
          </p:nvPr>
        </p:nvGraphicFramePr>
        <p:xfrm>
          <a:off x="0" y="1428750"/>
          <a:ext cx="6480175" cy="4967288"/>
        </p:xfrm>
        <a:graphic>
          <a:graphicData uri="http://schemas.openxmlformats.org/presentationml/2006/ole">
            <mc:AlternateContent xmlns:mc="http://schemas.openxmlformats.org/markup-compatibility/2006">
              <mc:Choice xmlns:v="urn:schemas-microsoft-com:vml" Requires="v">
                <p:oleObj spid="_x0000_s8593" name="SmartDraw" r:id="rId3" imgW="5140452" imgH="3939540" progId="">
                  <p:embed/>
                </p:oleObj>
              </mc:Choice>
              <mc:Fallback>
                <p:oleObj name="SmartDraw" r:id="rId3" imgW="5140452" imgH="393954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28750"/>
                        <a:ext cx="6480175" cy="496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6" name="Text Box 4">
            <a:extLst>
              <a:ext uri="{FF2B5EF4-FFF2-40B4-BE49-F238E27FC236}">
                <a16:creationId xmlns:a16="http://schemas.microsoft.com/office/drawing/2014/main" id="{32DB3328-2110-4EF4-92FB-B74D3E62013E}"/>
              </a:ext>
            </a:extLst>
          </p:cNvPr>
          <p:cNvSpPr txBox="1">
            <a:spLocks noChangeArrowheads="1"/>
          </p:cNvSpPr>
          <p:nvPr/>
        </p:nvSpPr>
        <p:spPr bwMode="auto">
          <a:xfrm>
            <a:off x="611188" y="820738"/>
            <a:ext cx="7604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chemeClr val="accent4"/>
                </a:solidFill>
                <a:latin typeface="+mn-lt"/>
                <a:ea typeface="仿宋" panose="02010609060101010101" pitchFamily="49" charset="-122"/>
              </a:rPr>
              <a:t>单音调制的波形</a:t>
            </a:r>
            <a:r>
              <a:rPr lang="en-US" altLang="zh-CN" sz="2400" i="1" dirty="0">
                <a:solidFill>
                  <a:srgbClr val="CC3300"/>
                </a:solidFill>
                <a:latin typeface="+mn-lt"/>
                <a:ea typeface="仿宋" panose="02010609060101010101" pitchFamily="49" charset="-122"/>
              </a:rPr>
              <a:t>m</a:t>
            </a:r>
            <a:r>
              <a:rPr lang="en-US" altLang="zh-CN" sz="2400" baseline="-25000" dirty="0">
                <a:solidFill>
                  <a:srgbClr val="CC3300"/>
                </a:solidFill>
                <a:latin typeface="+mn-lt"/>
                <a:ea typeface="仿宋" panose="02010609060101010101" pitchFamily="49" charset="-122"/>
              </a:rPr>
              <a:t>a</a:t>
            </a:r>
            <a:r>
              <a:rPr lang="en-US" altLang="zh-CN" sz="2400" i="1" dirty="0">
                <a:solidFill>
                  <a:srgbClr val="CC3300"/>
                </a:solidFill>
                <a:latin typeface="+mn-lt"/>
                <a:ea typeface="仿宋" panose="02010609060101010101" pitchFamily="49" charset="-122"/>
              </a:rPr>
              <a:t> </a:t>
            </a:r>
            <a:r>
              <a:rPr lang="en-US" altLang="zh-CN" sz="2400" dirty="0">
                <a:solidFill>
                  <a:srgbClr val="CC3300"/>
                </a:solidFill>
                <a:latin typeface="+mn-lt"/>
                <a:ea typeface="仿宋" panose="02010609060101010101" pitchFamily="49" charset="-122"/>
              </a:rPr>
              <a:t>&lt; 1  </a:t>
            </a:r>
            <a:r>
              <a:rPr lang="zh-CN" altLang="en-US" sz="2400" dirty="0">
                <a:solidFill>
                  <a:srgbClr val="CC3300"/>
                </a:solidFill>
                <a:latin typeface="+mn-lt"/>
                <a:ea typeface="仿宋" panose="02010609060101010101" pitchFamily="49" charset="-122"/>
              </a:rPr>
              <a:t>，</a:t>
            </a:r>
            <a:r>
              <a:rPr lang="en-US" altLang="zh-CN" sz="2400" dirty="0">
                <a:solidFill>
                  <a:srgbClr val="CC3300"/>
                </a:solidFill>
                <a:latin typeface="+mn-lt"/>
                <a:ea typeface="仿宋" panose="02010609060101010101" pitchFamily="49" charset="-122"/>
              </a:rPr>
              <a:t> </a:t>
            </a:r>
            <a:r>
              <a:rPr lang="en-US" altLang="zh-CN" sz="2400" i="1" dirty="0">
                <a:solidFill>
                  <a:srgbClr val="CC3300"/>
                </a:solidFill>
                <a:latin typeface="+mn-lt"/>
                <a:ea typeface="仿宋" panose="02010609060101010101" pitchFamily="49" charset="-122"/>
              </a:rPr>
              <a:t>m</a:t>
            </a:r>
            <a:r>
              <a:rPr lang="en-US" altLang="zh-CN" sz="2400" baseline="-25000" dirty="0">
                <a:solidFill>
                  <a:srgbClr val="CC3300"/>
                </a:solidFill>
                <a:latin typeface="+mn-lt"/>
                <a:ea typeface="仿宋" panose="02010609060101010101" pitchFamily="49" charset="-122"/>
              </a:rPr>
              <a:t>a</a:t>
            </a:r>
            <a:r>
              <a:rPr lang="en-US" altLang="zh-CN" sz="2400" i="1" dirty="0">
                <a:solidFill>
                  <a:srgbClr val="CC3300"/>
                </a:solidFill>
                <a:latin typeface="+mn-lt"/>
                <a:ea typeface="仿宋" panose="02010609060101010101" pitchFamily="49" charset="-122"/>
              </a:rPr>
              <a:t> </a:t>
            </a:r>
            <a:r>
              <a:rPr lang="en-US" altLang="zh-CN" sz="2400" dirty="0">
                <a:solidFill>
                  <a:srgbClr val="CC3300"/>
                </a:solidFill>
                <a:latin typeface="+mn-lt"/>
                <a:ea typeface="仿宋" panose="02010609060101010101" pitchFamily="49" charset="-122"/>
              </a:rPr>
              <a:t>= 1 </a:t>
            </a:r>
            <a:r>
              <a:rPr lang="zh-CN" altLang="en-US" sz="2400" dirty="0">
                <a:solidFill>
                  <a:srgbClr val="CC3300"/>
                </a:solidFill>
                <a:latin typeface="+mn-lt"/>
                <a:ea typeface="仿宋" panose="02010609060101010101" pitchFamily="49" charset="-122"/>
              </a:rPr>
              <a:t>，</a:t>
            </a:r>
            <a:r>
              <a:rPr lang="en-US" altLang="zh-CN" sz="2400" dirty="0">
                <a:solidFill>
                  <a:srgbClr val="CC3300"/>
                </a:solidFill>
                <a:latin typeface="+mn-lt"/>
                <a:ea typeface="仿宋" panose="02010609060101010101" pitchFamily="49" charset="-122"/>
              </a:rPr>
              <a:t> </a:t>
            </a:r>
            <a:r>
              <a:rPr lang="en-US" altLang="zh-CN" sz="2400" i="1" dirty="0">
                <a:solidFill>
                  <a:srgbClr val="CC3300"/>
                </a:solidFill>
                <a:latin typeface="+mn-lt"/>
                <a:ea typeface="仿宋" panose="02010609060101010101" pitchFamily="49" charset="-122"/>
              </a:rPr>
              <a:t>m</a:t>
            </a:r>
            <a:r>
              <a:rPr lang="en-US" altLang="zh-CN" sz="2400" baseline="-25000" dirty="0">
                <a:solidFill>
                  <a:srgbClr val="CC3300"/>
                </a:solidFill>
                <a:latin typeface="+mn-lt"/>
                <a:ea typeface="仿宋" panose="02010609060101010101" pitchFamily="49" charset="-122"/>
              </a:rPr>
              <a:t>a</a:t>
            </a:r>
            <a:r>
              <a:rPr lang="en-US" altLang="zh-CN" sz="2400" i="1" dirty="0">
                <a:solidFill>
                  <a:srgbClr val="CC3300"/>
                </a:solidFill>
                <a:latin typeface="+mn-lt"/>
                <a:ea typeface="仿宋" panose="02010609060101010101" pitchFamily="49" charset="-122"/>
              </a:rPr>
              <a:t> </a:t>
            </a:r>
            <a:r>
              <a:rPr lang="en-US" altLang="zh-CN" sz="2400" dirty="0">
                <a:solidFill>
                  <a:srgbClr val="CC3300"/>
                </a:solidFill>
                <a:latin typeface="+mn-lt"/>
                <a:ea typeface="仿宋" panose="02010609060101010101" pitchFamily="49" charset="-122"/>
              </a:rPr>
              <a:t>&gt; 1</a:t>
            </a:r>
            <a:r>
              <a:rPr lang="zh-CN" altLang="en-US" sz="2400" dirty="0">
                <a:solidFill>
                  <a:srgbClr val="660066"/>
                </a:solidFill>
                <a:latin typeface="+mn-lt"/>
                <a:ea typeface="仿宋" panose="02010609060101010101" pitchFamily="49" charset="-122"/>
              </a:rPr>
              <a:t>的情况</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a:t>
            </a:r>
          </a:p>
        </p:txBody>
      </p:sp>
      <p:pic>
        <p:nvPicPr>
          <p:cNvPr id="8197" name="图片 4" descr="AM.jpg">
            <a:extLst>
              <a:ext uri="{FF2B5EF4-FFF2-40B4-BE49-F238E27FC236}">
                <a16:creationId xmlns:a16="http://schemas.microsoft.com/office/drawing/2014/main" id="{6F44650C-8990-4F1C-BA64-92FA50C03FF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21338" y="1285875"/>
            <a:ext cx="3379787"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4">
            <a:extLst>
              <a:ext uri="{FF2B5EF4-FFF2-40B4-BE49-F238E27FC236}">
                <a16:creationId xmlns:a16="http://schemas.microsoft.com/office/drawing/2014/main" id="{78B99616-F93F-4F53-8F98-4152E0D86A81}"/>
              </a:ext>
            </a:extLst>
          </p:cNvPr>
          <p:cNvSpPr txBox="1">
            <a:spLocks noChangeArrowheads="1"/>
          </p:cNvSpPr>
          <p:nvPr/>
        </p:nvSpPr>
        <p:spPr bwMode="auto">
          <a:xfrm>
            <a:off x="6715125" y="3286125"/>
            <a:ext cx="2214563"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dirty="0">
                <a:solidFill>
                  <a:schemeClr val="accent4"/>
                </a:solidFill>
                <a:latin typeface="+mn-lt"/>
                <a:ea typeface="仿宋" panose="02010609060101010101" pitchFamily="49" charset="-122"/>
              </a:rPr>
              <a:t>clear</a:t>
            </a:r>
          </a:p>
          <a:p>
            <a:pPr eaLnBrk="1" hangingPunct="1">
              <a:spcBef>
                <a:spcPct val="0"/>
              </a:spcBef>
              <a:buFontTx/>
              <a:buNone/>
            </a:pPr>
            <a:r>
              <a:rPr lang="en-US" altLang="zh-CN" sz="1600" dirty="0">
                <a:solidFill>
                  <a:schemeClr val="accent4"/>
                </a:solidFill>
                <a:latin typeface="+mn-lt"/>
                <a:ea typeface="仿宋" panose="02010609060101010101" pitchFamily="49" charset="-122"/>
              </a:rPr>
              <a:t>close all</a:t>
            </a:r>
          </a:p>
          <a:p>
            <a:pPr eaLnBrk="1" hangingPunct="1">
              <a:spcBef>
                <a:spcPct val="0"/>
              </a:spcBef>
              <a:buFontTx/>
              <a:buNone/>
            </a:pPr>
            <a:r>
              <a:rPr lang="en-US" altLang="zh-CN" sz="1600" dirty="0">
                <a:solidFill>
                  <a:schemeClr val="accent4"/>
                </a:solidFill>
                <a:latin typeface="+mn-lt"/>
                <a:ea typeface="仿宋" panose="02010609060101010101" pitchFamily="49" charset="-122"/>
              </a:rPr>
              <a:t>t=0.01:0.01:10;</a:t>
            </a:r>
          </a:p>
          <a:p>
            <a:pPr eaLnBrk="1" hangingPunct="1">
              <a:spcBef>
                <a:spcPct val="0"/>
              </a:spcBef>
              <a:buFontTx/>
              <a:buNone/>
            </a:pPr>
            <a:r>
              <a:rPr lang="en-US" altLang="zh-CN" sz="1600" dirty="0">
                <a:solidFill>
                  <a:schemeClr val="accent4"/>
                </a:solidFill>
                <a:latin typeface="+mn-lt"/>
                <a:ea typeface="仿宋" panose="02010609060101010101" pitchFamily="49" charset="-122"/>
              </a:rPr>
              <a:t>F=1;</a:t>
            </a:r>
          </a:p>
          <a:p>
            <a:pPr eaLnBrk="1" hangingPunct="1">
              <a:spcBef>
                <a:spcPct val="0"/>
              </a:spcBef>
              <a:buFontTx/>
              <a:buNone/>
            </a:pPr>
            <a:r>
              <a:rPr lang="en-US" altLang="zh-CN" sz="1600" dirty="0">
                <a:solidFill>
                  <a:schemeClr val="accent4"/>
                </a:solidFill>
                <a:latin typeface="+mn-lt"/>
                <a:ea typeface="仿宋" panose="02010609060101010101" pitchFamily="49" charset="-122"/>
              </a:rPr>
              <a:t>f=50;</a:t>
            </a:r>
          </a:p>
          <a:p>
            <a:pPr eaLnBrk="1" hangingPunct="1">
              <a:spcBef>
                <a:spcPct val="0"/>
              </a:spcBef>
              <a:buFontTx/>
              <a:buNone/>
            </a:pPr>
            <a:r>
              <a:rPr lang="en-US" altLang="zh-CN" sz="1600" dirty="0">
                <a:solidFill>
                  <a:schemeClr val="accent4"/>
                </a:solidFill>
                <a:latin typeface="+mn-lt"/>
                <a:ea typeface="仿宋" panose="02010609060101010101" pitchFamily="49" charset="-122"/>
              </a:rPr>
              <a:t>mt=2*cos(2*pi*F*t);</a:t>
            </a:r>
          </a:p>
          <a:p>
            <a:pPr eaLnBrk="1" hangingPunct="1">
              <a:spcBef>
                <a:spcPct val="0"/>
              </a:spcBef>
              <a:buFontTx/>
              <a:buNone/>
            </a:pPr>
            <a:r>
              <a:rPr lang="en-US" altLang="zh-CN" sz="1600" dirty="0" err="1">
                <a:solidFill>
                  <a:schemeClr val="accent4"/>
                </a:solidFill>
                <a:latin typeface="+mn-lt"/>
                <a:ea typeface="仿宋" panose="02010609060101010101" pitchFamily="49" charset="-122"/>
              </a:rPr>
              <a:t>ct</a:t>
            </a:r>
            <a:r>
              <a:rPr lang="en-US" altLang="zh-CN" sz="1600" dirty="0">
                <a:solidFill>
                  <a:schemeClr val="accent4"/>
                </a:solidFill>
                <a:latin typeface="+mn-lt"/>
                <a:ea typeface="仿宋" panose="02010609060101010101" pitchFamily="49" charset="-122"/>
              </a:rPr>
              <a:t>=cos(2*pi*f*t);</a:t>
            </a:r>
          </a:p>
          <a:p>
            <a:pPr eaLnBrk="1" hangingPunct="1">
              <a:spcBef>
                <a:spcPct val="0"/>
              </a:spcBef>
              <a:buFontTx/>
              <a:buNone/>
            </a:pPr>
            <a:r>
              <a:rPr lang="en-US" altLang="zh-CN" sz="1600" dirty="0">
                <a:solidFill>
                  <a:schemeClr val="accent4"/>
                </a:solidFill>
                <a:latin typeface="+mn-lt"/>
                <a:ea typeface="仿宋" panose="02010609060101010101" pitchFamily="49" charset="-122"/>
              </a:rPr>
              <a:t>Sam=ct.*(1+mt);</a:t>
            </a:r>
          </a:p>
          <a:p>
            <a:pPr eaLnBrk="1" hangingPunct="1">
              <a:spcBef>
                <a:spcPct val="0"/>
              </a:spcBef>
              <a:buFontTx/>
              <a:buNone/>
            </a:pPr>
            <a:r>
              <a:rPr lang="en-US" altLang="zh-CN" sz="1600" dirty="0">
                <a:solidFill>
                  <a:schemeClr val="accent4"/>
                </a:solidFill>
                <a:latin typeface="+mn-lt"/>
                <a:ea typeface="仿宋" panose="02010609060101010101" pitchFamily="49" charset="-122"/>
              </a:rPr>
              <a:t>plot(Sam);</a:t>
            </a:r>
          </a:p>
          <a:p>
            <a:pPr eaLnBrk="1" hangingPunct="1">
              <a:spcBef>
                <a:spcPct val="0"/>
              </a:spcBef>
              <a:buFontTx/>
              <a:buNone/>
            </a:pPr>
            <a:endParaRPr lang="en-US" altLang="zh-CN" sz="1600" dirty="0">
              <a:solidFill>
                <a:schemeClr val="accent4"/>
              </a:solidFill>
              <a:latin typeface="+mn-lt"/>
              <a:ea typeface="仿宋" panose="02010609060101010101" pitchFamily="49" charset="-122"/>
            </a:endParaRPr>
          </a:p>
        </p:txBody>
      </p:sp>
      <p:sp>
        <p:nvSpPr>
          <p:cNvPr id="2" name="Text Box 4">
            <a:extLst>
              <a:ext uri="{FF2B5EF4-FFF2-40B4-BE49-F238E27FC236}">
                <a16:creationId xmlns:a16="http://schemas.microsoft.com/office/drawing/2014/main" id="{4E7C76CF-72B9-4F06-B75A-E006024D4FAF}"/>
              </a:ext>
            </a:extLst>
          </p:cNvPr>
          <p:cNvSpPr txBox="1">
            <a:spLocks noChangeArrowheads="1"/>
          </p:cNvSpPr>
          <p:nvPr/>
        </p:nvSpPr>
        <p:spPr bwMode="auto">
          <a:xfrm>
            <a:off x="1043608" y="5661248"/>
            <a:ext cx="576064" cy="246221"/>
          </a:xfrm>
          <a:prstGeom prst="rect">
            <a:avLst/>
          </a:prstGeom>
          <a:solidFill>
            <a:schemeClr val="bg1"/>
          </a:solidFill>
          <a:ln>
            <a:noFill/>
          </a:ln>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i="1" dirty="0">
                <a:latin typeface="+mn-lt"/>
                <a:ea typeface="仿宋" panose="02010609060101010101" pitchFamily="49" charset="-122"/>
              </a:rPr>
              <a:t>m</a:t>
            </a:r>
            <a:r>
              <a:rPr lang="en-US" altLang="zh-CN" sz="1600" baseline="-25000" dirty="0">
                <a:latin typeface="+mn-lt"/>
                <a:ea typeface="仿宋" panose="02010609060101010101" pitchFamily="49" charset="-122"/>
              </a:rPr>
              <a:t>a</a:t>
            </a:r>
            <a:r>
              <a:rPr lang="en-US" altLang="zh-CN" sz="1600" i="1" dirty="0">
                <a:latin typeface="+mn-lt"/>
                <a:ea typeface="仿宋" panose="02010609060101010101" pitchFamily="49" charset="-122"/>
              </a:rPr>
              <a:t> </a:t>
            </a:r>
            <a:r>
              <a:rPr lang="en-US" altLang="zh-CN" sz="1600" dirty="0">
                <a:latin typeface="+mn-lt"/>
                <a:ea typeface="仿宋" panose="02010609060101010101" pitchFamily="49" charset="-122"/>
              </a:rPr>
              <a:t>&lt; 1</a:t>
            </a:r>
            <a:endParaRPr lang="zh-CN" altLang="en-US" sz="1600" dirty="0">
              <a:latin typeface="+mn-lt"/>
              <a:ea typeface="仿宋" panose="02010609060101010101" pitchFamily="49" charset="-122"/>
            </a:endParaRPr>
          </a:p>
        </p:txBody>
      </p:sp>
      <p:sp>
        <p:nvSpPr>
          <p:cNvPr id="3" name="Text Box 4">
            <a:extLst>
              <a:ext uri="{FF2B5EF4-FFF2-40B4-BE49-F238E27FC236}">
                <a16:creationId xmlns:a16="http://schemas.microsoft.com/office/drawing/2014/main" id="{88EA339F-A0F3-4EDE-8207-0F93B87B597B}"/>
              </a:ext>
            </a:extLst>
          </p:cNvPr>
          <p:cNvSpPr txBox="1">
            <a:spLocks noChangeArrowheads="1"/>
          </p:cNvSpPr>
          <p:nvPr/>
        </p:nvSpPr>
        <p:spPr bwMode="auto">
          <a:xfrm>
            <a:off x="4067944" y="5013176"/>
            <a:ext cx="576064" cy="246221"/>
          </a:xfrm>
          <a:prstGeom prst="rect">
            <a:avLst/>
          </a:prstGeom>
          <a:solidFill>
            <a:schemeClr val="bg1"/>
          </a:solidFill>
          <a:ln>
            <a:noFill/>
          </a:ln>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i="1" dirty="0">
                <a:latin typeface="+mn-lt"/>
                <a:ea typeface="仿宋" panose="02010609060101010101" pitchFamily="49" charset="-122"/>
              </a:rPr>
              <a:t>m</a:t>
            </a:r>
            <a:r>
              <a:rPr lang="en-US" altLang="zh-CN" sz="1600" baseline="-25000" dirty="0">
                <a:latin typeface="+mn-lt"/>
                <a:ea typeface="仿宋" panose="02010609060101010101" pitchFamily="49" charset="-122"/>
              </a:rPr>
              <a:t>a</a:t>
            </a:r>
            <a:r>
              <a:rPr lang="en-US" altLang="zh-CN" sz="1600" i="1" dirty="0">
                <a:latin typeface="+mn-lt"/>
                <a:ea typeface="仿宋" panose="02010609060101010101" pitchFamily="49" charset="-122"/>
              </a:rPr>
              <a:t> </a:t>
            </a:r>
            <a:r>
              <a:rPr lang="en-US" altLang="zh-CN" sz="1600" dirty="0">
                <a:latin typeface="+mn-lt"/>
                <a:ea typeface="仿宋" panose="02010609060101010101" pitchFamily="49" charset="-122"/>
              </a:rPr>
              <a:t>&gt; 1</a:t>
            </a:r>
            <a:endParaRPr lang="zh-CN" altLang="en-US" sz="1600" dirty="0">
              <a:latin typeface="+mn-lt"/>
              <a:ea typeface="仿宋" panose="02010609060101010101" pitchFamily="49" charset="-122"/>
            </a:endParaRPr>
          </a:p>
        </p:txBody>
      </p:sp>
      <p:sp>
        <p:nvSpPr>
          <p:cNvPr id="4" name="Text Box 4">
            <a:extLst>
              <a:ext uri="{FF2B5EF4-FFF2-40B4-BE49-F238E27FC236}">
                <a16:creationId xmlns:a16="http://schemas.microsoft.com/office/drawing/2014/main" id="{E7A3F868-C7D9-4908-A0E0-7BDF333A946E}"/>
              </a:ext>
            </a:extLst>
          </p:cNvPr>
          <p:cNvSpPr txBox="1">
            <a:spLocks noChangeArrowheads="1"/>
          </p:cNvSpPr>
          <p:nvPr/>
        </p:nvSpPr>
        <p:spPr bwMode="auto">
          <a:xfrm>
            <a:off x="4067944" y="3410809"/>
            <a:ext cx="576064" cy="246221"/>
          </a:xfrm>
          <a:prstGeom prst="rect">
            <a:avLst/>
          </a:prstGeom>
          <a:solidFill>
            <a:schemeClr val="bg1"/>
          </a:solidFill>
          <a:ln>
            <a:noFill/>
          </a:ln>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600" i="1" dirty="0">
                <a:latin typeface="+mn-lt"/>
                <a:ea typeface="仿宋" panose="02010609060101010101" pitchFamily="49" charset="-122"/>
              </a:rPr>
              <a:t>m</a:t>
            </a:r>
            <a:r>
              <a:rPr lang="en-US" altLang="zh-CN" sz="1600" baseline="-25000" dirty="0">
                <a:latin typeface="+mn-lt"/>
                <a:ea typeface="仿宋" panose="02010609060101010101" pitchFamily="49" charset="-122"/>
              </a:rPr>
              <a:t>a</a:t>
            </a:r>
            <a:r>
              <a:rPr lang="en-US" altLang="zh-CN" sz="1600" i="1" dirty="0">
                <a:latin typeface="+mn-lt"/>
                <a:ea typeface="仿宋" panose="02010609060101010101" pitchFamily="49" charset="-122"/>
              </a:rPr>
              <a:t> </a:t>
            </a:r>
            <a:r>
              <a:rPr lang="en-US" altLang="zh-CN" sz="1600" dirty="0">
                <a:latin typeface="+mn-lt"/>
                <a:ea typeface="仿宋" panose="02010609060101010101" pitchFamily="49" charset="-122"/>
              </a:rPr>
              <a:t>= 1</a:t>
            </a:r>
            <a:endParaRPr lang="zh-CN" altLang="en-US" sz="1600" dirty="0">
              <a:latin typeface="+mn-lt"/>
              <a:ea typeface="仿宋"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54274" name="图片 4">
            <a:extLst>
              <a:ext uri="{FF2B5EF4-FFF2-40B4-BE49-F238E27FC236}">
                <a16:creationId xmlns:a16="http://schemas.microsoft.com/office/drawing/2014/main" id="{D812E8C6-18F5-4513-91C0-89CFD9B0C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4354513"/>
            <a:ext cx="6265863"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图片 2">
            <a:extLst>
              <a:ext uri="{FF2B5EF4-FFF2-40B4-BE49-F238E27FC236}">
                <a16:creationId xmlns:a16="http://schemas.microsoft.com/office/drawing/2014/main" id="{618145C1-2F6A-4184-80D2-977867B41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9325" y="1001713"/>
            <a:ext cx="3635375"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2">
            <a:extLst>
              <a:ext uri="{FF2B5EF4-FFF2-40B4-BE49-F238E27FC236}">
                <a16:creationId xmlns:a16="http://schemas.microsoft.com/office/drawing/2014/main" id="{8A147D77-39AD-471F-957A-3F304C44557C}"/>
              </a:ext>
            </a:extLst>
          </p:cNvPr>
          <p:cNvSpPr>
            <a:spLocks noGrp="1" noChangeArrowheads="1"/>
          </p:cNvSpPr>
          <p:nvPr>
            <p:ph type="title" idx="4294967295"/>
          </p:nvPr>
        </p:nvSpPr>
        <p:spPr>
          <a:xfrm>
            <a:off x="228600" y="228600"/>
            <a:ext cx="8785225" cy="381000"/>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4</a:t>
            </a:r>
            <a:r>
              <a:rPr lang="zh-CN" altLang="en-US" sz="2800" b="1" dirty="0">
                <a:solidFill>
                  <a:srgbClr val="0000FF"/>
                </a:solidFill>
                <a:latin typeface="+mn-lt"/>
                <a:ea typeface="仿宋" panose="02010609060101010101" pitchFamily="49" charset="-122"/>
              </a:rPr>
              <a:t>）二极管环形调幅器（</a:t>
            </a:r>
            <a:r>
              <a:rPr lang="en-US" altLang="zh-CN" sz="2800" b="1" dirty="0">
                <a:solidFill>
                  <a:srgbClr val="0000FF"/>
                </a:solidFill>
                <a:latin typeface="+mn-lt"/>
                <a:ea typeface="仿宋" panose="02010609060101010101" pitchFamily="49" charset="-122"/>
              </a:rPr>
              <a:t> DSB</a:t>
            </a:r>
            <a:r>
              <a:rPr lang="zh-CN" altLang="en-US" sz="2800" b="1" dirty="0">
                <a:solidFill>
                  <a:srgbClr val="0000FF"/>
                </a:solidFill>
                <a:latin typeface="+mn-lt"/>
                <a:ea typeface="仿宋" panose="02010609060101010101" pitchFamily="49" charset="-122"/>
              </a:rPr>
              <a:t>调制）</a:t>
            </a:r>
            <a:r>
              <a:rPr lang="en-US" altLang="zh-CN" sz="2800" b="1" dirty="0">
                <a:solidFill>
                  <a:srgbClr val="0000FF"/>
                </a:solidFill>
                <a:latin typeface="+mn-lt"/>
                <a:ea typeface="仿宋" panose="02010609060101010101" pitchFamily="49" charset="-122"/>
              </a:rPr>
              <a:t>(</a:t>
            </a:r>
            <a:r>
              <a:rPr lang="en-US" altLang="zh-CN" sz="2400" b="1" dirty="0">
                <a:solidFill>
                  <a:srgbClr val="00CC00"/>
                </a:solidFill>
                <a:latin typeface="+mn-lt"/>
                <a:ea typeface="仿宋" panose="02010609060101010101" pitchFamily="49" charset="-122"/>
              </a:rPr>
              <a:t>P151 </a:t>
            </a:r>
            <a:r>
              <a:rPr lang="en-US" altLang="zh-CN" sz="2400" b="1" dirty="0">
                <a:solidFill>
                  <a:srgbClr val="FF0000"/>
                </a:solidFill>
                <a:latin typeface="+mn-lt"/>
                <a:ea typeface="仿宋" panose="02010609060101010101" pitchFamily="49" charset="-122"/>
              </a:rPr>
              <a:t>P155  </a:t>
            </a:r>
            <a:r>
              <a:rPr lang="en-US" altLang="zh-CN" sz="2400" b="1" dirty="0">
                <a:solidFill>
                  <a:srgbClr val="0000FF"/>
                </a:solidFill>
                <a:latin typeface="+mn-lt"/>
                <a:ea typeface="仿宋" panose="02010609060101010101" pitchFamily="49" charset="-122"/>
              </a:rPr>
              <a:t> P164)</a:t>
            </a:r>
            <a:endParaRPr lang="zh-CN" altLang="en-US" sz="2400" b="1" dirty="0">
              <a:solidFill>
                <a:srgbClr val="0000FF"/>
              </a:solidFill>
              <a:latin typeface="+mn-lt"/>
              <a:ea typeface="仿宋" panose="02010609060101010101" pitchFamily="49" charset="-122"/>
            </a:endParaRPr>
          </a:p>
        </p:txBody>
      </p:sp>
      <p:sp>
        <p:nvSpPr>
          <p:cNvPr id="54277" name="Text Box 5">
            <a:extLst>
              <a:ext uri="{FF2B5EF4-FFF2-40B4-BE49-F238E27FC236}">
                <a16:creationId xmlns:a16="http://schemas.microsoft.com/office/drawing/2014/main" id="{FF931E6B-600A-41F1-8412-767AAF746D31}"/>
              </a:ext>
            </a:extLst>
          </p:cNvPr>
          <p:cNvSpPr txBox="1">
            <a:spLocks noChangeArrowheads="1"/>
          </p:cNvSpPr>
          <p:nvPr/>
        </p:nvSpPr>
        <p:spPr bwMode="auto">
          <a:xfrm>
            <a:off x="107950" y="614363"/>
            <a:ext cx="8785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为了加强</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调幅波的输出幅度，可用环形二极管调幅器。</a:t>
            </a:r>
          </a:p>
        </p:txBody>
      </p:sp>
      <p:sp>
        <p:nvSpPr>
          <p:cNvPr id="54278" name="Text Box 6">
            <a:extLst>
              <a:ext uri="{FF2B5EF4-FFF2-40B4-BE49-F238E27FC236}">
                <a16:creationId xmlns:a16="http://schemas.microsoft.com/office/drawing/2014/main" id="{B18EF051-9716-4BA0-B9DF-DD2F00829F89}"/>
              </a:ext>
            </a:extLst>
          </p:cNvPr>
          <p:cNvSpPr txBox="1">
            <a:spLocks noChangeArrowheads="1"/>
          </p:cNvSpPr>
          <p:nvPr/>
        </p:nvSpPr>
        <p:spPr bwMode="auto">
          <a:xfrm>
            <a:off x="236538" y="1816100"/>
            <a:ext cx="4211637"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400" dirty="0">
                <a:solidFill>
                  <a:srgbClr val="660066"/>
                </a:solidFill>
                <a:latin typeface="+mn-lt"/>
                <a:ea typeface="仿宋" panose="02010609060101010101" pitchFamily="49" charset="-122"/>
              </a:rPr>
              <a:t>由于</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a:t>
            </a:r>
            <a:r>
              <a:rPr lang="en-US" altLang="zh-CN" sz="2400" dirty="0">
                <a:solidFill>
                  <a:srgbClr val="660066"/>
                </a:solidFill>
                <a:latin typeface="+mn-lt"/>
                <a:ea typeface="仿宋" panose="02010609060101010101" pitchFamily="49" charset="-122"/>
              </a:rPr>
              <a:t>&gt;&gt;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Ω</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，所以是由载波电压</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控制的开关状态：</a:t>
            </a:r>
            <a:endParaRPr lang="en-US" altLang="zh-CN" sz="2400" dirty="0">
              <a:solidFill>
                <a:srgbClr val="660066"/>
              </a:solidFill>
              <a:latin typeface="+mn-lt"/>
              <a:ea typeface="仿宋" panose="02010609060101010101" pitchFamily="49" charset="-122"/>
            </a:endParaRPr>
          </a:p>
          <a:p>
            <a:pPr eaLnBrk="1" hangingPunct="1">
              <a:lnSpc>
                <a:spcPct val="120000"/>
              </a:lnSpc>
              <a:spcBef>
                <a:spcPct val="50000"/>
              </a:spcBef>
              <a:buFontTx/>
              <a:buNone/>
            </a:pPr>
            <a:r>
              <a:rPr lang="zh-CN" altLang="en-US" sz="2400" dirty="0">
                <a:solidFill>
                  <a:srgbClr val="660066"/>
                </a:solidFill>
                <a:latin typeface="+mn-lt"/>
                <a:ea typeface="仿宋" panose="02010609060101010101" pitchFamily="49" charset="-122"/>
              </a:rPr>
              <a:t>正半周：</a:t>
            </a:r>
            <a:r>
              <a:rPr lang="en-US" altLang="zh-CN" sz="2400" i="1" dirty="0">
                <a:solidFill>
                  <a:srgbClr val="660066"/>
                </a:solidFill>
                <a:latin typeface="+mn-lt"/>
                <a:ea typeface="仿宋" panose="02010609060101010101" pitchFamily="49" charset="-122"/>
              </a:rPr>
              <a:t>D</a:t>
            </a:r>
            <a:r>
              <a:rPr lang="en-US" altLang="zh-CN" sz="2400" baseline="-250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和</a:t>
            </a:r>
            <a:r>
              <a:rPr lang="en-US" altLang="zh-CN" sz="2400" i="1" dirty="0">
                <a:solidFill>
                  <a:srgbClr val="660066"/>
                </a:solidFill>
                <a:latin typeface="+mn-lt"/>
                <a:ea typeface="仿宋" panose="02010609060101010101" pitchFamily="49" charset="-122"/>
              </a:rPr>
              <a:t>D</a:t>
            </a:r>
            <a:r>
              <a:rPr lang="en-US" altLang="zh-CN" sz="2400" baseline="-25000" dirty="0">
                <a:solidFill>
                  <a:srgbClr val="660066"/>
                </a:solidFill>
                <a:latin typeface="+mn-lt"/>
                <a:ea typeface="仿宋" panose="02010609060101010101" pitchFamily="49" charset="-122"/>
              </a:rPr>
              <a:t>2</a:t>
            </a:r>
            <a:r>
              <a:rPr lang="zh-CN" altLang="en-US" sz="2400" dirty="0">
                <a:solidFill>
                  <a:srgbClr val="660066"/>
                </a:solidFill>
                <a:latin typeface="+mn-lt"/>
                <a:ea typeface="仿宋" panose="02010609060101010101" pitchFamily="49" charset="-122"/>
              </a:rPr>
              <a:t>导通；</a:t>
            </a:r>
            <a:endParaRPr lang="en-US" altLang="zh-CN" sz="2400" dirty="0">
              <a:solidFill>
                <a:srgbClr val="660066"/>
              </a:solidFill>
              <a:latin typeface="+mn-lt"/>
              <a:ea typeface="仿宋" panose="02010609060101010101" pitchFamily="49" charset="-122"/>
            </a:endParaRPr>
          </a:p>
          <a:p>
            <a:pPr eaLnBrk="1" hangingPunct="1">
              <a:lnSpc>
                <a:spcPct val="120000"/>
              </a:lnSpc>
              <a:spcBef>
                <a:spcPct val="50000"/>
              </a:spcBef>
              <a:buFontTx/>
              <a:buNone/>
            </a:pPr>
            <a:r>
              <a:rPr lang="zh-CN" altLang="en-US" sz="2400" dirty="0">
                <a:solidFill>
                  <a:srgbClr val="660066"/>
                </a:solidFill>
                <a:latin typeface="+mn-lt"/>
                <a:ea typeface="仿宋" panose="02010609060101010101" pitchFamily="49" charset="-122"/>
              </a:rPr>
              <a:t>负半周：</a:t>
            </a:r>
            <a:r>
              <a:rPr lang="en-US" altLang="zh-CN" sz="2400" i="1" dirty="0">
                <a:solidFill>
                  <a:srgbClr val="660066"/>
                </a:solidFill>
                <a:latin typeface="+mn-lt"/>
                <a:ea typeface="仿宋" panose="02010609060101010101" pitchFamily="49" charset="-122"/>
              </a:rPr>
              <a:t>D</a:t>
            </a:r>
            <a:r>
              <a:rPr lang="en-US" altLang="zh-CN" sz="2400" baseline="-25000" dirty="0">
                <a:solidFill>
                  <a:srgbClr val="660066"/>
                </a:solidFill>
                <a:latin typeface="+mn-lt"/>
                <a:ea typeface="仿宋" panose="02010609060101010101" pitchFamily="49" charset="-122"/>
              </a:rPr>
              <a:t>3</a:t>
            </a:r>
            <a:r>
              <a:rPr lang="zh-CN" altLang="en-US" sz="2400" dirty="0">
                <a:solidFill>
                  <a:srgbClr val="660066"/>
                </a:solidFill>
                <a:latin typeface="+mn-lt"/>
                <a:ea typeface="仿宋" panose="02010609060101010101" pitchFamily="49" charset="-122"/>
              </a:rPr>
              <a:t>和</a:t>
            </a:r>
            <a:r>
              <a:rPr lang="en-US" altLang="zh-CN" sz="2400" i="1" dirty="0">
                <a:solidFill>
                  <a:srgbClr val="660066"/>
                </a:solidFill>
                <a:latin typeface="+mn-lt"/>
                <a:ea typeface="仿宋" panose="02010609060101010101" pitchFamily="49" charset="-122"/>
              </a:rPr>
              <a:t>D</a:t>
            </a:r>
            <a:r>
              <a:rPr lang="en-US" altLang="zh-CN" sz="2400" baseline="-25000" dirty="0">
                <a:solidFill>
                  <a:srgbClr val="660066"/>
                </a:solidFill>
                <a:latin typeface="+mn-lt"/>
                <a:ea typeface="仿宋" panose="02010609060101010101" pitchFamily="49" charset="-122"/>
              </a:rPr>
              <a:t>4</a:t>
            </a:r>
            <a:r>
              <a:rPr lang="zh-CN" altLang="en-US" sz="2400" dirty="0">
                <a:solidFill>
                  <a:srgbClr val="660066"/>
                </a:solidFill>
                <a:latin typeface="+mn-lt"/>
                <a:ea typeface="仿宋" panose="02010609060101010101" pitchFamily="49" charset="-122"/>
              </a:rPr>
              <a:t>导通。</a:t>
            </a:r>
          </a:p>
        </p:txBody>
      </p:sp>
      <p:sp>
        <p:nvSpPr>
          <p:cNvPr id="54279" name="Text Box 7">
            <a:extLst>
              <a:ext uri="{FF2B5EF4-FFF2-40B4-BE49-F238E27FC236}">
                <a16:creationId xmlns:a16="http://schemas.microsoft.com/office/drawing/2014/main" id="{AE1A940E-03CD-4DAD-8226-B964A1E3FD79}"/>
              </a:ext>
            </a:extLst>
          </p:cNvPr>
          <p:cNvSpPr txBox="1">
            <a:spLocks noChangeArrowheads="1"/>
          </p:cNvSpPr>
          <p:nvPr/>
        </p:nvSpPr>
        <p:spPr bwMode="auto">
          <a:xfrm>
            <a:off x="5724129" y="3652838"/>
            <a:ext cx="28309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b="1" dirty="0">
                <a:solidFill>
                  <a:srgbClr val="00CC00"/>
                </a:solidFill>
                <a:latin typeface="+mn-lt"/>
                <a:ea typeface="仿宋" panose="02010609060101010101" pitchFamily="49" charset="-122"/>
              </a:rPr>
              <a:t>P151 </a:t>
            </a:r>
            <a:r>
              <a:rPr lang="en-US" altLang="zh-CN" sz="2000" b="1" dirty="0">
                <a:solidFill>
                  <a:srgbClr val="FF0000"/>
                </a:solidFill>
                <a:latin typeface="+mn-lt"/>
                <a:ea typeface="仿宋" panose="02010609060101010101" pitchFamily="49" charset="-122"/>
              </a:rPr>
              <a:t>      </a:t>
            </a:r>
            <a:r>
              <a:rPr lang="en-US" altLang="zh-CN" sz="2000" dirty="0">
                <a:solidFill>
                  <a:srgbClr val="FF0000"/>
                </a:solidFill>
                <a:latin typeface="+mn-lt"/>
                <a:ea typeface="仿宋" panose="02010609060101010101" pitchFamily="49" charset="-122"/>
              </a:rPr>
              <a:t>P155    </a:t>
            </a:r>
            <a:r>
              <a:rPr lang="en-US" altLang="zh-CN" sz="2000" dirty="0">
                <a:solidFill>
                  <a:schemeClr val="accent2"/>
                </a:solidFill>
                <a:latin typeface="+mn-lt"/>
                <a:ea typeface="仿宋" panose="02010609060101010101" pitchFamily="49" charset="-122"/>
              </a:rPr>
              <a:t>P162</a:t>
            </a:r>
            <a:endParaRPr lang="zh-CN" altLang="en-US" sz="2000" dirty="0">
              <a:solidFill>
                <a:schemeClr val="accent2"/>
              </a:solidFill>
              <a:latin typeface="+mn-lt"/>
              <a:ea typeface="仿宋" panose="02010609060101010101" pitchFamily="49" charset="-122"/>
            </a:endParaRPr>
          </a:p>
        </p:txBody>
      </p:sp>
      <p:sp>
        <p:nvSpPr>
          <p:cNvPr id="54280" name="Text Box 7">
            <a:extLst>
              <a:ext uri="{FF2B5EF4-FFF2-40B4-BE49-F238E27FC236}">
                <a16:creationId xmlns:a16="http://schemas.microsoft.com/office/drawing/2014/main" id="{378B5955-3001-4D29-813E-0871F0BF2F44}"/>
              </a:ext>
            </a:extLst>
          </p:cNvPr>
          <p:cNvSpPr txBox="1">
            <a:spLocks noChangeArrowheads="1"/>
          </p:cNvSpPr>
          <p:nvPr/>
        </p:nvSpPr>
        <p:spPr bwMode="auto">
          <a:xfrm>
            <a:off x="4497388" y="6234113"/>
            <a:ext cx="31709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b="1" dirty="0">
                <a:solidFill>
                  <a:srgbClr val="00CC00"/>
                </a:solidFill>
                <a:latin typeface="+mn-lt"/>
                <a:ea typeface="仿宋" panose="02010609060101010101" pitchFamily="49" charset="-122"/>
              </a:rPr>
              <a:t>P151    </a:t>
            </a:r>
            <a:r>
              <a:rPr lang="en-US" altLang="zh-CN" sz="2000" dirty="0">
                <a:solidFill>
                  <a:srgbClr val="FF0000"/>
                </a:solidFill>
                <a:latin typeface="+mn-lt"/>
                <a:ea typeface="仿宋" panose="02010609060101010101" pitchFamily="49" charset="-122"/>
              </a:rPr>
              <a:t>P155    </a:t>
            </a:r>
            <a:r>
              <a:rPr lang="en-US" altLang="zh-CN" sz="2000" dirty="0">
                <a:solidFill>
                  <a:schemeClr val="accent2"/>
                </a:solidFill>
                <a:latin typeface="+mn-lt"/>
                <a:ea typeface="仿宋" panose="02010609060101010101" pitchFamily="49" charset="-122"/>
              </a:rPr>
              <a:t>P162</a:t>
            </a:r>
            <a:endParaRPr lang="zh-CN" altLang="en-US" sz="2000" dirty="0">
              <a:solidFill>
                <a:schemeClr val="accent2"/>
              </a:solidFill>
              <a:latin typeface="+mn-lt"/>
              <a:ea typeface="仿宋"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Object 7">
                <a:extLst>
                  <a:ext uri="{FF2B5EF4-FFF2-40B4-BE49-F238E27FC236}">
                    <a16:creationId xmlns:a16="http://schemas.microsoft.com/office/drawing/2014/main" id="{E29842B8-206B-472B-8C21-35FF04EF2F11}"/>
                  </a:ext>
                </a:extLst>
              </p:cNvPr>
              <p:cNvSpPr txBox="1"/>
              <p:nvPr/>
            </p:nvSpPr>
            <p:spPr bwMode="auto">
              <a:xfrm>
                <a:off x="1979712" y="1634279"/>
                <a:ext cx="4776788" cy="649288"/>
              </a:xfrm>
              <a:prstGeom prst="rect">
                <a:avLst/>
              </a:prstGeom>
              <a:solidFill>
                <a:schemeClr val="bg1"/>
              </a:solid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m:rPr>
                          <m:nor/>
                        </m:rPr>
                        <a:rPr lang="en-US" altLang="zh-CN" i="1" dirty="0" smtClean="0">
                          <a:solidFill>
                            <a:srgbClr val="C00000"/>
                          </a:solidFill>
                          <a:ea typeface="仿宋" panose="02010609060101010101" pitchFamily="49" charset="-122"/>
                        </a:rPr>
                        <m:t>S</m:t>
                      </m:r>
                      <m:r>
                        <a:rPr lang="zh-CN" altLang="en-US" i="1" dirty="0">
                          <a:solidFill>
                            <a:srgbClr val="C00000"/>
                          </a:solidFill>
                          <a:latin typeface="Cambria Math" panose="02040503050406030204" pitchFamily="18" charset="0"/>
                          <a:ea typeface="仿宋" panose="02010609060101010101" pitchFamily="49" charset="-122"/>
                        </a:rPr>
                        <m:t>‘</m:t>
                      </m:r>
                      <m:r>
                        <m:rPr>
                          <m:nor/>
                        </m:rPr>
                        <a:rPr lang="en-US" altLang="zh-CN" dirty="0" smtClean="0">
                          <a:solidFill>
                            <a:srgbClr val="C00000"/>
                          </a:solidFill>
                          <a:ea typeface="仿宋" panose="02010609060101010101" pitchFamily="49" charset="-122"/>
                        </a:rPr>
                        <m:t>(</m:t>
                      </m:r>
                      <m:r>
                        <m:rPr>
                          <m:nor/>
                        </m:rPr>
                        <a:rPr lang="en-US" altLang="zh-CN" i="1" dirty="0" smtClean="0">
                          <a:solidFill>
                            <a:srgbClr val="C00000"/>
                          </a:solidFill>
                          <a:ea typeface="仿宋" panose="02010609060101010101" pitchFamily="49" charset="-122"/>
                        </a:rPr>
                        <m:t>t</m:t>
                      </m:r>
                      <m:r>
                        <m:rPr>
                          <m:nor/>
                        </m:rPr>
                        <a:rPr lang="en-US" altLang="zh-CN" dirty="0" smtClean="0">
                          <a:solidFill>
                            <a:srgbClr val="C00000"/>
                          </a:solidFill>
                          <a:ea typeface="仿宋" panose="02010609060101010101" pitchFamily="49" charset="-122"/>
                        </a:rPr>
                        <m:t>)</m:t>
                      </m:r>
                      <m:r>
                        <a:rPr lang="en-US" altLang="zh-CN" i="1" dirty="0">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r>
                            <m:rPr>
                              <m:nor/>
                            </m:rPr>
                            <a:rPr lang="en-US" altLang="zh-CN" dirty="0">
                              <a:solidFill>
                                <a:srgbClr val="C00000"/>
                              </a:solidFill>
                              <a:ea typeface="仿宋" panose="02010609060101010101" pitchFamily="49" charset="-122"/>
                            </a:rPr>
                            <m:t>1</m:t>
                          </m:r>
                        </m:num>
                        <m:den>
                          <m:r>
                            <m:rPr>
                              <m:nor/>
                            </m:rPr>
                            <a:rPr lang="en-US" altLang="zh-CN" dirty="0">
                              <a:solidFill>
                                <a:srgbClr val="C00000"/>
                              </a:solidFill>
                              <a:ea typeface="仿宋" panose="02010609060101010101" pitchFamily="49" charset="-122"/>
                            </a:rPr>
                            <m:t>2</m:t>
                          </m:r>
                        </m:den>
                      </m:f>
                      <m:r>
                        <m:rPr>
                          <m:nor/>
                        </m:rPr>
                        <a:rPr lang="en-US" altLang="en-US" dirty="0">
                          <a:solidFill>
                            <a:srgbClr val="C00000"/>
                          </a:solidFill>
                          <a:ea typeface="仿宋" panose="02010609060101010101" pitchFamily="49" charset="-122"/>
                          <a:sym typeface="Symbol" panose="05050102010706020507" pitchFamily="18" charset="2"/>
                        </a:rPr>
                        <m:t></m:t>
                      </m:r>
                      <m:f>
                        <m:fPr>
                          <m:ctrlPr>
                            <a:rPr lang="zh-CN" altLang="en-US" i="1">
                              <a:solidFill>
                                <a:srgbClr val="C00000"/>
                              </a:solidFill>
                              <a:latin typeface="Cambria Math" panose="02040503050406030204" pitchFamily="18" charset="0"/>
                            </a:rPr>
                          </m:ctrlPr>
                        </m:fPr>
                        <m:num>
                          <m:r>
                            <m:rPr>
                              <m:nor/>
                            </m:rPr>
                            <a:rPr lang="en-US" altLang="zh-CN" dirty="0">
                              <a:solidFill>
                                <a:srgbClr val="C00000"/>
                              </a:solidFill>
                              <a:ea typeface="仿宋" panose="02010609060101010101" pitchFamily="49" charset="-122"/>
                            </a:rPr>
                            <m:t>2</m:t>
                          </m:r>
                        </m:num>
                        <m:den>
                          <m:r>
                            <a:rPr lang="en-US" altLang="zh-CN" i="1" dirty="0">
                              <a:solidFill>
                                <a:srgbClr val="C00000"/>
                              </a:solidFill>
                              <a:latin typeface="Cambria Math" panose="02040503050406030204" pitchFamily="18" charset="0"/>
                              <a:ea typeface="仿宋" panose="02010609060101010101" pitchFamily="49" charset="-122"/>
                              <a:sym typeface="Symbol" panose="05050102010706020507" pitchFamily="18" charset="2"/>
                            </a:rPr>
                            <m:t></m:t>
                          </m:r>
                        </m:den>
                      </m:f>
                      <m:func>
                        <m:funcPr>
                          <m:ctrlPr>
                            <a:rPr lang="zh-CN" altLang="en-US" i="1">
                              <a:solidFill>
                                <a:srgbClr val="C00000"/>
                              </a:solidFill>
                              <a:latin typeface="Cambria Math" panose="02040503050406030204" pitchFamily="18" charset="0"/>
                            </a:rPr>
                          </m:ctrlPr>
                        </m:funcPr>
                        <m:fName>
                          <m:r>
                            <m:rPr>
                              <m:nor/>
                            </m:rPr>
                            <a:rPr lang="en-US" altLang="zh-CN" dirty="0">
                              <a:solidFill>
                                <a:srgbClr val="C00000"/>
                              </a:solidFill>
                              <a:ea typeface="仿宋" panose="02010609060101010101" pitchFamily="49" charset="-122"/>
                            </a:rPr>
                            <m:t>cos</m:t>
                          </m:r>
                        </m:fName>
                        <m:e>
                          <m:r>
                            <m:rPr>
                              <m:nor/>
                            </m:rPr>
                            <a:rPr lang="en-US" altLang="zh-CN" dirty="0">
                              <a:solidFill>
                                <a:srgbClr val="C00000"/>
                              </a:solidFill>
                              <a:ea typeface="仿宋" panose="02010609060101010101" pitchFamily="49" charset="-122"/>
                            </a:rPr>
                            <m:t>(</m:t>
                          </m:r>
                        </m:e>
                      </m:func>
                      <m:r>
                        <m:rPr>
                          <m:nor/>
                        </m:rPr>
                        <a:rPr lang="en-US" altLang="zh-CN" i="1" dirty="0">
                          <a:solidFill>
                            <a:srgbClr val="C00000"/>
                          </a:solidFill>
                          <a:ea typeface="仿宋" panose="02010609060101010101" pitchFamily="49" charset="-122"/>
                          <a:sym typeface="Symbol" panose="05050102010706020507" pitchFamily="18" charset="2"/>
                        </a:rPr>
                        <m:t></m:t>
                      </m:r>
                      <m:r>
                        <m:rPr>
                          <m:nor/>
                        </m:rPr>
                        <a:rPr lang="en-US" altLang="zh-CN" baseline="-25000" dirty="0">
                          <a:solidFill>
                            <a:srgbClr val="C00000"/>
                          </a:solidFill>
                          <a:ea typeface="仿宋" panose="02010609060101010101" pitchFamily="49" charset="-122"/>
                          <a:sym typeface="Symbol" panose="05050102010706020507" pitchFamily="18" charset="2"/>
                        </a:rPr>
                        <m:t>0</m:t>
                      </m:r>
                      <m:r>
                        <m:rPr>
                          <m:nor/>
                        </m:rPr>
                        <a:rPr lang="en-US" altLang="zh-CN" i="1" dirty="0">
                          <a:solidFill>
                            <a:srgbClr val="C00000"/>
                          </a:solidFill>
                          <a:ea typeface="仿宋" panose="02010609060101010101" pitchFamily="49" charset="-122"/>
                        </a:rPr>
                        <m:t>t</m:t>
                      </m:r>
                      <m:r>
                        <m:rPr>
                          <m:nor/>
                        </m:rPr>
                        <a:rPr lang="en-US" altLang="zh-CN" dirty="0">
                          <a:solidFill>
                            <a:srgbClr val="C00000"/>
                          </a:solidFill>
                          <a:ea typeface="仿宋" panose="02010609060101010101" pitchFamily="49" charset="-122"/>
                        </a:rPr>
                        <m:t>)</m:t>
                      </m:r>
                      <m:r>
                        <a:rPr lang="en-US" altLang="zh-CN" i="1" dirty="0">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r>
                            <m:rPr>
                              <m:nor/>
                            </m:rPr>
                            <a:rPr lang="en-US" altLang="zh-CN" dirty="0">
                              <a:solidFill>
                                <a:srgbClr val="C00000"/>
                              </a:solidFill>
                              <a:ea typeface="仿宋" panose="02010609060101010101" pitchFamily="49" charset="-122"/>
                            </a:rPr>
                            <m:t>2</m:t>
                          </m:r>
                        </m:num>
                        <m:den>
                          <m:r>
                            <m:rPr>
                              <m:nor/>
                            </m:rPr>
                            <a:rPr lang="en-US" altLang="zh-CN" dirty="0">
                              <a:solidFill>
                                <a:srgbClr val="C00000"/>
                              </a:solidFill>
                              <a:ea typeface="仿宋" panose="02010609060101010101" pitchFamily="49" charset="-122"/>
                            </a:rPr>
                            <m:t>3</m:t>
                          </m:r>
                          <m:r>
                            <a:rPr lang="en-US" altLang="zh-CN" i="1" dirty="0" smtClean="0">
                              <a:solidFill>
                                <a:srgbClr val="C00000"/>
                              </a:solidFill>
                              <a:latin typeface="Cambria Math" panose="02040503050406030204" pitchFamily="18" charset="0"/>
                              <a:ea typeface="仿宋" panose="02010609060101010101" pitchFamily="49" charset="-122"/>
                              <a:sym typeface="Symbol" panose="05050102010706020507" pitchFamily="18" charset="2"/>
                            </a:rPr>
                            <m:t></m:t>
                          </m:r>
                        </m:den>
                      </m:f>
                      <m:r>
                        <m:rPr>
                          <m:nor/>
                        </m:rPr>
                        <a:rPr lang="en-US" altLang="zh-CN" dirty="0">
                          <a:solidFill>
                            <a:srgbClr val="C00000"/>
                          </a:solidFill>
                          <a:ea typeface="仿宋" panose="02010609060101010101" pitchFamily="49" charset="-122"/>
                        </a:rPr>
                        <m:t>cos</m:t>
                      </m:r>
                      <m:r>
                        <m:rPr>
                          <m:nor/>
                        </m:rPr>
                        <a:rPr lang="en-US" altLang="zh-CN" dirty="0">
                          <a:solidFill>
                            <a:srgbClr val="C00000"/>
                          </a:solidFill>
                          <a:ea typeface="仿宋" panose="02010609060101010101" pitchFamily="49" charset="-122"/>
                        </a:rPr>
                        <m:t>(3</m:t>
                      </m:r>
                      <m:r>
                        <m:rPr>
                          <m:nor/>
                        </m:rPr>
                        <a:rPr lang="en-US" altLang="zh-CN" i="1" dirty="0">
                          <a:solidFill>
                            <a:srgbClr val="C00000"/>
                          </a:solidFill>
                          <a:ea typeface="仿宋" panose="02010609060101010101" pitchFamily="49" charset="-122"/>
                          <a:sym typeface="Symbol" panose="05050102010706020507" pitchFamily="18" charset="2"/>
                        </a:rPr>
                        <m:t></m:t>
                      </m:r>
                      <m:r>
                        <m:rPr>
                          <m:nor/>
                        </m:rPr>
                        <a:rPr lang="en-US" altLang="zh-CN" baseline="-25000" dirty="0">
                          <a:solidFill>
                            <a:srgbClr val="C00000"/>
                          </a:solidFill>
                          <a:ea typeface="仿宋" panose="02010609060101010101" pitchFamily="49" charset="-122"/>
                          <a:sym typeface="Symbol" panose="05050102010706020507" pitchFamily="18" charset="2"/>
                        </a:rPr>
                        <m:t>0</m:t>
                      </m:r>
                      <m:r>
                        <m:rPr>
                          <m:nor/>
                        </m:rPr>
                        <a:rPr lang="en-US" altLang="zh-CN" i="1" dirty="0">
                          <a:solidFill>
                            <a:srgbClr val="C00000"/>
                          </a:solidFill>
                          <a:ea typeface="仿宋" panose="02010609060101010101" pitchFamily="49" charset="-122"/>
                        </a:rPr>
                        <m:t>t</m:t>
                      </m:r>
                      <m:r>
                        <m:rPr>
                          <m:nor/>
                        </m:rPr>
                        <a:rPr lang="en-US" altLang="zh-CN" dirty="0">
                          <a:solidFill>
                            <a:srgbClr val="C00000"/>
                          </a:solidFill>
                          <a:ea typeface="仿宋" panose="02010609060101010101" pitchFamily="49" charset="-122"/>
                        </a:rPr>
                        <m:t>)</m:t>
                      </m:r>
                      <m:r>
                        <a:rPr lang="zh-CN" altLang="en-US" i="1">
                          <a:solidFill>
                            <a:srgbClr val="C00000"/>
                          </a:solidFill>
                          <a:latin typeface="Cambria Math" panose="02040503050406030204" pitchFamily="18" charset="0"/>
                        </a:rPr>
                        <m:t>+......</m:t>
                      </m:r>
                    </m:oMath>
                  </m:oMathPara>
                </a14:m>
                <a:endParaRPr lang="zh-CN" altLang="en-US" dirty="0">
                  <a:solidFill>
                    <a:srgbClr val="C00000"/>
                  </a:solidFill>
                </a:endParaRPr>
              </a:p>
            </p:txBody>
          </p:sp>
        </mc:Choice>
        <mc:Fallback xmlns="">
          <p:sp>
            <p:nvSpPr>
              <p:cNvPr id="8" name="Object 7">
                <a:extLst>
                  <a:ext uri="{FF2B5EF4-FFF2-40B4-BE49-F238E27FC236}">
                    <a16:creationId xmlns:a16="http://schemas.microsoft.com/office/drawing/2014/main" id="{E29842B8-206B-472B-8C21-35FF04EF2F11}"/>
                  </a:ext>
                </a:extLst>
              </p:cNvPr>
              <p:cNvSpPr txBox="1">
                <a:spLocks noRot="1" noChangeAspect="1" noMove="1" noResize="1" noEditPoints="1" noAdjustHandles="1" noChangeArrowheads="1" noChangeShapeType="1" noTextEdit="1"/>
              </p:cNvSpPr>
              <p:nvPr/>
            </p:nvSpPr>
            <p:spPr bwMode="auto">
              <a:xfrm>
                <a:off x="1979712" y="1634279"/>
                <a:ext cx="4776788" cy="649288"/>
              </a:xfrm>
              <a:prstGeom prst="rect">
                <a:avLst/>
              </a:prstGeom>
              <a:blipFill>
                <a:blip r:embed="rId3"/>
                <a:stretch>
                  <a:fillRect/>
                </a:stretch>
              </a:blipFill>
              <a:ln>
                <a:noFill/>
              </a:ln>
            </p:spPr>
            <p:txBody>
              <a:bodyPr/>
              <a:lstStyle/>
              <a:p>
                <a:r>
                  <a:rPr lang="zh-CN" altLang="en-US">
                    <a:noFill/>
                  </a:rPr>
                  <a:t> </a:t>
                </a:r>
              </a:p>
            </p:txBody>
          </p:sp>
        </mc:Fallback>
      </mc:AlternateContent>
      <p:graphicFrame>
        <p:nvGraphicFramePr>
          <p:cNvPr id="55306" name="对象 14">
            <a:extLst>
              <a:ext uri="{FF2B5EF4-FFF2-40B4-BE49-F238E27FC236}">
                <a16:creationId xmlns:a16="http://schemas.microsoft.com/office/drawing/2014/main" id="{20D46E9E-AA93-4DFB-BE18-CA08F3C663DE}"/>
              </a:ext>
            </a:extLst>
          </p:cNvPr>
          <p:cNvGraphicFramePr>
            <a:graphicFrameLocks noChangeAspect="1"/>
          </p:cNvGraphicFramePr>
          <p:nvPr>
            <p:extLst>
              <p:ext uri="{D42A27DB-BD31-4B8C-83A1-F6EECF244321}">
                <p14:modId xmlns:p14="http://schemas.microsoft.com/office/powerpoint/2010/main" val="3840267344"/>
              </p:ext>
            </p:extLst>
          </p:nvPr>
        </p:nvGraphicFramePr>
        <p:xfrm>
          <a:off x="6156176" y="1394309"/>
          <a:ext cx="2520950" cy="428625"/>
        </p:xfrm>
        <a:graphic>
          <a:graphicData uri="http://schemas.openxmlformats.org/presentationml/2006/ole">
            <mc:AlternateContent xmlns:mc="http://schemas.openxmlformats.org/markup-compatibility/2006">
              <mc:Choice xmlns:v="urn:schemas-microsoft-com:vml" Requires="v">
                <p:oleObj spid="_x0000_s216158" name="公式" r:id="rId4" imgW="1625600" imgH="228600" progId="Equation.3">
                  <p:embed/>
                </p:oleObj>
              </mc:Choice>
              <mc:Fallback>
                <p:oleObj name="公式" r:id="rId4" imgW="1625600" imgH="228600" progId="Equation.3">
                  <p:embed/>
                  <p:pic>
                    <p:nvPicPr>
                      <p:cNvPr id="0"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1394309"/>
                        <a:ext cx="2520950" cy="428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298" name="Rectangle 2">
            <a:extLst>
              <a:ext uri="{FF2B5EF4-FFF2-40B4-BE49-F238E27FC236}">
                <a16:creationId xmlns:a16="http://schemas.microsoft.com/office/drawing/2014/main" id="{67BFC970-297A-4AD2-AF60-0F69FE61FDB3}"/>
              </a:ext>
            </a:extLst>
          </p:cNvPr>
          <p:cNvSpPr>
            <a:spLocks noGrp="1" noChangeArrowheads="1"/>
          </p:cNvSpPr>
          <p:nvPr>
            <p:ph type="title" idx="4294967295"/>
          </p:nvPr>
        </p:nvSpPr>
        <p:spPr>
          <a:xfrm>
            <a:off x="80168" y="239713"/>
            <a:ext cx="8891785" cy="381000"/>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4</a:t>
            </a:r>
            <a:r>
              <a:rPr lang="zh-CN" altLang="en-US" sz="2800" b="1" dirty="0">
                <a:solidFill>
                  <a:srgbClr val="0000FF"/>
                </a:solidFill>
                <a:latin typeface="+mn-lt"/>
                <a:ea typeface="仿宋" panose="02010609060101010101" pitchFamily="49" charset="-122"/>
              </a:rPr>
              <a:t>）二极管环形调幅器（</a:t>
            </a:r>
            <a:r>
              <a:rPr lang="en-US" altLang="zh-CN" sz="2800" b="1" dirty="0">
                <a:solidFill>
                  <a:srgbClr val="0000FF"/>
                </a:solidFill>
                <a:latin typeface="+mn-lt"/>
                <a:ea typeface="仿宋" panose="02010609060101010101" pitchFamily="49" charset="-122"/>
              </a:rPr>
              <a:t>DSB</a:t>
            </a:r>
            <a:r>
              <a:rPr lang="zh-CN" altLang="en-US" sz="2800" b="1" dirty="0">
                <a:solidFill>
                  <a:srgbClr val="0000FF"/>
                </a:solidFill>
                <a:latin typeface="+mn-lt"/>
                <a:ea typeface="仿宋" panose="02010609060101010101" pitchFamily="49" charset="-122"/>
              </a:rPr>
              <a:t>调制）</a:t>
            </a:r>
            <a:r>
              <a:rPr lang="en-US" altLang="zh-CN" sz="2800" b="1" dirty="0">
                <a:solidFill>
                  <a:srgbClr val="00CC00"/>
                </a:solidFill>
                <a:latin typeface="+mn-lt"/>
                <a:ea typeface="仿宋" panose="02010609060101010101" pitchFamily="49" charset="-122"/>
              </a:rPr>
              <a:t>P151</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P155 </a:t>
            </a:r>
            <a:r>
              <a:rPr lang="en-US" altLang="zh-CN" sz="2800" b="1" dirty="0">
                <a:solidFill>
                  <a:srgbClr val="0000FF"/>
                </a:solidFill>
                <a:latin typeface="+mn-lt"/>
                <a:ea typeface="仿宋" panose="02010609060101010101" pitchFamily="49" charset="-122"/>
              </a:rPr>
              <a:t>  P164</a:t>
            </a:r>
            <a:endParaRPr lang="zh-CN" altLang="en-US" sz="2800" b="1" dirty="0">
              <a:solidFill>
                <a:srgbClr val="0000FF"/>
              </a:solidFill>
              <a:latin typeface="+mn-lt"/>
              <a:ea typeface="仿宋" panose="02010609060101010101" pitchFamily="49" charset="-122"/>
            </a:endParaRPr>
          </a:p>
        </p:txBody>
      </p:sp>
      <p:sp>
        <p:nvSpPr>
          <p:cNvPr id="55299" name="Text Box 7">
            <a:extLst>
              <a:ext uri="{FF2B5EF4-FFF2-40B4-BE49-F238E27FC236}">
                <a16:creationId xmlns:a16="http://schemas.microsoft.com/office/drawing/2014/main" id="{05AECDB2-DE2D-4A9D-A7CB-913F16032C59}"/>
              </a:ext>
            </a:extLst>
          </p:cNvPr>
          <p:cNvSpPr txBox="1">
            <a:spLocks noChangeArrowheads="1"/>
          </p:cNvSpPr>
          <p:nvPr/>
        </p:nvSpPr>
        <p:spPr bwMode="auto">
          <a:xfrm>
            <a:off x="107970" y="4179733"/>
            <a:ext cx="5472162"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mn-lt"/>
                <a:ea typeface="仿宋" panose="02010609060101010101" pitchFamily="49" charset="-122"/>
              </a:rPr>
              <a:t>显然，它含有</a:t>
            </a:r>
            <a:r>
              <a:rPr lang="en-US" altLang="zh-CN" sz="2000" dirty="0">
                <a:solidFill>
                  <a:srgbClr val="660066"/>
                </a:solidFill>
                <a:latin typeface="+mn-lt"/>
                <a:ea typeface="仿宋" panose="02010609060101010101" pitchFamily="49" charset="-122"/>
              </a:rPr>
              <a:t>(2</a:t>
            </a:r>
            <a:r>
              <a:rPr lang="en-US" altLang="zh-CN" sz="2000" i="1" dirty="0">
                <a:solidFill>
                  <a:srgbClr val="660066"/>
                </a:solidFill>
                <a:latin typeface="+mn-lt"/>
                <a:ea typeface="仿宋" panose="02010609060101010101" pitchFamily="49" charset="-122"/>
              </a:rPr>
              <a:t>n</a:t>
            </a:r>
            <a:r>
              <a:rPr lang="en-US" altLang="zh-CN" sz="2000" dirty="0">
                <a:solidFill>
                  <a:srgbClr val="660066"/>
                </a:solidFill>
                <a:latin typeface="+mn-lt"/>
                <a:ea typeface="仿宋" panose="02010609060101010101" pitchFamily="49" charset="-122"/>
              </a:rPr>
              <a:t>+1)</a:t>
            </a:r>
            <a:r>
              <a:rPr lang="en-US" altLang="zh-CN" sz="2000" i="1" dirty="0">
                <a:solidFill>
                  <a:srgbClr val="660066"/>
                </a:solidFill>
                <a:latin typeface="+mn-lt"/>
                <a:ea typeface="仿宋" panose="02010609060101010101" pitchFamily="49" charset="-122"/>
                <a:sym typeface="Symbol" panose="05050102010706020507" pitchFamily="18" charset="2"/>
              </a:rPr>
              <a:t></a:t>
            </a:r>
            <a:r>
              <a:rPr lang="en-US" altLang="zh-CN" sz="2000" baseline="-25000" dirty="0">
                <a:solidFill>
                  <a:srgbClr val="660066"/>
                </a:solidFill>
                <a:latin typeface="+mn-lt"/>
                <a:ea typeface="仿宋" panose="02010609060101010101" pitchFamily="49" charset="-122"/>
                <a:sym typeface="Symbol" panose="05050102010706020507" pitchFamily="18" charset="2"/>
              </a:rPr>
              <a:t>0 </a:t>
            </a:r>
            <a:r>
              <a:rPr lang="en-US" altLang="zh-CN" sz="2000" dirty="0">
                <a:solidFill>
                  <a:srgbClr val="660066"/>
                </a:solidFill>
                <a:latin typeface="+mn-lt"/>
                <a:ea typeface="仿宋" panose="02010609060101010101" pitchFamily="49" charset="-122"/>
                <a:sym typeface="Symbol" panose="05050102010706020507" pitchFamily="18" charset="2"/>
              </a:rPr>
              <a:t> </a:t>
            </a:r>
            <a:r>
              <a:rPr lang="en-US" altLang="zh-CN" sz="2000" i="1"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rPr>
              <a:t>的边带分量，</a:t>
            </a:r>
            <a:endParaRPr lang="en-US" altLang="zh-CN" sz="2000" dirty="0">
              <a:solidFill>
                <a:srgbClr val="660066"/>
              </a:solidFill>
              <a:latin typeface="+mn-lt"/>
              <a:ea typeface="仿宋" panose="02010609060101010101" pitchFamily="49" charset="-122"/>
            </a:endParaRPr>
          </a:p>
          <a:p>
            <a:pPr eaLnBrk="1" hangingPunct="1">
              <a:spcBef>
                <a:spcPct val="50000"/>
              </a:spcBef>
              <a:buFontTx/>
              <a:buNone/>
            </a:pPr>
            <a:r>
              <a:rPr lang="en-US" altLang="zh-CN" sz="2000" i="1" dirty="0">
                <a:solidFill>
                  <a:srgbClr val="660066"/>
                </a:solidFill>
                <a:latin typeface="+mn-lt"/>
                <a:ea typeface="仿宋" panose="02010609060101010101" pitchFamily="49" charset="-122"/>
              </a:rPr>
              <a:t>LC</a:t>
            </a:r>
            <a:r>
              <a:rPr lang="zh-CN" altLang="en-US" sz="2000" dirty="0">
                <a:solidFill>
                  <a:srgbClr val="660066"/>
                </a:solidFill>
                <a:latin typeface="+mn-lt"/>
                <a:ea typeface="仿宋" panose="02010609060101010101" pitchFamily="49" charset="-122"/>
              </a:rPr>
              <a:t>滤波得到</a:t>
            </a:r>
            <a:r>
              <a:rPr lang="en-US" altLang="zh-CN" sz="2000" dirty="0">
                <a:solidFill>
                  <a:srgbClr val="660066"/>
                </a:solidFill>
                <a:latin typeface="+mn-lt"/>
                <a:ea typeface="仿宋" panose="02010609060101010101" pitchFamily="49" charset="-122"/>
              </a:rPr>
              <a:t>DSB</a:t>
            </a:r>
            <a:r>
              <a:rPr lang="zh-CN" altLang="en-US" sz="2000" dirty="0">
                <a:solidFill>
                  <a:srgbClr val="660066"/>
                </a:solidFill>
                <a:latin typeface="+mn-lt"/>
                <a:ea typeface="仿宋" panose="02010609060101010101" pitchFamily="49" charset="-122"/>
              </a:rPr>
              <a:t>信号：</a:t>
            </a:r>
          </a:p>
        </p:txBody>
      </p:sp>
      <p:sp>
        <p:nvSpPr>
          <p:cNvPr id="55300" name="Rectangle 12">
            <a:extLst>
              <a:ext uri="{FF2B5EF4-FFF2-40B4-BE49-F238E27FC236}">
                <a16:creationId xmlns:a16="http://schemas.microsoft.com/office/drawing/2014/main" id="{EDB64EEA-56F0-4E17-A806-ACE7A94AAC72}"/>
              </a:ext>
            </a:extLst>
          </p:cNvPr>
          <p:cNvSpPr>
            <a:spLocks noChangeArrowheads="1"/>
          </p:cNvSpPr>
          <p:nvPr/>
        </p:nvSpPr>
        <p:spPr bwMode="auto">
          <a:xfrm>
            <a:off x="142875" y="642938"/>
            <a:ext cx="8750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i="1" dirty="0">
                <a:solidFill>
                  <a:srgbClr val="660066"/>
                </a:solidFill>
                <a:latin typeface="+mn-lt"/>
                <a:ea typeface="仿宋" panose="02010609060101010101" pitchFamily="49" charset="-122"/>
              </a:rPr>
              <a:t>D</a:t>
            </a:r>
            <a:r>
              <a:rPr lang="en-US" altLang="zh-CN" sz="2000" baseline="-25000" dirty="0">
                <a:solidFill>
                  <a:srgbClr val="660066"/>
                </a:solidFill>
                <a:latin typeface="+mn-lt"/>
                <a:ea typeface="仿宋" panose="02010609060101010101" pitchFamily="49" charset="-122"/>
              </a:rPr>
              <a:t>1</a:t>
            </a:r>
            <a:r>
              <a:rPr lang="zh-CN" altLang="en-US" sz="2000" dirty="0">
                <a:solidFill>
                  <a:srgbClr val="660066"/>
                </a:solidFill>
                <a:latin typeface="+mn-lt"/>
                <a:ea typeface="仿宋" panose="02010609060101010101" pitchFamily="49" charset="-122"/>
              </a:rPr>
              <a:t>和</a:t>
            </a:r>
            <a:r>
              <a:rPr lang="en-US" altLang="zh-CN" sz="2000" i="1" dirty="0">
                <a:solidFill>
                  <a:srgbClr val="660066"/>
                </a:solidFill>
                <a:latin typeface="+mn-lt"/>
                <a:ea typeface="仿宋" panose="02010609060101010101" pitchFamily="49" charset="-122"/>
              </a:rPr>
              <a:t>D</a:t>
            </a:r>
            <a:r>
              <a:rPr lang="en-US" altLang="zh-CN" sz="2000" baseline="-25000" dirty="0">
                <a:solidFill>
                  <a:srgbClr val="660066"/>
                </a:solidFill>
                <a:latin typeface="+mn-lt"/>
                <a:ea typeface="仿宋" panose="02010609060101010101" pitchFamily="49" charset="-122"/>
              </a:rPr>
              <a:t>2</a:t>
            </a:r>
            <a:r>
              <a:rPr lang="zh-CN" altLang="en-US" sz="2000" dirty="0">
                <a:solidFill>
                  <a:srgbClr val="660066"/>
                </a:solidFill>
                <a:latin typeface="+mn-lt"/>
                <a:ea typeface="仿宋" panose="02010609060101010101" pitchFamily="49" charset="-122"/>
              </a:rPr>
              <a:t>导通时，同二极管平衡调幅器。在输出端有：</a:t>
            </a:r>
          </a:p>
        </p:txBody>
      </p:sp>
      <p:sp>
        <p:nvSpPr>
          <p:cNvPr id="55301" name="Text Box 13">
            <a:extLst>
              <a:ext uri="{FF2B5EF4-FFF2-40B4-BE49-F238E27FC236}">
                <a16:creationId xmlns:a16="http://schemas.microsoft.com/office/drawing/2014/main" id="{D72EC8F3-CC12-4A95-A8E4-D18DA5F7B45E}"/>
              </a:ext>
            </a:extLst>
          </p:cNvPr>
          <p:cNvSpPr txBox="1">
            <a:spLocks noChangeArrowheads="1"/>
          </p:cNvSpPr>
          <p:nvPr/>
        </p:nvSpPr>
        <p:spPr bwMode="auto">
          <a:xfrm>
            <a:off x="131763" y="1133475"/>
            <a:ext cx="7604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i="1" dirty="0">
                <a:solidFill>
                  <a:srgbClr val="660066"/>
                </a:solidFill>
                <a:latin typeface="+mn-lt"/>
                <a:ea typeface="仿宋" panose="02010609060101010101" pitchFamily="49" charset="-122"/>
              </a:rPr>
              <a:t>D</a:t>
            </a:r>
            <a:r>
              <a:rPr lang="en-US" altLang="zh-CN" sz="2000" baseline="-25000" dirty="0">
                <a:solidFill>
                  <a:srgbClr val="660066"/>
                </a:solidFill>
                <a:latin typeface="+mn-lt"/>
                <a:ea typeface="仿宋" panose="02010609060101010101" pitchFamily="49" charset="-122"/>
              </a:rPr>
              <a:t>3</a:t>
            </a:r>
            <a:r>
              <a:rPr lang="zh-CN" altLang="en-US" sz="2000" dirty="0">
                <a:solidFill>
                  <a:srgbClr val="660066"/>
                </a:solidFill>
                <a:latin typeface="+mn-lt"/>
                <a:ea typeface="仿宋" panose="02010609060101010101" pitchFamily="49" charset="-122"/>
              </a:rPr>
              <a:t>和</a:t>
            </a:r>
            <a:r>
              <a:rPr lang="en-US" altLang="zh-CN" sz="2000" i="1" dirty="0">
                <a:solidFill>
                  <a:srgbClr val="660066"/>
                </a:solidFill>
                <a:latin typeface="+mn-lt"/>
                <a:ea typeface="仿宋" panose="02010609060101010101" pitchFamily="49" charset="-122"/>
              </a:rPr>
              <a:t>D</a:t>
            </a:r>
            <a:r>
              <a:rPr lang="en-US" altLang="zh-CN" sz="2000" baseline="-25000" dirty="0">
                <a:solidFill>
                  <a:srgbClr val="660066"/>
                </a:solidFill>
                <a:latin typeface="+mn-lt"/>
                <a:ea typeface="仿宋" panose="02010609060101010101" pitchFamily="49" charset="-122"/>
              </a:rPr>
              <a:t>4</a:t>
            </a:r>
            <a:r>
              <a:rPr lang="zh-CN" altLang="en-US" sz="2000" dirty="0">
                <a:solidFill>
                  <a:srgbClr val="660066"/>
                </a:solidFill>
                <a:latin typeface="+mn-lt"/>
                <a:ea typeface="仿宋" panose="02010609060101010101" pitchFamily="49" charset="-122"/>
              </a:rPr>
              <a:t>导通时，因二极管反接，</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D3</a:t>
            </a:r>
            <a:r>
              <a:rPr lang="en-US" altLang="en-US" sz="2000" dirty="0">
                <a:solidFill>
                  <a:srgbClr val="660066"/>
                </a:solidFill>
                <a:latin typeface="+mn-lt"/>
                <a:ea typeface="仿宋" panose="02010609060101010101" pitchFamily="49" charset="-122"/>
                <a:sym typeface="Symbol" panose="05050102010706020507" pitchFamily="18" charset="2"/>
              </a:rPr>
              <a:t></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D4</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与</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D1</a:t>
            </a:r>
            <a:r>
              <a:rPr lang="en-US" altLang="en-US" sz="2000" dirty="0">
                <a:solidFill>
                  <a:srgbClr val="660066"/>
                </a:solidFill>
                <a:latin typeface="+mn-lt"/>
                <a:ea typeface="仿宋" panose="02010609060101010101" pitchFamily="49" charset="-122"/>
                <a:sym typeface="Symbol" panose="05050102010706020507" pitchFamily="18" charset="2"/>
              </a:rPr>
              <a:t> 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D2 </a:t>
            </a:r>
            <a:r>
              <a:rPr lang="zh-CN" altLang="en-US" sz="2000" dirty="0">
                <a:solidFill>
                  <a:srgbClr val="660066"/>
                </a:solidFill>
                <a:latin typeface="+mn-lt"/>
                <a:ea typeface="仿宋" panose="02010609060101010101" pitchFamily="49" charset="-122"/>
              </a:rPr>
              <a:t>，反相</a:t>
            </a:r>
            <a:r>
              <a:rPr lang="en-US" altLang="zh-CN" sz="2000" dirty="0">
                <a:solidFill>
                  <a:srgbClr val="660066"/>
                </a:solidFill>
                <a:latin typeface="+mn-lt"/>
                <a:ea typeface="仿宋" panose="02010609060101010101" pitchFamily="49" charset="-122"/>
              </a:rPr>
              <a:t>180</a:t>
            </a:r>
            <a:r>
              <a:rPr lang="en-US" altLang="zh-CN" sz="2000" baseline="30000" dirty="0">
                <a:solidFill>
                  <a:srgbClr val="660066"/>
                </a:solidFill>
                <a:latin typeface="+mn-lt"/>
                <a:ea typeface="仿宋" panose="02010609060101010101" pitchFamily="49" charset="-122"/>
              </a:rPr>
              <a:t>∘</a:t>
            </a:r>
          </a:p>
        </p:txBody>
      </p:sp>
      <p:sp>
        <p:nvSpPr>
          <p:cNvPr id="55302" name="Text Box 14">
            <a:extLst>
              <a:ext uri="{FF2B5EF4-FFF2-40B4-BE49-F238E27FC236}">
                <a16:creationId xmlns:a16="http://schemas.microsoft.com/office/drawing/2014/main" id="{93464B0C-660D-4628-868A-CEE05704903C}"/>
              </a:ext>
            </a:extLst>
          </p:cNvPr>
          <p:cNvSpPr txBox="1">
            <a:spLocks noChangeArrowheads="1"/>
          </p:cNvSpPr>
          <p:nvPr/>
        </p:nvSpPr>
        <p:spPr bwMode="auto">
          <a:xfrm>
            <a:off x="251520" y="1696240"/>
            <a:ext cx="2124869"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其中</a:t>
            </a:r>
            <a:r>
              <a:rPr lang="en-US" altLang="zh-CN" sz="2400" i="1" dirty="0">
                <a:solidFill>
                  <a:srgbClr val="660066"/>
                </a:solidFill>
                <a:latin typeface="+mn-lt"/>
                <a:ea typeface="仿宋" panose="02010609060101010101" pitchFamily="49" charset="-122"/>
              </a:rPr>
              <a:t>S</a:t>
            </a:r>
            <a:r>
              <a:rPr lang="en-US" altLang="zh-CN" sz="2400" dirty="0">
                <a:solidFill>
                  <a:srgbClr val="660066"/>
                </a:solidFill>
                <a:latin typeface="Antique Olive" panose="020B0603020204030204" pitchFamily="34" charset="0"/>
                <a:ea typeface="仿宋" panose="02010609060101010101" pitchFamily="49" charset="-122"/>
              </a:rPr>
              <a:t>’</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为：</a:t>
            </a:r>
            <a:endParaRPr lang="en-US" altLang="zh-CN" sz="2400" baseline="30000" dirty="0">
              <a:solidFill>
                <a:srgbClr val="660066"/>
              </a:solidFill>
              <a:latin typeface="+mn-lt"/>
              <a:ea typeface="仿宋" panose="02010609060101010101" pitchFamily="49" charset="-122"/>
            </a:endParaRPr>
          </a:p>
        </p:txBody>
      </p:sp>
      <p:sp>
        <p:nvSpPr>
          <p:cNvPr id="55303" name="Text Box 16">
            <a:extLst>
              <a:ext uri="{FF2B5EF4-FFF2-40B4-BE49-F238E27FC236}">
                <a16:creationId xmlns:a16="http://schemas.microsoft.com/office/drawing/2014/main" id="{82E4F47D-3CB9-4625-B406-888303499697}"/>
              </a:ext>
            </a:extLst>
          </p:cNvPr>
          <p:cNvSpPr txBox="1">
            <a:spLocks noChangeArrowheads="1"/>
          </p:cNvSpPr>
          <p:nvPr/>
        </p:nvSpPr>
        <p:spPr bwMode="auto">
          <a:xfrm>
            <a:off x="37138" y="5085184"/>
            <a:ext cx="554299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latin typeface="+mn-lt"/>
                <a:ea typeface="仿宋" panose="02010609060101010101" pitchFamily="49" charset="-122"/>
              </a:rPr>
              <a:t>与平衡调幅器相比，有两个优点：</a:t>
            </a:r>
            <a:endParaRPr lang="en-US" altLang="zh-CN" sz="2000" dirty="0">
              <a:solidFill>
                <a:srgbClr val="0000FF"/>
              </a:solidFill>
              <a:latin typeface="+mn-lt"/>
              <a:ea typeface="仿宋" panose="02010609060101010101" pitchFamily="49" charset="-122"/>
            </a:endParaRPr>
          </a:p>
          <a:p>
            <a:pPr eaLnBrk="1" hangingPunct="1">
              <a:spcBef>
                <a:spcPct val="50000"/>
              </a:spcBef>
              <a:buFontTx/>
              <a:buNone/>
            </a:pPr>
            <a:r>
              <a:rPr lang="en-US" altLang="zh-CN" sz="2000" dirty="0">
                <a:solidFill>
                  <a:srgbClr val="0000FF"/>
                </a:solidFill>
                <a:latin typeface="+mn-lt"/>
                <a:ea typeface="仿宋" panose="02010609060101010101" pitchFamily="49" charset="-122"/>
              </a:rPr>
              <a:t>(1)</a:t>
            </a:r>
            <a:r>
              <a:rPr lang="zh-CN" altLang="en-US" sz="2000" dirty="0">
                <a:solidFill>
                  <a:srgbClr val="0000FF"/>
                </a:solidFill>
                <a:latin typeface="+mn-lt"/>
                <a:ea typeface="仿宋" panose="02010609060101010101" pitchFamily="49" charset="-122"/>
              </a:rPr>
              <a:t>同二极管平衡调幅器相比，环形调幅器的输出边带幅度大一倍。</a:t>
            </a:r>
            <a:endParaRPr lang="en-US" altLang="zh-CN" sz="2000" dirty="0">
              <a:solidFill>
                <a:srgbClr val="0000FF"/>
              </a:solidFill>
              <a:latin typeface="+mn-lt"/>
              <a:ea typeface="仿宋" panose="02010609060101010101" pitchFamily="49" charset="-122"/>
            </a:endParaRPr>
          </a:p>
          <a:p>
            <a:pPr eaLnBrk="1" hangingPunct="1">
              <a:spcBef>
                <a:spcPct val="50000"/>
              </a:spcBef>
              <a:buFontTx/>
              <a:buNone/>
            </a:pPr>
            <a:r>
              <a:rPr kumimoji="0" lang="en-US" altLang="zh-CN" sz="2000" dirty="0">
                <a:solidFill>
                  <a:srgbClr val="0000FF"/>
                </a:solidFill>
                <a:latin typeface="+mn-lt"/>
                <a:ea typeface="仿宋" panose="02010609060101010101" pitchFamily="49" charset="-122"/>
              </a:rPr>
              <a:t>(2) </a:t>
            </a:r>
            <a:r>
              <a:rPr kumimoji="0" lang="zh-CN" altLang="en-US" sz="2000" dirty="0">
                <a:solidFill>
                  <a:srgbClr val="0000FF"/>
                </a:solidFill>
                <a:latin typeface="+mn-lt"/>
                <a:ea typeface="仿宋" panose="02010609060101010101" pitchFamily="49" charset="-122"/>
              </a:rPr>
              <a:t>抑制无用的其它分量</a:t>
            </a:r>
            <a:r>
              <a:rPr kumimoji="0" lang="en-US" altLang="zh-CN" sz="2000" dirty="0">
                <a:solidFill>
                  <a:srgbClr val="0000FF"/>
                </a:solidFill>
                <a:latin typeface="+mn-lt"/>
                <a:ea typeface="仿宋" panose="02010609060101010101" pitchFamily="49" charset="-122"/>
              </a:rPr>
              <a:t>(</a:t>
            </a:r>
            <a:r>
              <a:rPr kumimoji="0" lang="zh-CN" altLang="en-US" sz="2000" dirty="0">
                <a:solidFill>
                  <a:srgbClr val="0000FF"/>
                </a:solidFill>
                <a:latin typeface="+mn-lt"/>
                <a:ea typeface="仿宋" panose="02010609060101010101" pitchFamily="49" charset="-122"/>
              </a:rPr>
              <a:t>抑制了</a:t>
            </a:r>
            <a:r>
              <a:rPr lang="en-US" altLang="zh-CN" sz="2000" i="1"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sym typeface="Symbol" panose="05050102010706020507" pitchFamily="18" charset="2"/>
              </a:rPr>
              <a:t>分量</a:t>
            </a:r>
            <a:r>
              <a:rPr kumimoji="0" lang="en-US" altLang="zh-CN" sz="2000" dirty="0">
                <a:solidFill>
                  <a:srgbClr val="0000FF"/>
                </a:solidFill>
                <a:latin typeface="+mn-lt"/>
                <a:ea typeface="仿宋" panose="02010609060101010101" pitchFamily="49" charset="-122"/>
              </a:rPr>
              <a:t>)</a:t>
            </a:r>
            <a:r>
              <a:rPr kumimoji="0" lang="zh-CN" altLang="en-US" sz="2000" dirty="0">
                <a:solidFill>
                  <a:srgbClr val="0000FF"/>
                </a:solidFill>
                <a:latin typeface="+mn-lt"/>
                <a:ea typeface="仿宋" panose="02010609060101010101" pitchFamily="49" charset="-122"/>
              </a:rPr>
              <a:t>更彻底；</a:t>
            </a:r>
          </a:p>
        </p:txBody>
      </p:sp>
      <p:sp>
        <p:nvSpPr>
          <p:cNvPr id="55304" name="Text Box 14">
            <a:extLst>
              <a:ext uri="{FF2B5EF4-FFF2-40B4-BE49-F238E27FC236}">
                <a16:creationId xmlns:a16="http://schemas.microsoft.com/office/drawing/2014/main" id="{E0F9CB3A-3003-444C-8D57-8C1A28907F92}"/>
              </a:ext>
            </a:extLst>
          </p:cNvPr>
          <p:cNvSpPr txBox="1">
            <a:spLocks noChangeArrowheads="1"/>
          </p:cNvSpPr>
          <p:nvPr/>
        </p:nvSpPr>
        <p:spPr bwMode="auto">
          <a:xfrm>
            <a:off x="96124" y="3101096"/>
            <a:ext cx="143769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则有</a:t>
            </a:r>
            <a:endParaRPr lang="en-US" altLang="zh-CN" sz="2400" dirty="0">
              <a:solidFill>
                <a:srgbClr val="660066"/>
              </a:solidFill>
              <a:latin typeface="+mn-lt"/>
              <a:ea typeface="仿宋" panose="02010609060101010101" pitchFamily="49" charset="-122"/>
            </a:endParaRPr>
          </a:p>
        </p:txBody>
      </p:sp>
      <p:graphicFrame>
        <p:nvGraphicFramePr>
          <p:cNvPr id="55305" name="对象 1">
            <a:extLst>
              <a:ext uri="{FF2B5EF4-FFF2-40B4-BE49-F238E27FC236}">
                <a16:creationId xmlns:a16="http://schemas.microsoft.com/office/drawing/2014/main" id="{14ECF0C7-B339-4038-AE9D-BC991EA8FF35}"/>
              </a:ext>
            </a:extLst>
          </p:cNvPr>
          <p:cNvGraphicFramePr>
            <a:graphicFrameLocks noChangeAspect="1"/>
          </p:cNvGraphicFramePr>
          <p:nvPr>
            <p:extLst>
              <p:ext uri="{D42A27DB-BD31-4B8C-83A1-F6EECF244321}">
                <p14:modId xmlns:p14="http://schemas.microsoft.com/office/powerpoint/2010/main" val="1491318040"/>
              </p:ext>
            </p:extLst>
          </p:nvPr>
        </p:nvGraphicFramePr>
        <p:xfrm>
          <a:off x="6060909" y="614265"/>
          <a:ext cx="2462213" cy="428625"/>
        </p:xfrm>
        <a:graphic>
          <a:graphicData uri="http://schemas.openxmlformats.org/presentationml/2006/ole">
            <mc:AlternateContent xmlns:mc="http://schemas.openxmlformats.org/markup-compatibility/2006">
              <mc:Choice xmlns:v="urn:schemas-microsoft-com:vml" Requires="v">
                <p:oleObj spid="_x0000_s216159" name="公式" r:id="rId6" imgW="1587500" imgH="228600" progId="Equation.3">
                  <p:embed/>
                </p:oleObj>
              </mc:Choice>
              <mc:Fallback>
                <p:oleObj name="公式" r:id="rId6" imgW="1587500" imgH="228600" progId="Equation.3">
                  <p:embed/>
                  <p:pic>
                    <p:nvPicPr>
                      <p:cNvPr id="0" name="对象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0909" y="614265"/>
                        <a:ext cx="2462213" cy="428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8" name="Object 15">
            <a:extLst>
              <a:ext uri="{FF2B5EF4-FFF2-40B4-BE49-F238E27FC236}">
                <a16:creationId xmlns:a16="http://schemas.microsoft.com/office/drawing/2014/main" id="{22854D3D-A7D5-4E89-BA6B-8727A84A2C41}"/>
              </a:ext>
            </a:extLst>
          </p:cNvPr>
          <p:cNvGraphicFramePr>
            <a:graphicFrameLocks noChangeAspect="1"/>
          </p:cNvGraphicFramePr>
          <p:nvPr>
            <p:extLst>
              <p:ext uri="{D42A27DB-BD31-4B8C-83A1-F6EECF244321}">
                <p14:modId xmlns:p14="http://schemas.microsoft.com/office/powerpoint/2010/main" val="1713695388"/>
              </p:ext>
            </p:extLst>
          </p:nvPr>
        </p:nvGraphicFramePr>
        <p:xfrm>
          <a:off x="971600" y="3119712"/>
          <a:ext cx="6888163" cy="1108075"/>
        </p:xfrm>
        <a:graphic>
          <a:graphicData uri="http://schemas.openxmlformats.org/presentationml/2006/ole">
            <mc:AlternateContent xmlns:mc="http://schemas.openxmlformats.org/markup-compatibility/2006">
              <mc:Choice xmlns:v="urn:schemas-microsoft-com:vml" Requires="v">
                <p:oleObj spid="_x0000_s216160" name="公式" r:id="rId8" imgW="4389120" imgH="647490" progId="Equation.3">
                  <p:embed/>
                </p:oleObj>
              </mc:Choice>
              <mc:Fallback>
                <p:oleObj name="公式" r:id="rId8" imgW="4389120" imgH="64749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3119712"/>
                        <a:ext cx="6888163" cy="1108075"/>
                      </a:xfrm>
                      <a:prstGeom prst="rect">
                        <a:avLst/>
                      </a:prstGeom>
                      <a:solidFill>
                        <a:schemeClr val="bg1"/>
                      </a:solidFill>
                      <a:ln>
                        <a:noFill/>
                      </a:ln>
                    </p:spPr>
                  </p:pic>
                </p:oleObj>
              </mc:Fallback>
            </mc:AlternateContent>
          </a:graphicData>
        </a:graphic>
      </p:graphicFrame>
      <p:graphicFrame>
        <p:nvGraphicFramePr>
          <p:cNvPr id="55309" name="Object 15">
            <a:extLst>
              <a:ext uri="{FF2B5EF4-FFF2-40B4-BE49-F238E27FC236}">
                <a16:creationId xmlns:a16="http://schemas.microsoft.com/office/drawing/2014/main" id="{BDA82EA9-FF65-4CB9-B801-E617FA41F910}"/>
              </a:ext>
            </a:extLst>
          </p:cNvPr>
          <p:cNvGraphicFramePr>
            <a:graphicFrameLocks noChangeAspect="1"/>
          </p:cNvGraphicFramePr>
          <p:nvPr>
            <p:extLst>
              <p:ext uri="{D42A27DB-BD31-4B8C-83A1-F6EECF244321}">
                <p14:modId xmlns:p14="http://schemas.microsoft.com/office/powerpoint/2010/main" val="229924975"/>
              </p:ext>
            </p:extLst>
          </p:nvPr>
        </p:nvGraphicFramePr>
        <p:xfrm>
          <a:off x="2771820" y="4539926"/>
          <a:ext cx="2571229" cy="584370"/>
        </p:xfrm>
        <a:graphic>
          <a:graphicData uri="http://schemas.openxmlformats.org/presentationml/2006/ole">
            <mc:AlternateContent xmlns:mc="http://schemas.openxmlformats.org/markup-compatibility/2006">
              <mc:Choice xmlns:v="urn:schemas-microsoft-com:vml" Requires="v">
                <p:oleObj spid="_x0000_s216161" name="公式" r:id="rId10" imgW="2026950" imgH="388778" progId="Equation.3">
                  <p:embed/>
                </p:oleObj>
              </mc:Choice>
              <mc:Fallback>
                <p:oleObj name="公式" r:id="rId10" imgW="2026950" imgH="388778"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1820" y="4539926"/>
                        <a:ext cx="2571229" cy="584370"/>
                      </a:xfrm>
                      <a:prstGeom prst="rect">
                        <a:avLst/>
                      </a:prstGeom>
                      <a:solidFill>
                        <a:schemeClr val="bg1"/>
                      </a:solidFill>
                      <a:ln>
                        <a:noFill/>
                      </a:ln>
                    </p:spPr>
                  </p:pic>
                </p:oleObj>
              </mc:Fallback>
            </mc:AlternateContent>
          </a:graphicData>
        </a:graphic>
      </p:graphicFrame>
      <p:grpSp>
        <p:nvGrpSpPr>
          <p:cNvPr id="3" name="组合 2">
            <a:extLst>
              <a:ext uri="{FF2B5EF4-FFF2-40B4-BE49-F238E27FC236}">
                <a16:creationId xmlns:a16="http://schemas.microsoft.com/office/drawing/2014/main" id="{19BB0462-70F7-4DB8-B085-01398C5194A3}"/>
              </a:ext>
            </a:extLst>
          </p:cNvPr>
          <p:cNvGrpSpPr/>
          <p:nvPr/>
        </p:nvGrpSpPr>
        <p:grpSpPr>
          <a:xfrm>
            <a:off x="5540803" y="4407884"/>
            <a:ext cx="3552161" cy="2111614"/>
            <a:chOff x="5483888" y="4076461"/>
            <a:chExt cx="3552161" cy="2111614"/>
          </a:xfrm>
        </p:grpSpPr>
        <p:sp>
          <p:nvSpPr>
            <p:cNvPr id="15" name="Text Box 7">
              <a:extLst>
                <a:ext uri="{FF2B5EF4-FFF2-40B4-BE49-F238E27FC236}">
                  <a16:creationId xmlns:a16="http://schemas.microsoft.com/office/drawing/2014/main" id="{63BF1533-64ED-4F95-B9B7-EE6C2866FECF}"/>
                </a:ext>
              </a:extLst>
            </p:cNvPr>
            <p:cNvSpPr txBox="1">
              <a:spLocks noChangeArrowheads="1"/>
            </p:cNvSpPr>
            <p:nvPr/>
          </p:nvSpPr>
          <p:spPr bwMode="auto">
            <a:xfrm>
              <a:off x="5547984" y="4076700"/>
              <a:ext cx="348806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FF0000"/>
                  </a:solidFill>
                  <a:latin typeface="+mn-lt"/>
                  <a:ea typeface="仿宋" panose="02010609060101010101" pitchFamily="49" charset="-122"/>
                </a:rPr>
                <a:t>平衡调制器：</a:t>
              </a:r>
              <a:endParaRPr lang="en-US" altLang="zh-CN" sz="2000" dirty="0">
                <a:solidFill>
                  <a:srgbClr val="FF0000"/>
                </a:solidFill>
                <a:latin typeface="+mn-lt"/>
                <a:ea typeface="仿宋" panose="02010609060101010101" pitchFamily="49" charset="-122"/>
              </a:endParaRPr>
            </a:p>
            <a:p>
              <a:pPr eaLnBrk="1" hangingPunct="1">
                <a:spcBef>
                  <a:spcPct val="50000"/>
                </a:spcBef>
                <a:buFontTx/>
                <a:buNone/>
              </a:pPr>
              <a:r>
                <a:rPr lang="zh-CN" altLang="en-US" sz="2000" dirty="0">
                  <a:solidFill>
                    <a:srgbClr val="660066"/>
                  </a:solidFill>
                  <a:latin typeface="+mn-lt"/>
                  <a:ea typeface="仿宋" panose="02010609060101010101" pitchFamily="49" charset="-122"/>
                </a:rPr>
                <a:t>含有</a:t>
              </a:r>
              <a:r>
                <a:rPr lang="en-US" altLang="zh-CN" sz="2000" dirty="0">
                  <a:solidFill>
                    <a:srgbClr val="660066"/>
                  </a:solidFill>
                  <a:latin typeface="+mn-lt"/>
                  <a:ea typeface="仿宋" panose="02010609060101010101" pitchFamily="49" charset="-122"/>
                </a:rPr>
                <a:t>(2</a:t>
              </a:r>
              <a:r>
                <a:rPr lang="en-US" altLang="zh-CN" sz="2000" i="1" dirty="0">
                  <a:solidFill>
                    <a:srgbClr val="660066"/>
                  </a:solidFill>
                  <a:latin typeface="+mn-lt"/>
                  <a:ea typeface="仿宋" panose="02010609060101010101" pitchFamily="49" charset="-122"/>
                </a:rPr>
                <a:t>n</a:t>
              </a:r>
              <a:r>
                <a:rPr lang="en-US" altLang="zh-CN" sz="2000" dirty="0">
                  <a:solidFill>
                    <a:srgbClr val="660066"/>
                  </a:solidFill>
                  <a:latin typeface="+mn-lt"/>
                  <a:ea typeface="仿宋" panose="02010609060101010101" pitchFamily="49" charset="-122"/>
                </a:rPr>
                <a:t>+1)</a:t>
              </a:r>
              <a:r>
                <a:rPr lang="en-US" altLang="zh-CN" sz="2000" i="1" dirty="0">
                  <a:solidFill>
                    <a:srgbClr val="660066"/>
                  </a:solidFill>
                  <a:latin typeface="+mn-lt"/>
                  <a:ea typeface="仿宋" panose="02010609060101010101" pitchFamily="49" charset="-122"/>
                  <a:sym typeface="Symbol" panose="05050102010706020507" pitchFamily="18" charset="2"/>
                </a:rPr>
                <a:t> </a:t>
              </a:r>
              <a:r>
                <a:rPr lang="en-US" altLang="zh-CN" sz="2000" baseline="-25000" dirty="0">
                  <a:solidFill>
                    <a:srgbClr val="660066"/>
                  </a:solidFill>
                  <a:latin typeface="+mn-lt"/>
                  <a:ea typeface="仿宋" panose="02010609060101010101" pitchFamily="49" charset="-122"/>
                  <a:sym typeface="Symbol" panose="05050102010706020507" pitchFamily="18" charset="2"/>
                </a:rPr>
                <a:t>0</a:t>
              </a:r>
              <a:r>
                <a:rPr lang="en-US" altLang="zh-CN" sz="2000" dirty="0">
                  <a:solidFill>
                    <a:srgbClr val="660066"/>
                  </a:solidFill>
                  <a:latin typeface="+mn-lt"/>
                  <a:ea typeface="仿宋" panose="02010609060101010101" pitchFamily="49" charset="-122"/>
                  <a:sym typeface="Symbol" panose="05050102010706020507" pitchFamily="18" charset="2"/>
                </a:rPr>
                <a:t> </a:t>
              </a:r>
              <a:r>
                <a:rPr lang="en-US" altLang="zh-CN" sz="2000" i="1"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rPr>
                <a:t>的边带分量，</a:t>
              </a:r>
              <a:endParaRPr lang="en-US" altLang="zh-CN" sz="2000" dirty="0">
                <a:solidFill>
                  <a:srgbClr val="660066"/>
                </a:solidFill>
                <a:latin typeface="+mn-lt"/>
                <a:ea typeface="仿宋" panose="02010609060101010101" pitchFamily="49" charset="-122"/>
              </a:endParaRPr>
            </a:p>
            <a:p>
              <a:pPr eaLnBrk="1" hangingPunct="1">
                <a:spcBef>
                  <a:spcPct val="50000"/>
                </a:spcBef>
                <a:buFontTx/>
                <a:buNone/>
              </a:pPr>
              <a:r>
                <a:rPr lang="en-US" altLang="zh-CN" sz="2000" i="1" dirty="0">
                  <a:solidFill>
                    <a:srgbClr val="660066"/>
                  </a:solidFill>
                  <a:latin typeface="+mn-lt"/>
                  <a:ea typeface="仿宋" panose="02010609060101010101" pitchFamily="49" charset="-122"/>
                </a:rPr>
                <a:t>LC</a:t>
              </a:r>
              <a:r>
                <a:rPr lang="zh-CN" altLang="en-US" sz="2000" dirty="0">
                  <a:solidFill>
                    <a:srgbClr val="660066"/>
                  </a:solidFill>
                  <a:latin typeface="+mn-lt"/>
                  <a:ea typeface="仿宋" panose="02010609060101010101" pitchFamily="49" charset="-122"/>
                </a:rPr>
                <a:t>滤波得到</a:t>
              </a:r>
              <a:r>
                <a:rPr lang="en-US" altLang="zh-CN" sz="2000" dirty="0">
                  <a:solidFill>
                    <a:srgbClr val="660066"/>
                  </a:solidFill>
                  <a:latin typeface="+mn-lt"/>
                  <a:ea typeface="仿宋" panose="02010609060101010101" pitchFamily="49" charset="-122"/>
                </a:rPr>
                <a:t>DSB</a:t>
              </a:r>
              <a:r>
                <a:rPr lang="zh-CN" altLang="en-US" sz="2000" dirty="0">
                  <a:solidFill>
                    <a:srgbClr val="660066"/>
                  </a:solidFill>
                  <a:latin typeface="+mn-lt"/>
                  <a:ea typeface="仿宋" panose="02010609060101010101" pitchFamily="49" charset="-122"/>
                </a:rPr>
                <a:t>信号：</a:t>
              </a:r>
            </a:p>
          </p:txBody>
        </p:sp>
        <p:graphicFrame>
          <p:nvGraphicFramePr>
            <p:cNvPr id="16" name="Object 15">
              <a:extLst>
                <a:ext uri="{FF2B5EF4-FFF2-40B4-BE49-F238E27FC236}">
                  <a16:creationId xmlns:a16="http://schemas.microsoft.com/office/drawing/2014/main" id="{5A53893E-9527-477F-A479-884337DE32FF}"/>
                </a:ext>
              </a:extLst>
            </p:cNvPr>
            <p:cNvGraphicFramePr>
              <a:graphicFrameLocks noChangeAspect="1"/>
            </p:cNvGraphicFramePr>
            <p:nvPr>
              <p:extLst>
                <p:ext uri="{D42A27DB-BD31-4B8C-83A1-F6EECF244321}">
                  <p14:modId xmlns:p14="http://schemas.microsoft.com/office/powerpoint/2010/main" val="3954302639"/>
                </p:ext>
              </p:extLst>
            </p:nvPr>
          </p:nvGraphicFramePr>
          <p:xfrm>
            <a:off x="5864360" y="5408507"/>
            <a:ext cx="2963591" cy="632035"/>
          </p:xfrm>
          <a:graphic>
            <a:graphicData uri="http://schemas.openxmlformats.org/presentationml/2006/ole">
              <mc:AlternateContent xmlns:mc="http://schemas.openxmlformats.org/markup-compatibility/2006">
                <mc:Choice xmlns:v="urn:schemas-microsoft-com:vml" Requires="v">
                  <p:oleObj spid="_x0000_s216162" name="公式" r:id="rId12" imgW="2026950" imgH="388778" progId="Equation.3">
                    <p:embed/>
                  </p:oleObj>
                </mc:Choice>
                <mc:Fallback>
                  <p:oleObj name="公式" r:id="rId12" imgW="2026950" imgH="388778" progId="Equation.3">
                    <p:embed/>
                    <p:pic>
                      <p:nvPicPr>
                        <p:cNvPr id="52234" name="Object 15">
                          <a:extLst>
                            <a:ext uri="{FF2B5EF4-FFF2-40B4-BE49-F238E27FC236}">
                              <a16:creationId xmlns:a16="http://schemas.microsoft.com/office/drawing/2014/main" id="{77EF6591-811A-483A-A8DE-DB068C61DF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4360" y="5408507"/>
                          <a:ext cx="2963591" cy="632035"/>
                        </a:xfrm>
                        <a:prstGeom prst="rect">
                          <a:avLst/>
                        </a:prstGeom>
                        <a:solidFill>
                          <a:schemeClr val="bg1"/>
                        </a:solidFill>
                        <a:ln>
                          <a:noFill/>
                        </a:ln>
                      </p:spPr>
                    </p:pic>
                  </p:oleObj>
                </mc:Fallback>
              </mc:AlternateContent>
            </a:graphicData>
          </a:graphic>
        </p:graphicFrame>
        <p:sp>
          <p:nvSpPr>
            <p:cNvPr id="2" name="矩形 1">
              <a:extLst>
                <a:ext uri="{FF2B5EF4-FFF2-40B4-BE49-F238E27FC236}">
                  <a16:creationId xmlns:a16="http://schemas.microsoft.com/office/drawing/2014/main" id="{170D9E50-260A-4D0C-8FBC-AA96217E22ED}"/>
                </a:ext>
              </a:extLst>
            </p:cNvPr>
            <p:cNvSpPr/>
            <p:nvPr/>
          </p:nvSpPr>
          <p:spPr bwMode="auto">
            <a:xfrm>
              <a:off x="5483888" y="4076461"/>
              <a:ext cx="3488065" cy="211161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a:noFill/>
                </a:ln>
                <a:solidFill>
                  <a:srgbClr val="336600"/>
                </a:solidFill>
                <a:effectLst/>
                <a:latin typeface="+mn-lt"/>
                <a:ea typeface="仿宋" panose="02010609060101010101" pitchFamily="49" charset="-122"/>
              </a:endParaRPr>
            </a:p>
          </p:txBody>
        </p:sp>
      </p:grpSp>
      <p:sp>
        <p:nvSpPr>
          <p:cNvPr id="4" name="Text Box 16">
            <a:extLst>
              <a:ext uri="{FF2B5EF4-FFF2-40B4-BE49-F238E27FC236}">
                <a16:creationId xmlns:a16="http://schemas.microsoft.com/office/drawing/2014/main" id="{3FFF0258-8B91-4001-AC62-FE37809F29D2}"/>
              </a:ext>
            </a:extLst>
          </p:cNvPr>
          <p:cNvSpPr txBox="1">
            <a:spLocks noChangeArrowheads="1"/>
          </p:cNvSpPr>
          <p:nvPr/>
        </p:nvSpPr>
        <p:spPr bwMode="auto">
          <a:xfrm>
            <a:off x="683568" y="2449457"/>
            <a:ext cx="2808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solidFill>
                  <a:srgbClr val="660066"/>
                </a:solidFill>
                <a:latin typeface="+mn-lt"/>
                <a:ea typeface="仿宋" panose="02010609060101010101" pitchFamily="49" charset="-122"/>
              </a:rPr>
              <a:t>S</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 重写比较一下</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5" name="Object 7">
                <a:extLst>
                  <a:ext uri="{FF2B5EF4-FFF2-40B4-BE49-F238E27FC236}">
                    <a16:creationId xmlns:a16="http://schemas.microsoft.com/office/drawing/2014/main" id="{EDB3212F-D976-440E-8867-4F9D94CB9976}"/>
                  </a:ext>
                </a:extLst>
              </p:cNvPr>
              <p:cNvSpPr txBox="1"/>
              <p:nvPr/>
            </p:nvSpPr>
            <p:spPr bwMode="auto">
              <a:xfrm>
                <a:off x="3347864" y="2365902"/>
                <a:ext cx="4511899" cy="649288"/>
              </a:xfrm>
              <a:prstGeom prst="rect">
                <a:avLst/>
              </a:prstGeom>
              <a:solidFill>
                <a:schemeClr val="bg1"/>
              </a:solid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m:rPr>
                          <m:nor/>
                        </m:rPr>
                        <a:rPr lang="en-US" altLang="zh-CN" i="1" dirty="0" smtClean="0">
                          <a:solidFill>
                            <a:srgbClr val="0000FF"/>
                          </a:solidFill>
                          <a:ea typeface="仿宋" panose="02010609060101010101" pitchFamily="49" charset="-122"/>
                        </a:rPr>
                        <m:t>S</m:t>
                      </m:r>
                      <m:r>
                        <m:rPr>
                          <m:nor/>
                        </m:rPr>
                        <a:rPr lang="en-US" altLang="zh-CN" dirty="0" smtClean="0">
                          <a:solidFill>
                            <a:srgbClr val="0000FF"/>
                          </a:solidFill>
                          <a:ea typeface="仿宋" panose="02010609060101010101" pitchFamily="49" charset="-122"/>
                        </a:rPr>
                        <m:t>(</m:t>
                      </m:r>
                      <m:r>
                        <m:rPr>
                          <m:nor/>
                        </m:rPr>
                        <a:rPr lang="en-US" altLang="zh-CN" i="1" dirty="0" smtClean="0">
                          <a:solidFill>
                            <a:srgbClr val="0000FF"/>
                          </a:solidFill>
                          <a:ea typeface="仿宋" panose="02010609060101010101" pitchFamily="49" charset="-122"/>
                        </a:rPr>
                        <m:t>t</m:t>
                      </m:r>
                      <m:r>
                        <m:rPr>
                          <m:nor/>
                        </m:rPr>
                        <a:rPr lang="en-US" altLang="zh-CN" dirty="0" smtClean="0">
                          <a:solidFill>
                            <a:srgbClr val="0000FF"/>
                          </a:solidFill>
                          <a:ea typeface="仿宋" panose="02010609060101010101" pitchFamily="49" charset="-122"/>
                        </a:rPr>
                        <m:t>)</m:t>
                      </m:r>
                      <m:r>
                        <a:rPr lang="en-US" altLang="zh-CN" i="1" dirty="0">
                          <a:solidFill>
                            <a:srgbClr val="0000FF"/>
                          </a:solidFill>
                          <a:latin typeface="Cambria Math" panose="02040503050406030204" pitchFamily="18" charset="0"/>
                        </a:rPr>
                        <m:t>=</m:t>
                      </m:r>
                      <m:f>
                        <m:fPr>
                          <m:ctrlPr>
                            <a:rPr lang="zh-CN" altLang="en-US" i="1">
                              <a:solidFill>
                                <a:srgbClr val="0000FF"/>
                              </a:solidFill>
                              <a:latin typeface="Cambria Math" panose="02040503050406030204" pitchFamily="18" charset="0"/>
                            </a:rPr>
                          </m:ctrlPr>
                        </m:fPr>
                        <m:num>
                          <m:r>
                            <m:rPr>
                              <m:nor/>
                            </m:rPr>
                            <a:rPr lang="en-US" altLang="zh-CN" dirty="0">
                              <a:solidFill>
                                <a:srgbClr val="0000FF"/>
                              </a:solidFill>
                              <a:ea typeface="仿宋" panose="02010609060101010101" pitchFamily="49" charset="-122"/>
                            </a:rPr>
                            <m:t>1</m:t>
                          </m:r>
                        </m:num>
                        <m:den>
                          <m:r>
                            <m:rPr>
                              <m:nor/>
                            </m:rPr>
                            <a:rPr lang="en-US" altLang="zh-CN" dirty="0">
                              <a:solidFill>
                                <a:srgbClr val="0000FF"/>
                              </a:solidFill>
                              <a:ea typeface="仿宋" panose="02010609060101010101" pitchFamily="49" charset="-122"/>
                            </a:rPr>
                            <m:t>2</m:t>
                          </m:r>
                        </m:den>
                      </m:f>
                      <m:r>
                        <a:rPr lang="en-US" altLang="zh-CN" i="1">
                          <a:solidFill>
                            <a:srgbClr val="0000FF"/>
                          </a:solidFill>
                          <a:latin typeface="Cambria Math" panose="02040503050406030204" pitchFamily="18" charset="0"/>
                        </a:rPr>
                        <m:t>+</m:t>
                      </m:r>
                      <m:f>
                        <m:fPr>
                          <m:ctrlPr>
                            <a:rPr lang="zh-CN" altLang="en-US" i="1">
                              <a:solidFill>
                                <a:srgbClr val="0000FF"/>
                              </a:solidFill>
                              <a:latin typeface="Cambria Math" panose="02040503050406030204" pitchFamily="18" charset="0"/>
                            </a:rPr>
                          </m:ctrlPr>
                        </m:fPr>
                        <m:num>
                          <m:r>
                            <m:rPr>
                              <m:nor/>
                            </m:rPr>
                            <a:rPr lang="en-US" altLang="zh-CN" dirty="0">
                              <a:solidFill>
                                <a:srgbClr val="0000FF"/>
                              </a:solidFill>
                              <a:ea typeface="仿宋" panose="02010609060101010101" pitchFamily="49" charset="-122"/>
                            </a:rPr>
                            <m:t>2</m:t>
                          </m:r>
                        </m:num>
                        <m:den>
                          <m:r>
                            <a:rPr lang="en-US" altLang="zh-CN" i="1" dirty="0">
                              <a:solidFill>
                                <a:srgbClr val="0000FF"/>
                              </a:solidFill>
                              <a:latin typeface="Cambria Math" panose="02040503050406030204" pitchFamily="18" charset="0"/>
                              <a:ea typeface="仿宋" panose="02010609060101010101" pitchFamily="49" charset="-122"/>
                              <a:sym typeface="Symbol" panose="05050102010706020507" pitchFamily="18" charset="2"/>
                            </a:rPr>
                            <m:t></m:t>
                          </m:r>
                        </m:den>
                      </m:f>
                      <m:func>
                        <m:funcPr>
                          <m:ctrlPr>
                            <a:rPr lang="zh-CN" altLang="en-US" i="1">
                              <a:solidFill>
                                <a:srgbClr val="0000FF"/>
                              </a:solidFill>
                              <a:latin typeface="Cambria Math" panose="02040503050406030204" pitchFamily="18" charset="0"/>
                            </a:rPr>
                          </m:ctrlPr>
                        </m:funcPr>
                        <m:fName>
                          <m:r>
                            <m:rPr>
                              <m:nor/>
                            </m:rPr>
                            <a:rPr lang="en-US" altLang="zh-CN" dirty="0">
                              <a:solidFill>
                                <a:srgbClr val="0000FF"/>
                              </a:solidFill>
                              <a:ea typeface="仿宋" panose="02010609060101010101" pitchFamily="49" charset="-122"/>
                            </a:rPr>
                            <m:t>cos</m:t>
                          </m:r>
                        </m:fName>
                        <m:e>
                          <m:r>
                            <m:rPr>
                              <m:nor/>
                            </m:rPr>
                            <a:rPr lang="en-US" altLang="zh-CN" dirty="0">
                              <a:solidFill>
                                <a:srgbClr val="0000FF"/>
                              </a:solidFill>
                              <a:ea typeface="仿宋" panose="02010609060101010101" pitchFamily="49" charset="-122"/>
                            </a:rPr>
                            <m:t>(</m:t>
                          </m:r>
                        </m:e>
                      </m:func>
                      <m:r>
                        <m:rPr>
                          <m:nor/>
                        </m:rPr>
                        <a:rPr lang="en-US" altLang="zh-CN" i="1" dirty="0">
                          <a:solidFill>
                            <a:srgbClr val="0000FF"/>
                          </a:solidFill>
                          <a:ea typeface="仿宋" panose="02010609060101010101" pitchFamily="49" charset="-122"/>
                          <a:sym typeface="Symbol" panose="05050102010706020507" pitchFamily="18" charset="2"/>
                        </a:rPr>
                        <m:t></m:t>
                      </m:r>
                      <m:r>
                        <m:rPr>
                          <m:nor/>
                        </m:rPr>
                        <a:rPr lang="en-US" altLang="zh-CN" baseline="-25000" dirty="0">
                          <a:solidFill>
                            <a:srgbClr val="0000FF"/>
                          </a:solidFill>
                          <a:ea typeface="仿宋" panose="02010609060101010101" pitchFamily="49" charset="-122"/>
                          <a:sym typeface="Symbol" panose="05050102010706020507" pitchFamily="18" charset="2"/>
                        </a:rPr>
                        <m:t>0</m:t>
                      </m:r>
                      <m:r>
                        <m:rPr>
                          <m:nor/>
                        </m:rPr>
                        <a:rPr lang="en-US" altLang="zh-CN" i="1" dirty="0">
                          <a:solidFill>
                            <a:srgbClr val="0000FF"/>
                          </a:solidFill>
                          <a:ea typeface="仿宋" panose="02010609060101010101" pitchFamily="49" charset="-122"/>
                        </a:rPr>
                        <m:t>t</m:t>
                      </m:r>
                      <m:r>
                        <m:rPr>
                          <m:nor/>
                        </m:rPr>
                        <a:rPr lang="en-US" altLang="zh-CN" dirty="0">
                          <a:solidFill>
                            <a:srgbClr val="0000FF"/>
                          </a:solidFill>
                          <a:ea typeface="仿宋" panose="02010609060101010101" pitchFamily="49" charset="-122"/>
                        </a:rPr>
                        <m:t>)</m:t>
                      </m:r>
                      <m:r>
                        <a:rPr lang="zh-CN" altLang="en-US" i="1">
                          <a:solidFill>
                            <a:srgbClr val="0000FF"/>
                          </a:solidFill>
                          <a:latin typeface="Cambria Math" panose="02040503050406030204" pitchFamily="18" charset="0"/>
                        </a:rPr>
                        <m:t>−</m:t>
                      </m:r>
                      <m:f>
                        <m:fPr>
                          <m:ctrlPr>
                            <a:rPr lang="zh-CN" altLang="en-US" i="1">
                              <a:solidFill>
                                <a:srgbClr val="0000FF"/>
                              </a:solidFill>
                              <a:latin typeface="Cambria Math" panose="02040503050406030204" pitchFamily="18" charset="0"/>
                            </a:rPr>
                          </m:ctrlPr>
                        </m:fPr>
                        <m:num>
                          <m:r>
                            <m:rPr>
                              <m:nor/>
                            </m:rPr>
                            <a:rPr lang="en-US" altLang="zh-CN" dirty="0">
                              <a:solidFill>
                                <a:srgbClr val="0000FF"/>
                              </a:solidFill>
                              <a:ea typeface="仿宋" panose="02010609060101010101" pitchFamily="49" charset="-122"/>
                            </a:rPr>
                            <m:t>2</m:t>
                          </m:r>
                        </m:num>
                        <m:den>
                          <m:r>
                            <m:rPr>
                              <m:nor/>
                            </m:rPr>
                            <a:rPr lang="en-US" altLang="zh-CN" dirty="0">
                              <a:solidFill>
                                <a:srgbClr val="0000FF"/>
                              </a:solidFill>
                              <a:ea typeface="仿宋" panose="02010609060101010101" pitchFamily="49" charset="-122"/>
                            </a:rPr>
                            <m:t>3</m:t>
                          </m:r>
                          <m:r>
                            <a:rPr lang="en-US" altLang="zh-CN" i="1" dirty="0" smtClean="0">
                              <a:solidFill>
                                <a:srgbClr val="0000FF"/>
                              </a:solidFill>
                              <a:latin typeface="Cambria Math" panose="02040503050406030204" pitchFamily="18" charset="0"/>
                              <a:ea typeface="仿宋" panose="02010609060101010101" pitchFamily="49" charset="-122"/>
                              <a:sym typeface="Symbol" panose="05050102010706020507" pitchFamily="18" charset="2"/>
                            </a:rPr>
                            <m:t></m:t>
                          </m:r>
                        </m:den>
                      </m:f>
                      <m:r>
                        <m:rPr>
                          <m:nor/>
                        </m:rPr>
                        <a:rPr lang="en-US" altLang="zh-CN" dirty="0">
                          <a:solidFill>
                            <a:srgbClr val="0000FF"/>
                          </a:solidFill>
                          <a:ea typeface="仿宋" panose="02010609060101010101" pitchFamily="49" charset="-122"/>
                        </a:rPr>
                        <m:t>cos</m:t>
                      </m:r>
                      <m:r>
                        <m:rPr>
                          <m:nor/>
                        </m:rPr>
                        <a:rPr lang="en-US" altLang="zh-CN" dirty="0">
                          <a:solidFill>
                            <a:srgbClr val="0000FF"/>
                          </a:solidFill>
                          <a:ea typeface="仿宋" panose="02010609060101010101" pitchFamily="49" charset="-122"/>
                        </a:rPr>
                        <m:t>(3</m:t>
                      </m:r>
                      <m:r>
                        <m:rPr>
                          <m:nor/>
                        </m:rPr>
                        <a:rPr lang="en-US" altLang="zh-CN" i="1" dirty="0">
                          <a:solidFill>
                            <a:srgbClr val="0000FF"/>
                          </a:solidFill>
                          <a:ea typeface="仿宋" panose="02010609060101010101" pitchFamily="49" charset="-122"/>
                          <a:sym typeface="Symbol" panose="05050102010706020507" pitchFamily="18" charset="2"/>
                        </a:rPr>
                        <m:t></m:t>
                      </m:r>
                      <m:r>
                        <m:rPr>
                          <m:nor/>
                        </m:rPr>
                        <a:rPr lang="en-US" altLang="zh-CN" baseline="-25000" dirty="0">
                          <a:solidFill>
                            <a:srgbClr val="0000FF"/>
                          </a:solidFill>
                          <a:ea typeface="仿宋" panose="02010609060101010101" pitchFamily="49" charset="-122"/>
                          <a:sym typeface="Symbol" panose="05050102010706020507" pitchFamily="18" charset="2"/>
                        </a:rPr>
                        <m:t>0</m:t>
                      </m:r>
                      <m:r>
                        <m:rPr>
                          <m:nor/>
                        </m:rPr>
                        <a:rPr lang="en-US" altLang="zh-CN" i="1" dirty="0">
                          <a:solidFill>
                            <a:srgbClr val="0000FF"/>
                          </a:solidFill>
                          <a:ea typeface="仿宋" panose="02010609060101010101" pitchFamily="49" charset="-122"/>
                        </a:rPr>
                        <m:t>t</m:t>
                      </m:r>
                      <m:r>
                        <m:rPr>
                          <m:nor/>
                        </m:rPr>
                        <a:rPr lang="en-US" altLang="zh-CN" dirty="0">
                          <a:solidFill>
                            <a:srgbClr val="0000FF"/>
                          </a:solidFill>
                          <a:ea typeface="仿宋" panose="02010609060101010101" pitchFamily="49" charset="-122"/>
                        </a:rPr>
                        <m:t>)</m:t>
                      </m:r>
                      <m:r>
                        <a:rPr lang="zh-CN" altLang="en-US" i="1">
                          <a:solidFill>
                            <a:srgbClr val="0000FF"/>
                          </a:solidFill>
                          <a:latin typeface="Cambria Math" panose="02040503050406030204" pitchFamily="18" charset="0"/>
                        </a:rPr>
                        <m:t>+......</m:t>
                      </m:r>
                    </m:oMath>
                  </m:oMathPara>
                </a14:m>
                <a:endParaRPr lang="zh-CN" altLang="en-US" dirty="0">
                  <a:solidFill>
                    <a:srgbClr val="0000FF"/>
                  </a:solidFill>
                </a:endParaRPr>
              </a:p>
            </p:txBody>
          </p:sp>
        </mc:Choice>
        <mc:Fallback xmlns="">
          <p:sp>
            <p:nvSpPr>
              <p:cNvPr id="5" name="Object 7">
                <a:extLst>
                  <a:ext uri="{FF2B5EF4-FFF2-40B4-BE49-F238E27FC236}">
                    <a16:creationId xmlns:a16="http://schemas.microsoft.com/office/drawing/2014/main" id="{EDB3212F-D976-440E-8867-4F9D94CB9976}"/>
                  </a:ext>
                </a:extLst>
              </p:cNvPr>
              <p:cNvSpPr txBox="1">
                <a:spLocks noRot="1" noChangeAspect="1" noMove="1" noResize="1" noEditPoints="1" noAdjustHandles="1" noChangeArrowheads="1" noChangeShapeType="1" noTextEdit="1"/>
              </p:cNvSpPr>
              <p:nvPr/>
            </p:nvSpPr>
            <p:spPr bwMode="auto">
              <a:xfrm>
                <a:off x="3347864" y="2365902"/>
                <a:ext cx="4511899" cy="649288"/>
              </a:xfrm>
              <a:prstGeom prst="rect">
                <a:avLst/>
              </a:prstGeom>
              <a:blipFill>
                <a:blip r:embed="rId14"/>
                <a:stretch>
                  <a:fillRect/>
                </a:stretch>
              </a:blipFill>
              <a:ln>
                <a:noFill/>
              </a:ln>
            </p:spPr>
            <p:txBody>
              <a:bodyPr/>
              <a:lstStyle/>
              <a:p>
                <a:r>
                  <a:rPr lang="zh-CN" altLang="en-US">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56323" name="Object 5">
            <a:extLst>
              <a:ext uri="{FF2B5EF4-FFF2-40B4-BE49-F238E27FC236}">
                <a16:creationId xmlns:a16="http://schemas.microsoft.com/office/drawing/2014/main" id="{A216183F-5301-4E60-B6B6-2C3A1DCB3675}"/>
              </a:ext>
            </a:extLst>
          </p:cNvPr>
          <p:cNvGraphicFramePr>
            <a:graphicFrameLocks noChangeAspect="1"/>
          </p:cNvGraphicFramePr>
          <p:nvPr>
            <p:extLst>
              <p:ext uri="{D42A27DB-BD31-4B8C-83A1-F6EECF244321}">
                <p14:modId xmlns:p14="http://schemas.microsoft.com/office/powerpoint/2010/main" val="1919455730"/>
              </p:ext>
            </p:extLst>
          </p:nvPr>
        </p:nvGraphicFramePr>
        <p:xfrm>
          <a:off x="619125" y="850900"/>
          <a:ext cx="2811463" cy="1641475"/>
        </p:xfrm>
        <a:graphic>
          <a:graphicData uri="http://schemas.openxmlformats.org/presentationml/2006/ole">
            <mc:AlternateContent xmlns:mc="http://schemas.openxmlformats.org/markup-compatibility/2006">
              <mc:Choice xmlns:v="urn:schemas-microsoft-com:vml" Requires="v">
                <p:oleObj spid="_x0000_s57120" name="SmartDraw" r:id="rId3" imgW="1412748" imgH="826008" progId="">
                  <p:embed/>
                </p:oleObj>
              </mc:Choice>
              <mc:Fallback>
                <p:oleObj name="SmartDraw" r:id="rId3" imgW="1412748" imgH="826008"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 y="850900"/>
                        <a:ext cx="2811463" cy="1641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4" name="Text Box 7">
            <a:extLst>
              <a:ext uri="{FF2B5EF4-FFF2-40B4-BE49-F238E27FC236}">
                <a16:creationId xmlns:a16="http://schemas.microsoft.com/office/drawing/2014/main" id="{C08DCD39-E940-4652-BFD3-06BD06595567}"/>
              </a:ext>
            </a:extLst>
          </p:cNvPr>
          <p:cNvSpPr txBox="1">
            <a:spLocks noChangeArrowheads="1"/>
          </p:cNvSpPr>
          <p:nvPr/>
        </p:nvSpPr>
        <p:spPr bwMode="auto">
          <a:xfrm>
            <a:off x="3851275" y="869950"/>
            <a:ext cx="4321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设载波：</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 </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V</a:t>
            </a:r>
            <a:r>
              <a:rPr lang="en-US" altLang="zh-CN" sz="2400" baseline="-25000" dirty="0">
                <a:solidFill>
                  <a:srgbClr val="660066"/>
                </a:solidFill>
                <a:latin typeface="+mn-lt"/>
                <a:ea typeface="仿宋" panose="02010609060101010101" pitchFamily="49" charset="-122"/>
              </a:rPr>
              <a:t>0</a:t>
            </a:r>
            <a:r>
              <a:rPr lang="en-US" altLang="zh-CN" sz="2400" dirty="0">
                <a:solidFill>
                  <a:srgbClr val="660066"/>
                </a:solidFill>
                <a:latin typeface="+mn-lt"/>
                <a:ea typeface="仿宋" panose="02010609060101010101" pitchFamily="49" charset="-122"/>
                <a:sym typeface="Symbol" panose="05050102010706020507" pitchFamily="18" charset="2"/>
              </a:rPr>
              <a:t>cos(</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 </a:t>
            </a:r>
          </a:p>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调制信号：</a:t>
            </a:r>
            <a:r>
              <a:rPr lang="en-US" altLang="zh-CN" sz="2400" i="1" dirty="0">
                <a:solidFill>
                  <a:srgbClr val="660066"/>
                </a:solidFill>
                <a:latin typeface="+mn-lt"/>
                <a:ea typeface="仿宋" panose="02010609060101010101" pitchFamily="49" charset="-122"/>
              </a:rPr>
              <a:t>v</a:t>
            </a:r>
            <a:r>
              <a:rPr lang="zh-CN" altLang="en-US"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V</a:t>
            </a:r>
            <a:r>
              <a:rPr lang="zh-CN" altLang="en-US"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cos(</a:t>
            </a:r>
            <a:r>
              <a:rPr lang="zh-CN" altLang="en-US" sz="2400" i="1"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endParaRPr kumimoji="0" lang="zh-CN" altLang="en-US" sz="2400" dirty="0">
              <a:solidFill>
                <a:srgbClr val="660066"/>
              </a:solidFill>
              <a:latin typeface="+mn-lt"/>
              <a:ea typeface="仿宋" panose="02010609060101010101" pitchFamily="49" charset="-122"/>
            </a:endParaRPr>
          </a:p>
        </p:txBody>
      </p:sp>
      <p:sp>
        <p:nvSpPr>
          <p:cNvPr id="56325" name="Text Box 9">
            <a:extLst>
              <a:ext uri="{FF2B5EF4-FFF2-40B4-BE49-F238E27FC236}">
                <a16:creationId xmlns:a16="http://schemas.microsoft.com/office/drawing/2014/main" id="{C88395B0-24A2-428F-9141-82F49B1C33A4}"/>
              </a:ext>
            </a:extLst>
          </p:cNvPr>
          <p:cNvSpPr txBox="1">
            <a:spLocks noChangeArrowheads="1"/>
          </p:cNvSpPr>
          <p:nvPr/>
        </p:nvSpPr>
        <p:spPr bwMode="auto">
          <a:xfrm>
            <a:off x="684213" y="4548188"/>
            <a:ext cx="6624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chemeClr val="tx2"/>
                </a:solidFill>
                <a:latin typeface="+mn-lt"/>
                <a:ea typeface="仿宋" panose="02010609060101010101" pitchFamily="49" charset="-122"/>
              </a:rPr>
              <a:t>这是一个</a:t>
            </a:r>
            <a:r>
              <a:rPr kumimoji="0" lang="en-US" altLang="zh-CN" sz="2400" dirty="0">
                <a:solidFill>
                  <a:schemeClr val="tx2"/>
                </a:solidFill>
                <a:latin typeface="+mn-lt"/>
                <a:ea typeface="仿宋" panose="02010609060101010101" pitchFamily="49" charset="-122"/>
              </a:rPr>
              <a:t>DSB</a:t>
            </a:r>
            <a:r>
              <a:rPr kumimoji="0" lang="zh-CN" altLang="en-US" sz="2400" dirty="0">
                <a:solidFill>
                  <a:schemeClr val="tx2"/>
                </a:solidFill>
                <a:latin typeface="+mn-lt"/>
                <a:ea typeface="仿宋" panose="02010609060101010101" pitchFamily="49" charset="-122"/>
              </a:rPr>
              <a:t>调幅信号，</a:t>
            </a:r>
            <a:r>
              <a:rPr kumimoji="0" lang="en-US" altLang="zh-CN" sz="2400" i="1" dirty="0">
                <a:solidFill>
                  <a:schemeClr val="tx2"/>
                </a:solidFill>
                <a:latin typeface="+mn-lt"/>
                <a:ea typeface="仿宋" panose="02010609060101010101" pitchFamily="49" charset="-122"/>
              </a:rPr>
              <a:t>k</a:t>
            </a:r>
            <a:r>
              <a:rPr kumimoji="0" lang="zh-CN" altLang="en-US" sz="2400" dirty="0">
                <a:solidFill>
                  <a:schemeClr val="tx2"/>
                </a:solidFill>
                <a:latin typeface="+mn-lt"/>
                <a:ea typeface="仿宋" panose="02010609060101010101" pitchFamily="49" charset="-122"/>
              </a:rPr>
              <a:t>为乘积系数。</a:t>
            </a:r>
          </a:p>
        </p:txBody>
      </p:sp>
      <p:sp>
        <p:nvSpPr>
          <p:cNvPr id="56326" name="Text Box 7">
            <a:extLst>
              <a:ext uri="{FF2B5EF4-FFF2-40B4-BE49-F238E27FC236}">
                <a16:creationId xmlns:a16="http://schemas.microsoft.com/office/drawing/2014/main" id="{41595566-60A2-4CDA-BC4F-895FF24842A1}"/>
              </a:ext>
            </a:extLst>
          </p:cNvPr>
          <p:cNvSpPr txBox="1">
            <a:spLocks noChangeArrowheads="1"/>
          </p:cNvSpPr>
          <p:nvPr/>
        </p:nvSpPr>
        <p:spPr bwMode="auto">
          <a:xfrm>
            <a:off x="2000250" y="1957388"/>
            <a:ext cx="7207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a:latin typeface="+mn-lt"/>
                <a:ea typeface="仿宋" panose="02010609060101010101" pitchFamily="49" charset="-122"/>
              </a:rPr>
              <a:t>v</a:t>
            </a:r>
            <a:r>
              <a:rPr lang="en-US" altLang="zh-CN" sz="2400" baseline="-25000">
                <a:latin typeface="+mn-lt"/>
                <a:ea typeface="仿宋" panose="02010609060101010101" pitchFamily="49" charset="-122"/>
              </a:rPr>
              <a:t>0</a:t>
            </a:r>
            <a:endParaRPr kumimoji="0" lang="zh-CN" altLang="en-US" sz="2400">
              <a:latin typeface="+mn-lt"/>
              <a:ea typeface="仿宋" panose="02010609060101010101" pitchFamily="49" charset="-122"/>
            </a:endParaRPr>
          </a:p>
        </p:txBody>
      </p:sp>
      <p:sp>
        <p:nvSpPr>
          <p:cNvPr id="56327" name="Text Box 7">
            <a:extLst>
              <a:ext uri="{FF2B5EF4-FFF2-40B4-BE49-F238E27FC236}">
                <a16:creationId xmlns:a16="http://schemas.microsoft.com/office/drawing/2014/main" id="{362B5822-3755-47B3-A9E0-A4BCA71F27A0}"/>
              </a:ext>
            </a:extLst>
          </p:cNvPr>
          <p:cNvSpPr txBox="1">
            <a:spLocks noChangeArrowheads="1"/>
          </p:cNvSpPr>
          <p:nvPr/>
        </p:nvSpPr>
        <p:spPr bwMode="auto">
          <a:xfrm>
            <a:off x="684213" y="1320800"/>
            <a:ext cx="57467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a:latin typeface="+mn-lt"/>
                <a:ea typeface="仿宋" panose="02010609060101010101" pitchFamily="49" charset="-122"/>
              </a:rPr>
              <a:t>v</a:t>
            </a:r>
            <a:r>
              <a:rPr lang="zh-CN" altLang="en-US" sz="2400" baseline="-25000">
                <a:latin typeface="+mn-lt"/>
                <a:ea typeface="仿宋" panose="02010609060101010101" pitchFamily="49" charset="-122"/>
                <a:sym typeface="Symbol" panose="05050102010706020507" pitchFamily="18" charset="2"/>
              </a:rPr>
              <a:t></a:t>
            </a:r>
            <a:endParaRPr kumimoji="0" lang="zh-CN" altLang="en-US" sz="2400">
              <a:latin typeface="+mn-lt"/>
              <a:ea typeface="仿宋" panose="02010609060101010101" pitchFamily="49" charset="-122"/>
            </a:endParaRPr>
          </a:p>
        </p:txBody>
      </p:sp>
      <p:sp>
        <p:nvSpPr>
          <p:cNvPr id="56328" name="Text Box 7">
            <a:extLst>
              <a:ext uri="{FF2B5EF4-FFF2-40B4-BE49-F238E27FC236}">
                <a16:creationId xmlns:a16="http://schemas.microsoft.com/office/drawing/2014/main" id="{A2C3AA62-D739-45C7-81F5-F161BF6CA9C1}"/>
              </a:ext>
            </a:extLst>
          </p:cNvPr>
          <p:cNvSpPr txBox="1">
            <a:spLocks noChangeArrowheads="1"/>
          </p:cNvSpPr>
          <p:nvPr/>
        </p:nvSpPr>
        <p:spPr bwMode="auto">
          <a:xfrm>
            <a:off x="3070225" y="938213"/>
            <a:ext cx="56515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latin typeface="+mn-lt"/>
                <a:ea typeface="仿宋" panose="02010609060101010101" pitchFamily="49" charset="-122"/>
              </a:rPr>
              <a:t>v</a:t>
            </a:r>
            <a:r>
              <a:rPr lang="en-US" altLang="zh-CN" sz="2400" baseline="-25000" dirty="0">
                <a:latin typeface="+mn-lt"/>
                <a:ea typeface="仿宋" panose="02010609060101010101" pitchFamily="49" charset="-122"/>
              </a:rPr>
              <a:t>o</a:t>
            </a:r>
            <a:endParaRPr kumimoji="0" lang="zh-CN" altLang="en-US" sz="2400" dirty="0">
              <a:latin typeface="+mn-lt"/>
              <a:ea typeface="仿宋" panose="02010609060101010101" pitchFamily="49" charset="-122"/>
            </a:endParaRPr>
          </a:p>
        </p:txBody>
      </p:sp>
      <p:sp>
        <p:nvSpPr>
          <p:cNvPr id="14" name="Rectangle 2">
            <a:extLst>
              <a:ext uri="{FF2B5EF4-FFF2-40B4-BE49-F238E27FC236}">
                <a16:creationId xmlns:a16="http://schemas.microsoft.com/office/drawing/2014/main" id="{83D236C2-4F37-4CAB-ABB0-7E36BCED3A9C}"/>
              </a:ext>
            </a:extLst>
          </p:cNvPr>
          <p:cNvSpPr txBox="1">
            <a:spLocks noChangeArrowheads="1"/>
          </p:cNvSpPr>
          <p:nvPr/>
        </p:nvSpPr>
        <p:spPr bwMode="auto">
          <a:xfrm>
            <a:off x="1" y="222250"/>
            <a:ext cx="9144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5</a:t>
            </a:r>
            <a:r>
              <a:rPr lang="zh-CN" altLang="en-US" sz="2800" kern="0" dirty="0">
                <a:solidFill>
                  <a:srgbClr val="0000FF"/>
                </a:solidFill>
                <a:latin typeface="+mn-lt"/>
                <a:ea typeface="仿宋" panose="02010609060101010101" pitchFamily="49" charset="-122"/>
              </a:rPr>
              <a:t>）模拟乘法器调幅电路（</a:t>
            </a:r>
            <a:r>
              <a:rPr lang="en-US" altLang="zh-CN" sz="2800" kern="0" dirty="0">
                <a:solidFill>
                  <a:srgbClr val="0000FF"/>
                </a:solidFill>
                <a:latin typeface="+mn-lt"/>
                <a:ea typeface="仿宋" panose="02010609060101010101" pitchFamily="49" charset="-122"/>
              </a:rPr>
              <a:t>DSB</a:t>
            </a:r>
            <a:r>
              <a:rPr lang="zh-CN" altLang="en-US" sz="2800" kern="0" dirty="0">
                <a:solidFill>
                  <a:srgbClr val="0000FF"/>
                </a:solidFill>
                <a:latin typeface="+mn-lt"/>
                <a:ea typeface="仿宋" panose="02010609060101010101" pitchFamily="49" charset="-122"/>
              </a:rPr>
              <a:t>调制）(</a:t>
            </a:r>
            <a:r>
              <a:rPr lang="en-US" altLang="zh-CN" sz="2800" b="1" dirty="0">
                <a:solidFill>
                  <a:srgbClr val="00CC00"/>
                </a:solidFill>
                <a:latin typeface="+mn-lt"/>
                <a:ea typeface="仿宋" panose="02010609060101010101" pitchFamily="49" charset="-122"/>
              </a:rPr>
              <a:t>P152 </a:t>
            </a:r>
            <a:r>
              <a:rPr lang="en-US" altLang="zh-CN" sz="2800" kern="0" dirty="0">
                <a:solidFill>
                  <a:srgbClr val="FF0000"/>
                </a:solidFill>
                <a:latin typeface="+mn-lt"/>
                <a:ea typeface="仿宋" panose="02010609060101010101" pitchFamily="49" charset="-122"/>
              </a:rPr>
              <a:t>P156 </a:t>
            </a:r>
            <a:r>
              <a:rPr lang="en-US" altLang="zh-CN" sz="2800" kern="0" dirty="0">
                <a:solidFill>
                  <a:srgbClr val="0000FF"/>
                </a:solidFill>
                <a:latin typeface="+mn-lt"/>
                <a:ea typeface="仿宋" panose="02010609060101010101" pitchFamily="49" charset="-122"/>
              </a:rPr>
              <a:t>  P163)</a:t>
            </a:r>
            <a:endParaRPr lang="zh-CN" altLang="en-US" sz="2800" kern="0" dirty="0">
              <a:solidFill>
                <a:srgbClr val="0000FF"/>
              </a:solidFill>
              <a:latin typeface="+mn-lt"/>
              <a:ea typeface="仿宋" panose="02010609060101010101" pitchFamily="49" charset="-122"/>
            </a:endParaRPr>
          </a:p>
        </p:txBody>
      </p:sp>
      <p:sp>
        <p:nvSpPr>
          <p:cNvPr id="15" name="Rectangle 2">
            <a:extLst>
              <a:ext uri="{FF2B5EF4-FFF2-40B4-BE49-F238E27FC236}">
                <a16:creationId xmlns:a16="http://schemas.microsoft.com/office/drawing/2014/main" id="{D0A313F7-E91C-4B39-89BB-0AC6C361A57F}"/>
              </a:ext>
            </a:extLst>
          </p:cNvPr>
          <p:cNvSpPr txBox="1">
            <a:spLocks noChangeArrowheads="1"/>
          </p:cNvSpPr>
          <p:nvPr/>
        </p:nvSpPr>
        <p:spPr bwMode="auto">
          <a:xfrm>
            <a:off x="119063" y="5303838"/>
            <a:ext cx="8929687"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latin typeface="+mn-lt"/>
                <a:ea typeface="仿宋" panose="02010609060101010101" pitchFamily="49" charset="-122"/>
              </a:rPr>
              <a:t>通过式</a:t>
            </a: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6-20)</a:t>
            </a:r>
            <a:r>
              <a:rPr lang="zh-CN" altLang="en-US" sz="2800" kern="0" dirty="0">
                <a:latin typeface="+mn-lt"/>
                <a:ea typeface="仿宋" panose="02010609060101010101" pitchFamily="49" charset="-122"/>
              </a:rPr>
              <a:t>可以看出，通过设计滤波器，滤除前一项或后一项，可以实现</a:t>
            </a:r>
            <a:r>
              <a:rPr lang="en-US" altLang="zh-CN" kern="0" dirty="0">
                <a:solidFill>
                  <a:srgbClr val="C00000"/>
                </a:solidFill>
                <a:latin typeface="+mn-lt"/>
                <a:ea typeface="仿宋" panose="02010609060101010101" pitchFamily="49" charset="-122"/>
              </a:rPr>
              <a:t>SSB</a:t>
            </a:r>
            <a:r>
              <a:rPr lang="zh-CN" altLang="en-US" sz="2800" kern="0" dirty="0">
                <a:latin typeface="+mn-lt"/>
                <a:ea typeface="仿宋" panose="02010609060101010101" pitchFamily="49" charset="-122"/>
              </a:rPr>
              <a:t>调制。</a:t>
            </a:r>
          </a:p>
        </p:txBody>
      </p:sp>
      <p:graphicFrame>
        <p:nvGraphicFramePr>
          <p:cNvPr id="56331" name="Object 15">
            <a:extLst>
              <a:ext uri="{FF2B5EF4-FFF2-40B4-BE49-F238E27FC236}">
                <a16:creationId xmlns:a16="http://schemas.microsoft.com/office/drawing/2014/main" id="{9BC6B713-0574-43B6-B891-D5A19AC776E2}"/>
              </a:ext>
            </a:extLst>
          </p:cNvPr>
          <p:cNvGraphicFramePr>
            <a:graphicFrameLocks noChangeAspect="1"/>
          </p:cNvGraphicFramePr>
          <p:nvPr>
            <p:extLst>
              <p:ext uri="{D42A27DB-BD31-4B8C-83A1-F6EECF244321}">
                <p14:modId xmlns:p14="http://schemas.microsoft.com/office/powerpoint/2010/main" val="1139052039"/>
              </p:ext>
            </p:extLst>
          </p:nvPr>
        </p:nvGraphicFramePr>
        <p:xfrm>
          <a:off x="539750" y="2709863"/>
          <a:ext cx="8169275" cy="1622425"/>
        </p:xfrm>
        <a:graphic>
          <a:graphicData uri="http://schemas.openxmlformats.org/presentationml/2006/ole">
            <mc:AlternateContent xmlns:mc="http://schemas.openxmlformats.org/markup-compatibility/2006">
              <mc:Choice xmlns:v="urn:schemas-microsoft-com:vml" Requires="v">
                <p:oleObj spid="_x0000_s57121" name="公式" r:id="rId5" imgW="3551068" imgH="647490" progId="Equation.3">
                  <p:embed/>
                </p:oleObj>
              </mc:Choice>
              <mc:Fallback>
                <p:oleObj name="公式" r:id="rId5" imgW="3551068" imgH="64749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709863"/>
                        <a:ext cx="8169275" cy="1622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2" name="Rectangle 2">
            <a:extLst>
              <a:ext uri="{FF2B5EF4-FFF2-40B4-BE49-F238E27FC236}">
                <a16:creationId xmlns:a16="http://schemas.microsoft.com/office/drawing/2014/main" id="{1D0DF698-4A8A-4B30-A3C5-4288D5F09F4D}"/>
              </a:ext>
            </a:extLst>
          </p:cNvPr>
          <p:cNvSpPr>
            <a:spLocks noGrp="1" noChangeArrowheads="1"/>
          </p:cNvSpPr>
          <p:nvPr>
            <p:ph type="title" idx="4294967295"/>
          </p:nvPr>
        </p:nvSpPr>
        <p:spPr>
          <a:xfrm>
            <a:off x="6854256" y="4064794"/>
            <a:ext cx="1296988" cy="534988"/>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6-20)</a:t>
            </a:r>
            <a:endParaRPr lang="zh-CN" altLang="en-US" sz="2800" b="1" dirty="0">
              <a:solidFill>
                <a:srgbClr val="0000FF"/>
              </a:solidFill>
              <a:latin typeface="+mn-lt"/>
              <a:ea typeface="仿宋"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0D8220FD-90E8-445A-866D-F2E1AF4E7176}"/>
              </a:ext>
            </a:extLst>
          </p:cNvPr>
          <p:cNvSpPr>
            <a:spLocks noGrp="1" noChangeArrowheads="1"/>
          </p:cNvSpPr>
          <p:nvPr>
            <p:ph type="title" idx="4294967295"/>
          </p:nvPr>
        </p:nvSpPr>
        <p:spPr>
          <a:xfrm>
            <a:off x="0" y="228600"/>
            <a:ext cx="9144000" cy="381000"/>
          </a:xfrm>
        </p:spPr>
        <p:txBody>
          <a:bodyPr/>
          <a:lstStyle/>
          <a:p>
            <a:pPr algn="l" eaLnBrk="1" hangingPunct="1"/>
            <a:r>
              <a:rPr lang="zh-CN" altLang="en-US" sz="2800" b="1" dirty="0">
                <a:solidFill>
                  <a:srgbClr val="0000FF"/>
                </a:solidFill>
                <a:latin typeface="+mn-lt"/>
                <a:ea typeface="仿宋" panose="02010609060101010101" pitchFamily="49" charset="-122"/>
              </a:rPr>
              <a:t>（</a:t>
            </a:r>
            <a:r>
              <a:rPr lang="en-US" altLang="zh-CN" sz="2800" b="1" dirty="0">
                <a:solidFill>
                  <a:srgbClr val="0000FF"/>
                </a:solidFill>
                <a:latin typeface="+mn-lt"/>
                <a:ea typeface="仿宋" panose="02010609060101010101" pitchFamily="49" charset="-122"/>
              </a:rPr>
              <a:t>5</a:t>
            </a:r>
            <a:r>
              <a:rPr lang="zh-CN" altLang="en-US" sz="2800" b="1" dirty="0">
                <a:solidFill>
                  <a:srgbClr val="0000FF"/>
                </a:solidFill>
                <a:latin typeface="+mn-lt"/>
                <a:ea typeface="仿宋" panose="02010609060101010101" pitchFamily="49" charset="-122"/>
              </a:rPr>
              <a:t>）模拟乘法器调幅电路（</a:t>
            </a:r>
            <a:r>
              <a:rPr lang="en-US" altLang="zh-CN" sz="2800" b="1" dirty="0">
                <a:solidFill>
                  <a:srgbClr val="0000FF"/>
                </a:solidFill>
                <a:latin typeface="+mn-lt"/>
                <a:ea typeface="仿宋" panose="02010609060101010101" pitchFamily="49" charset="-122"/>
              </a:rPr>
              <a:t>DSB</a:t>
            </a:r>
            <a:r>
              <a:rPr lang="zh-CN" altLang="en-US" sz="2800" b="1" dirty="0">
                <a:solidFill>
                  <a:srgbClr val="0000FF"/>
                </a:solidFill>
                <a:latin typeface="+mn-lt"/>
                <a:ea typeface="仿宋" panose="02010609060101010101" pitchFamily="49" charset="-122"/>
              </a:rPr>
              <a:t>调制）</a:t>
            </a:r>
            <a:r>
              <a:rPr lang="en-US" altLang="zh-CN" sz="2800" b="1" dirty="0">
                <a:solidFill>
                  <a:srgbClr val="00CC00"/>
                </a:solidFill>
                <a:latin typeface="+mn-lt"/>
                <a:ea typeface="仿宋" panose="02010609060101010101" pitchFamily="49" charset="-122"/>
              </a:rPr>
              <a:t> P152</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P156</a:t>
            </a:r>
            <a:r>
              <a:rPr lang="en-US" altLang="zh-CN" sz="2800" b="1" dirty="0">
                <a:solidFill>
                  <a:srgbClr val="0000FF"/>
                </a:solidFill>
                <a:latin typeface="+mn-lt"/>
                <a:ea typeface="仿宋" panose="02010609060101010101" pitchFamily="49" charset="-122"/>
              </a:rPr>
              <a:t>   P163</a:t>
            </a:r>
            <a:endParaRPr lang="zh-CN" altLang="en-US" sz="2800" b="1" dirty="0">
              <a:solidFill>
                <a:srgbClr val="0000FF"/>
              </a:solidFill>
              <a:latin typeface="+mn-lt"/>
              <a:ea typeface="仿宋" panose="02010609060101010101" pitchFamily="49" charset="-122"/>
            </a:endParaRPr>
          </a:p>
        </p:txBody>
      </p:sp>
      <p:graphicFrame>
        <p:nvGraphicFramePr>
          <p:cNvPr id="57347" name="Object 3">
            <a:extLst>
              <a:ext uri="{FF2B5EF4-FFF2-40B4-BE49-F238E27FC236}">
                <a16:creationId xmlns:a16="http://schemas.microsoft.com/office/drawing/2014/main" id="{2B038450-7FC1-47DC-80C7-428D1F3163DA}"/>
              </a:ext>
            </a:extLst>
          </p:cNvPr>
          <p:cNvGraphicFramePr>
            <a:graphicFrameLocks noChangeAspect="1"/>
          </p:cNvGraphicFramePr>
          <p:nvPr>
            <p:extLst>
              <p:ext uri="{D42A27DB-BD31-4B8C-83A1-F6EECF244321}">
                <p14:modId xmlns:p14="http://schemas.microsoft.com/office/powerpoint/2010/main" val="957519613"/>
              </p:ext>
            </p:extLst>
          </p:nvPr>
        </p:nvGraphicFramePr>
        <p:xfrm>
          <a:off x="2082800" y="2016125"/>
          <a:ext cx="431800" cy="431800"/>
        </p:xfrm>
        <a:graphic>
          <a:graphicData uri="http://schemas.openxmlformats.org/presentationml/2006/ole">
            <mc:AlternateContent xmlns:mc="http://schemas.openxmlformats.org/markup-compatibility/2006">
              <mc:Choice xmlns:v="urn:schemas-microsoft-com:vml" Requires="v">
                <p:oleObj spid="_x0000_s205994" name="Equation" r:id="rId3" imgW="190417" imgH="190417" progId="Equation.3">
                  <p:embed/>
                </p:oleObj>
              </mc:Choice>
              <mc:Fallback>
                <p:oleObj name="Equation" r:id="rId3" imgW="190417" imgH="190417"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800" y="201612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48" name="Object 4">
            <a:extLst>
              <a:ext uri="{FF2B5EF4-FFF2-40B4-BE49-F238E27FC236}">
                <a16:creationId xmlns:a16="http://schemas.microsoft.com/office/drawing/2014/main" id="{AE02B97F-AE4F-4B20-AF13-3E2689DAB035}"/>
              </a:ext>
            </a:extLst>
          </p:cNvPr>
          <p:cNvGraphicFramePr>
            <a:graphicFrameLocks noChangeAspect="1"/>
          </p:cNvGraphicFramePr>
          <p:nvPr>
            <p:extLst>
              <p:ext uri="{D42A27DB-BD31-4B8C-83A1-F6EECF244321}">
                <p14:modId xmlns:p14="http://schemas.microsoft.com/office/powerpoint/2010/main" val="595417621"/>
              </p:ext>
            </p:extLst>
          </p:nvPr>
        </p:nvGraphicFramePr>
        <p:xfrm>
          <a:off x="1116013" y="1557338"/>
          <a:ext cx="3660775" cy="1236662"/>
        </p:xfrm>
        <a:graphic>
          <a:graphicData uri="http://schemas.openxmlformats.org/presentationml/2006/ole">
            <mc:AlternateContent xmlns:mc="http://schemas.openxmlformats.org/markup-compatibility/2006">
              <mc:Choice xmlns:v="urn:schemas-microsoft-com:vml" Requires="v">
                <p:oleObj spid="_x0000_s205995" name="SmartDraw" r:id="rId5" imgW="2284476" imgH="771144" progId="">
                  <p:embed/>
                </p:oleObj>
              </mc:Choice>
              <mc:Fallback>
                <p:oleObj name="SmartDraw" r:id="rId5" imgW="2284476" imgH="771144"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1557338"/>
                        <a:ext cx="3660775" cy="12366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9" name="Text Box 6">
            <a:extLst>
              <a:ext uri="{FF2B5EF4-FFF2-40B4-BE49-F238E27FC236}">
                <a16:creationId xmlns:a16="http://schemas.microsoft.com/office/drawing/2014/main" id="{7EDE32E8-BFBD-4E6A-ADF0-D6DC9D89DDB8}"/>
              </a:ext>
            </a:extLst>
          </p:cNvPr>
          <p:cNvSpPr txBox="1">
            <a:spLocks noChangeArrowheads="1"/>
          </p:cNvSpPr>
          <p:nvPr/>
        </p:nvSpPr>
        <p:spPr bwMode="auto">
          <a:xfrm>
            <a:off x="285750" y="812800"/>
            <a:ext cx="84629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若先将</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Ω</a:t>
            </a:r>
            <a:r>
              <a:rPr lang="zh-CN" altLang="en-US" sz="2400" dirty="0">
                <a:solidFill>
                  <a:srgbClr val="660066"/>
                </a:solidFill>
                <a:latin typeface="+mn-lt"/>
                <a:ea typeface="仿宋" panose="02010609060101010101" pitchFamily="49" charset="-122"/>
              </a:rPr>
              <a:t>和直流</a:t>
            </a:r>
            <a:r>
              <a:rPr lang="en-US" altLang="zh-CN" sz="2400" i="1" dirty="0">
                <a:solidFill>
                  <a:srgbClr val="660066"/>
                </a:solidFill>
                <a:latin typeface="+mn-lt"/>
                <a:ea typeface="仿宋" panose="02010609060101010101" pitchFamily="49" charset="-122"/>
              </a:rPr>
              <a:t>V</a:t>
            </a:r>
            <a:r>
              <a:rPr lang="zh-CN" altLang="en-US" sz="2400" dirty="0">
                <a:solidFill>
                  <a:srgbClr val="660066"/>
                </a:solidFill>
                <a:latin typeface="+mn-lt"/>
                <a:ea typeface="仿宋" panose="02010609060101010101" pitchFamily="49" charset="-122"/>
              </a:rPr>
              <a:t>相加，再送到乘法器，可得到</a:t>
            </a:r>
            <a:r>
              <a:rPr lang="en-US" altLang="zh-CN" sz="3600" dirty="0">
                <a:solidFill>
                  <a:srgbClr val="CC3300"/>
                </a:solidFill>
                <a:latin typeface="+mn-lt"/>
                <a:ea typeface="仿宋" panose="02010609060101010101" pitchFamily="49" charset="-122"/>
              </a:rPr>
              <a:t>AM</a:t>
            </a:r>
            <a:r>
              <a:rPr lang="zh-CN" altLang="en-US" sz="2400" dirty="0">
                <a:solidFill>
                  <a:srgbClr val="660066"/>
                </a:solidFill>
                <a:latin typeface="+mn-lt"/>
                <a:ea typeface="仿宋" panose="02010609060101010101" pitchFamily="49" charset="-122"/>
              </a:rPr>
              <a:t>调制：</a:t>
            </a:r>
          </a:p>
        </p:txBody>
      </p:sp>
      <p:sp>
        <p:nvSpPr>
          <p:cNvPr id="57350" name="Text Box 7">
            <a:extLst>
              <a:ext uri="{FF2B5EF4-FFF2-40B4-BE49-F238E27FC236}">
                <a16:creationId xmlns:a16="http://schemas.microsoft.com/office/drawing/2014/main" id="{573F24E3-ADB6-4948-86E6-D20F612A4A0F}"/>
              </a:ext>
            </a:extLst>
          </p:cNvPr>
          <p:cNvSpPr txBox="1">
            <a:spLocks noChangeArrowheads="1"/>
          </p:cNvSpPr>
          <p:nvPr/>
        </p:nvSpPr>
        <p:spPr bwMode="auto">
          <a:xfrm>
            <a:off x="982663" y="4687888"/>
            <a:ext cx="5976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模拟乘法器目前都用集成电路来实现。</a:t>
            </a:r>
          </a:p>
        </p:txBody>
      </p:sp>
      <p:sp>
        <p:nvSpPr>
          <p:cNvPr id="57351" name="Text Box 7">
            <a:extLst>
              <a:ext uri="{FF2B5EF4-FFF2-40B4-BE49-F238E27FC236}">
                <a16:creationId xmlns:a16="http://schemas.microsoft.com/office/drawing/2014/main" id="{CA3C7DE2-5E27-4256-B136-CB61B1367BA8}"/>
              </a:ext>
            </a:extLst>
          </p:cNvPr>
          <p:cNvSpPr txBox="1">
            <a:spLocks noChangeArrowheads="1"/>
          </p:cNvSpPr>
          <p:nvPr/>
        </p:nvSpPr>
        <p:spPr bwMode="auto">
          <a:xfrm>
            <a:off x="3613150" y="2301875"/>
            <a:ext cx="72072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a:latin typeface="+mn-lt"/>
                <a:ea typeface="仿宋" panose="02010609060101010101" pitchFamily="49" charset="-122"/>
              </a:rPr>
              <a:t>v</a:t>
            </a:r>
            <a:r>
              <a:rPr lang="en-US" altLang="zh-CN" sz="2400" baseline="-25000">
                <a:latin typeface="+mn-lt"/>
                <a:ea typeface="仿宋" panose="02010609060101010101" pitchFamily="49" charset="-122"/>
              </a:rPr>
              <a:t>0</a:t>
            </a:r>
            <a:endParaRPr kumimoji="0" lang="zh-CN" altLang="en-US" sz="2400">
              <a:latin typeface="+mn-lt"/>
              <a:ea typeface="仿宋" panose="02010609060101010101" pitchFamily="49" charset="-122"/>
            </a:endParaRPr>
          </a:p>
        </p:txBody>
      </p:sp>
      <p:sp>
        <p:nvSpPr>
          <p:cNvPr id="57352" name="Text Box 7">
            <a:extLst>
              <a:ext uri="{FF2B5EF4-FFF2-40B4-BE49-F238E27FC236}">
                <a16:creationId xmlns:a16="http://schemas.microsoft.com/office/drawing/2014/main" id="{F716F969-25C6-43F6-B5B1-C1A4CEEF8645}"/>
              </a:ext>
            </a:extLst>
          </p:cNvPr>
          <p:cNvSpPr txBox="1">
            <a:spLocks noChangeArrowheads="1"/>
          </p:cNvSpPr>
          <p:nvPr/>
        </p:nvSpPr>
        <p:spPr bwMode="auto">
          <a:xfrm>
            <a:off x="982663" y="1557338"/>
            <a:ext cx="5746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a:latin typeface="+mn-lt"/>
                <a:ea typeface="仿宋" panose="02010609060101010101" pitchFamily="49" charset="-122"/>
              </a:rPr>
              <a:t>v</a:t>
            </a:r>
            <a:r>
              <a:rPr lang="zh-CN" altLang="en-US" sz="2400" baseline="-25000">
                <a:latin typeface="+mn-lt"/>
                <a:ea typeface="仿宋" panose="02010609060101010101" pitchFamily="49" charset="-122"/>
                <a:sym typeface="Symbol" panose="05050102010706020507" pitchFamily="18" charset="2"/>
              </a:rPr>
              <a:t></a:t>
            </a:r>
            <a:endParaRPr kumimoji="0" lang="zh-CN" altLang="en-US" sz="2400">
              <a:latin typeface="+mn-lt"/>
              <a:ea typeface="仿宋" panose="02010609060101010101" pitchFamily="49" charset="-122"/>
            </a:endParaRPr>
          </a:p>
        </p:txBody>
      </p:sp>
      <p:sp>
        <p:nvSpPr>
          <p:cNvPr id="57353" name="Text Box 7">
            <a:extLst>
              <a:ext uri="{FF2B5EF4-FFF2-40B4-BE49-F238E27FC236}">
                <a16:creationId xmlns:a16="http://schemas.microsoft.com/office/drawing/2014/main" id="{42358FCF-BC29-46F3-A75D-225A59DCCCBC}"/>
              </a:ext>
            </a:extLst>
          </p:cNvPr>
          <p:cNvSpPr txBox="1">
            <a:spLocks noChangeArrowheads="1"/>
          </p:cNvSpPr>
          <p:nvPr/>
        </p:nvSpPr>
        <p:spPr bwMode="auto">
          <a:xfrm>
            <a:off x="4494213" y="1592263"/>
            <a:ext cx="56515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latin typeface="+mn-lt"/>
                <a:ea typeface="仿宋" panose="02010609060101010101" pitchFamily="49" charset="-122"/>
              </a:rPr>
              <a:t>v</a:t>
            </a:r>
            <a:r>
              <a:rPr lang="en-US" altLang="zh-CN" sz="2400" baseline="-25000" dirty="0">
                <a:latin typeface="+mn-lt"/>
                <a:ea typeface="仿宋" panose="02010609060101010101" pitchFamily="49" charset="-122"/>
              </a:rPr>
              <a:t>o</a:t>
            </a:r>
            <a:endParaRPr kumimoji="0" lang="zh-CN" altLang="en-US" sz="2400" dirty="0">
              <a:latin typeface="+mn-lt"/>
              <a:ea typeface="仿宋" panose="02010609060101010101" pitchFamily="49" charset="-122"/>
            </a:endParaRPr>
          </a:p>
        </p:txBody>
      </p:sp>
      <p:sp>
        <p:nvSpPr>
          <p:cNvPr id="57354" name="Text Box 7">
            <a:extLst>
              <a:ext uri="{FF2B5EF4-FFF2-40B4-BE49-F238E27FC236}">
                <a16:creationId xmlns:a16="http://schemas.microsoft.com/office/drawing/2014/main" id="{EA6E4D7F-0249-4FBE-8B7C-E60B9A2173BD}"/>
              </a:ext>
            </a:extLst>
          </p:cNvPr>
          <p:cNvSpPr txBox="1">
            <a:spLocks noChangeArrowheads="1"/>
          </p:cNvSpPr>
          <p:nvPr/>
        </p:nvSpPr>
        <p:spPr bwMode="auto">
          <a:xfrm>
            <a:off x="2463800" y="2279650"/>
            <a:ext cx="5762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a:latin typeface="+mn-lt"/>
                <a:ea typeface="仿宋" panose="02010609060101010101" pitchFamily="49" charset="-122"/>
              </a:rPr>
              <a:t>V</a:t>
            </a:r>
            <a:endParaRPr kumimoji="0" lang="zh-CN" altLang="en-US" sz="2400">
              <a:latin typeface="+mn-lt"/>
              <a:ea typeface="仿宋" panose="02010609060101010101" pitchFamily="49" charset="-122"/>
            </a:endParaRPr>
          </a:p>
        </p:txBody>
      </p:sp>
      <p:graphicFrame>
        <p:nvGraphicFramePr>
          <p:cNvPr id="57355" name="Object 15">
            <a:extLst>
              <a:ext uri="{FF2B5EF4-FFF2-40B4-BE49-F238E27FC236}">
                <a16:creationId xmlns:a16="http://schemas.microsoft.com/office/drawing/2014/main" id="{ED54273C-7168-40D7-AEED-B3822866CBA1}"/>
              </a:ext>
            </a:extLst>
          </p:cNvPr>
          <p:cNvGraphicFramePr>
            <a:graphicFrameLocks noChangeAspect="1"/>
          </p:cNvGraphicFramePr>
          <p:nvPr>
            <p:extLst>
              <p:ext uri="{D42A27DB-BD31-4B8C-83A1-F6EECF244321}">
                <p14:modId xmlns:p14="http://schemas.microsoft.com/office/powerpoint/2010/main" val="1059837983"/>
              </p:ext>
            </p:extLst>
          </p:nvPr>
        </p:nvGraphicFramePr>
        <p:xfrm>
          <a:off x="233363" y="3057525"/>
          <a:ext cx="8659812" cy="1150938"/>
        </p:xfrm>
        <a:graphic>
          <a:graphicData uri="http://schemas.openxmlformats.org/presentationml/2006/ole">
            <mc:AlternateContent xmlns:mc="http://schemas.openxmlformats.org/markup-compatibility/2006">
              <mc:Choice xmlns:v="urn:schemas-microsoft-com:vml" Requires="v">
                <p:oleObj spid="_x0000_s205996" name="公式" r:id="rId7" imgW="5638800" imgH="660400" progId="Equation.3">
                  <p:embed/>
                </p:oleObj>
              </mc:Choice>
              <mc:Fallback>
                <p:oleObj name="公式" r:id="rId7" imgW="5638800" imgH="6604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363" y="3057525"/>
                        <a:ext cx="8659812" cy="1150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58370" name="图片 2">
            <a:extLst>
              <a:ext uri="{FF2B5EF4-FFF2-40B4-BE49-F238E27FC236}">
                <a16:creationId xmlns:a16="http://schemas.microsoft.com/office/drawing/2014/main" id="{44BE5168-165B-4C45-921B-798C234DD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825" y="2565400"/>
            <a:ext cx="5208588"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2">
            <a:extLst>
              <a:ext uri="{FF2B5EF4-FFF2-40B4-BE49-F238E27FC236}">
                <a16:creationId xmlns:a16="http://schemas.microsoft.com/office/drawing/2014/main" id="{E0591A3F-9CB9-4665-9278-F84BBE127C4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   </a:t>
            </a:r>
            <a:r>
              <a:rPr lang="en-US" altLang="zh-CN" sz="2800" b="1" dirty="0">
                <a:solidFill>
                  <a:srgbClr val="0000FF"/>
                </a:solidFill>
                <a:latin typeface="+mn-lt"/>
                <a:ea typeface="仿宋" panose="02010609060101010101" pitchFamily="49" charset="-122"/>
              </a:rPr>
              <a:t>(</a:t>
            </a:r>
            <a:r>
              <a:rPr lang="en-US" altLang="zh-CN" sz="2800" b="1" dirty="0">
                <a:solidFill>
                  <a:srgbClr val="00CC00"/>
                </a:solidFill>
                <a:latin typeface="+mn-lt"/>
                <a:ea typeface="仿宋" panose="02010609060101010101" pitchFamily="49" charset="-122"/>
              </a:rPr>
              <a:t>P157      </a:t>
            </a:r>
            <a:r>
              <a:rPr lang="en-US" altLang="zh-CN" sz="2800" b="1" dirty="0">
                <a:solidFill>
                  <a:srgbClr val="FF0000"/>
                </a:solidFill>
                <a:latin typeface="+mn-lt"/>
                <a:ea typeface="仿宋" panose="02010609060101010101" pitchFamily="49" charset="-122"/>
              </a:rPr>
              <a:t>P161</a:t>
            </a:r>
            <a:r>
              <a:rPr lang="en-US" altLang="zh-CN" sz="2800" b="1" dirty="0">
                <a:solidFill>
                  <a:srgbClr val="0000FF"/>
                </a:solidFill>
                <a:latin typeface="+mn-lt"/>
                <a:ea typeface="仿宋" panose="02010609060101010101" pitchFamily="49" charset="-122"/>
              </a:rPr>
              <a:t>    P168)</a:t>
            </a:r>
            <a:endParaRPr lang="zh-CN" altLang="en-US" sz="2800" b="1" dirty="0">
              <a:solidFill>
                <a:srgbClr val="0000FF"/>
              </a:solidFill>
              <a:latin typeface="+mn-lt"/>
              <a:ea typeface="仿宋" panose="02010609060101010101" pitchFamily="49" charset="-122"/>
            </a:endParaRPr>
          </a:p>
        </p:txBody>
      </p:sp>
      <p:sp>
        <p:nvSpPr>
          <p:cNvPr id="58372" name="Rectangle 4">
            <a:extLst>
              <a:ext uri="{FF2B5EF4-FFF2-40B4-BE49-F238E27FC236}">
                <a16:creationId xmlns:a16="http://schemas.microsoft.com/office/drawing/2014/main" id="{AE47E531-7ADD-4824-99BD-0DE962292665}"/>
              </a:ext>
            </a:extLst>
          </p:cNvPr>
          <p:cNvSpPr>
            <a:spLocks noChangeArrowheads="1"/>
          </p:cNvSpPr>
          <p:nvPr/>
        </p:nvSpPr>
        <p:spPr bwMode="auto">
          <a:xfrm>
            <a:off x="107950" y="765175"/>
            <a:ext cx="8250238"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7030A0"/>
                </a:solidFill>
                <a:latin typeface="+mn-lt"/>
                <a:ea typeface="仿宋" panose="02010609060101010101" pitchFamily="49" charset="-122"/>
              </a:rPr>
              <a:t>    在末级实现，实现调幅和功率放大。</a:t>
            </a:r>
          </a:p>
        </p:txBody>
      </p:sp>
      <p:sp>
        <p:nvSpPr>
          <p:cNvPr id="58373" name="Rectangle 6">
            <a:extLst>
              <a:ext uri="{FF2B5EF4-FFF2-40B4-BE49-F238E27FC236}">
                <a16:creationId xmlns:a16="http://schemas.microsoft.com/office/drawing/2014/main" id="{15D22919-9EFB-4296-8431-CB95E6FD079A}"/>
              </a:ext>
            </a:extLst>
          </p:cNvPr>
          <p:cNvSpPr>
            <a:spLocks noChangeArrowheads="1"/>
          </p:cNvSpPr>
          <p:nvPr/>
        </p:nvSpPr>
        <p:spPr bwMode="auto">
          <a:xfrm>
            <a:off x="107950" y="1219200"/>
            <a:ext cx="4032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一、高电平集电极调幅</a:t>
            </a:r>
          </a:p>
        </p:txBody>
      </p:sp>
      <p:sp>
        <p:nvSpPr>
          <p:cNvPr id="58374" name="Rectangle 7">
            <a:extLst>
              <a:ext uri="{FF2B5EF4-FFF2-40B4-BE49-F238E27FC236}">
                <a16:creationId xmlns:a16="http://schemas.microsoft.com/office/drawing/2014/main" id="{E81DE2A2-26D2-48E1-BD02-CA83EAE70132}"/>
              </a:ext>
            </a:extLst>
          </p:cNvPr>
          <p:cNvSpPr>
            <a:spLocks noChangeArrowheads="1"/>
          </p:cNvSpPr>
          <p:nvPr/>
        </p:nvSpPr>
        <p:spPr bwMode="auto">
          <a:xfrm>
            <a:off x="250825" y="1722438"/>
            <a:ext cx="280828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a:solidFill>
                  <a:srgbClr val="7030A0"/>
                </a:solidFill>
                <a:latin typeface="+mn-lt"/>
                <a:ea typeface="仿宋" panose="02010609060101010101" pitchFamily="49" charset="-122"/>
              </a:rPr>
              <a:t>1.  </a:t>
            </a:r>
            <a:r>
              <a:rPr lang="zh-CN" altLang="en-US" sz="2400">
                <a:solidFill>
                  <a:srgbClr val="7030A0"/>
                </a:solidFill>
                <a:latin typeface="+mn-lt"/>
                <a:ea typeface="仿宋" panose="02010609060101010101" pitchFamily="49" charset="-122"/>
              </a:rPr>
              <a:t>工作原理</a:t>
            </a:r>
          </a:p>
        </p:txBody>
      </p:sp>
      <p:sp>
        <p:nvSpPr>
          <p:cNvPr id="58375" name="Text Box 7">
            <a:extLst>
              <a:ext uri="{FF2B5EF4-FFF2-40B4-BE49-F238E27FC236}">
                <a16:creationId xmlns:a16="http://schemas.microsoft.com/office/drawing/2014/main" id="{5894B72C-06D3-4B05-A6C2-5481939DA721}"/>
              </a:ext>
            </a:extLst>
          </p:cNvPr>
          <p:cNvSpPr txBox="1">
            <a:spLocks noChangeArrowheads="1"/>
          </p:cNvSpPr>
          <p:nvPr/>
        </p:nvSpPr>
        <p:spPr bwMode="auto">
          <a:xfrm>
            <a:off x="6012160" y="5876925"/>
            <a:ext cx="2592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b="1">
                <a:solidFill>
                  <a:srgbClr val="00CC00"/>
                </a:solidFill>
                <a:latin typeface="+mn-lt"/>
                <a:ea typeface="仿宋" panose="02010609060101010101" pitchFamily="49" charset="-122"/>
              </a:rPr>
              <a:t>P157     </a:t>
            </a:r>
            <a:r>
              <a:rPr lang="en-US" altLang="zh-CN" sz="2000" dirty="0">
                <a:solidFill>
                  <a:srgbClr val="FF0000"/>
                </a:solidFill>
                <a:latin typeface="+mn-lt"/>
                <a:ea typeface="仿宋" panose="02010609060101010101" pitchFamily="49" charset="-122"/>
              </a:rPr>
              <a:t>P161     </a:t>
            </a:r>
            <a:r>
              <a:rPr lang="en-US" altLang="zh-CN" sz="2000" dirty="0">
                <a:solidFill>
                  <a:schemeClr val="accent2"/>
                </a:solidFill>
                <a:latin typeface="+mn-lt"/>
                <a:ea typeface="仿宋" panose="02010609060101010101" pitchFamily="49" charset="-122"/>
              </a:rPr>
              <a:t>P168</a:t>
            </a:r>
            <a:endParaRPr lang="zh-CN" altLang="en-US" sz="2000" dirty="0">
              <a:solidFill>
                <a:schemeClr val="accent2"/>
              </a:solidFill>
              <a:latin typeface="+mn-lt"/>
              <a:ea typeface="仿宋" panose="02010609060101010101" pitchFamily="49" charset="-122"/>
            </a:endParaRPr>
          </a:p>
        </p:txBody>
      </p:sp>
      <p:sp>
        <p:nvSpPr>
          <p:cNvPr id="58376" name="Rectangle 4">
            <a:extLst>
              <a:ext uri="{FF2B5EF4-FFF2-40B4-BE49-F238E27FC236}">
                <a16:creationId xmlns:a16="http://schemas.microsoft.com/office/drawing/2014/main" id="{D8E70D7B-9B86-432D-BE05-328F1E9293CE}"/>
              </a:ext>
            </a:extLst>
          </p:cNvPr>
          <p:cNvSpPr>
            <a:spLocks noChangeArrowheads="1"/>
          </p:cNvSpPr>
          <p:nvPr/>
        </p:nvSpPr>
        <p:spPr bwMode="auto">
          <a:xfrm>
            <a:off x="755576" y="2319337"/>
            <a:ext cx="449421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FF"/>
                </a:solidFill>
                <a:latin typeface="+mn-lt"/>
                <a:ea typeface="仿宋" panose="02010609060101010101" pitchFamily="49" charset="-122"/>
              </a:rPr>
              <a:t>功率放大器工作在乙类或丙类</a:t>
            </a:r>
          </a:p>
        </p:txBody>
      </p:sp>
      <p:sp>
        <p:nvSpPr>
          <p:cNvPr id="58377" name="Rectangle 4">
            <a:extLst>
              <a:ext uri="{FF2B5EF4-FFF2-40B4-BE49-F238E27FC236}">
                <a16:creationId xmlns:a16="http://schemas.microsoft.com/office/drawing/2014/main" id="{BE9D342E-993A-4D8F-818D-0FCF46D906FB}"/>
              </a:ext>
            </a:extLst>
          </p:cNvPr>
          <p:cNvSpPr>
            <a:spLocks noChangeArrowheads="1"/>
          </p:cNvSpPr>
          <p:nvPr/>
        </p:nvSpPr>
        <p:spPr bwMode="auto">
          <a:xfrm>
            <a:off x="68263" y="3541713"/>
            <a:ext cx="36576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1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00FF"/>
                </a:solidFill>
                <a:latin typeface="+mn-lt"/>
                <a:ea typeface="仿宋" panose="02010609060101010101" pitchFamily="49" charset="-122"/>
              </a:rPr>
              <a:t>基带信号或调制信号与集电极电源</a:t>
            </a:r>
            <a:r>
              <a:rPr lang="en-US" altLang="zh-CN" sz="2400" dirty="0">
                <a:solidFill>
                  <a:srgbClr val="0000FF"/>
                </a:solidFill>
                <a:latin typeface="+mn-lt"/>
                <a:ea typeface="仿宋" panose="02010609060101010101" pitchFamily="49" charset="-122"/>
              </a:rPr>
              <a:t>Vcc</a:t>
            </a:r>
            <a:r>
              <a:rPr lang="zh-CN" altLang="en-US" sz="2400" dirty="0">
                <a:solidFill>
                  <a:srgbClr val="0000FF"/>
                </a:solidFill>
                <a:latin typeface="+mn-lt"/>
                <a:ea typeface="仿宋" panose="02010609060101010101" pitchFamily="49" charset="-122"/>
              </a:rPr>
              <a:t>串联，以串馈形式对集电极馈电，相当于是</a:t>
            </a:r>
            <a:r>
              <a:rPr lang="en-US" altLang="zh-CN" sz="2400" dirty="0">
                <a:solidFill>
                  <a:srgbClr val="0000FF"/>
                </a:solidFill>
                <a:latin typeface="+mn-lt"/>
                <a:ea typeface="仿宋" panose="02010609060101010101" pitchFamily="49" charset="-122"/>
              </a:rPr>
              <a:t>Vcc</a:t>
            </a:r>
            <a:r>
              <a:rPr lang="zh-CN" altLang="en-US" sz="2400" dirty="0">
                <a:solidFill>
                  <a:srgbClr val="0000FF"/>
                </a:solidFill>
                <a:latin typeface="+mn-lt"/>
                <a:ea typeface="仿宋" panose="02010609060101010101" pitchFamily="49" charset="-122"/>
              </a:rPr>
              <a:t>变化的丙类放大器。</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E1A6EF0-0E8A-4531-BA89-EECDCE1F8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4234938"/>
            <a:ext cx="3543250" cy="2394462"/>
          </a:xfrm>
          <a:prstGeom prst="rect">
            <a:avLst/>
          </a:prstGeom>
        </p:spPr>
      </p:pic>
      <p:sp>
        <p:nvSpPr>
          <p:cNvPr id="59394" name="Rectangle 2">
            <a:extLst>
              <a:ext uri="{FF2B5EF4-FFF2-40B4-BE49-F238E27FC236}">
                <a16:creationId xmlns:a16="http://schemas.microsoft.com/office/drawing/2014/main" id="{FDBCA794-4F11-4475-B8BB-E5B097C742A1}"/>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 </a:t>
            </a:r>
            <a:r>
              <a:rPr lang="en-US" altLang="zh-CN" sz="2800" b="1" dirty="0">
                <a:solidFill>
                  <a:srgbClr val="00CC00"/>
                </a:solidFill>
                <a:latin typeface="+mn-lt"/>
                <a:ea typeface="仿宋" panose="02010609060101010101" pitchFamily="49" charset="-122"/>
              </a:rPr>
              <a:t>P157       </a:t>
            </a:r>
            <a:r>
              <a:rPr lang="en-US" altLang="zh-CN" sz="2800" b="1" dirty="0">
                <a:solidFill>
                  <a:srgbClr val="FF0000"/>
                </a:solidFill>
                <a:latin typeface="+mn-lt"/>
                <a:ea typeface="仿宋" panose="02010609060101010101" pitchFamily="49" charset="-122"/>
              </a:rPr>
              <a:t>P161 </a:t>
            </a:r>
            <a:r>
              <a:rPr lang="en-US" altLang="zh-CN" sz="2800" b="1" dirty="0">
                <a:solidFill>
                  <a:srgbClr val="0000FF"/>
                </a:solidFill>
                <a:latin typeface="+mn-lt"/>
                <a:ea typeface="仿宋" panose="02010609060101010101" pitchFamily="49" charset="-122"/>
              </a:rPr>
              <a:t>   P168</a:t>
            </a:r>
            <a:endParaRPr lang="zh-CN" altLang="en-US" sz="2800" b="1" dirty="0">
              <a:solidFill>
                <a:srgbClr val="0000FF"/>
              </a:solidFill>
              <a:latin typeface="+mn-lt"/>
              <a:ea typeface="仿宋" panose="02010609060101010101" pitchFamily="49" charset="-122"/>
            </a:endParaRPr>
          </a:p>
        </p:txBody>
      </p:sp>
      <p:sp>
        <p:nvSpPr>
          <p:cNvPr id="59395" name="Text Box 5">
            <a:extLst>
              <a:ext uri="{FF2B5EF4-FFF2-40B4-BE49-F238E27FC236}">
                <a16:creationId xmlns:a16="http://schemas.microsoft.com/office/drawing/2014/main" id="{96514D5E-85DA-4519-BAEA-7D87414BA542}"/>
              </a:ext>
            </a:extLst>
          </p:cNvPr>
          <p:cNvSpPr txBox="1">
            <a:spLocks noChangeArrowheads="1"/>
          </p:cNvSpPr>
          <p:nvPr/>
        </p:nvSpPr>
        <p:spPr bwMode="auto">
          <a:xfrm>
            <a:off x="55563" y="706438"/>
            <a:ext cx="907256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4508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400" dirty="0">
                <a:solidFill>
                  <a:srgbClr val="7030A0"/>
                </a:solidFill>
                <a:latin typeface="+mn-lt"/>
                <a:ea typeface="仿宋" panose="02010609060101010101" pitchFamily="49" charset="-122"/>
              </a:rPr>
              <a:t>集电极调幅：高频功率放大器集电极直流电源电压在调制信号作用下，控制集电极回路的高频电压振幅。</a:t>
            </a:r>
            <a:endParaRPr lang="en-US" altLang="zh-CN" sz="2400" dirty="0">
              <a:solidFill>
                <a:srgbClr val="7030A0"/>
              </a:solidFill>
              <a:latin typeface="+mn-lt"/>
              <a:ea typeface="仿宋" panose="02010609060101010101" pitchFamily="49" charset="-122"/>
            </a:endParaRPr>
          </a:p>
        </p:txBody>
      </p:sp>
      <p:sp>
        <p:nvSpPr>
          <p:cNvPr id="59396" name="AutoShape 6">
            <a:extLst>
              <a:ext uri="{FF2B5EF4-FFF2-40B4-BE49-F238E27FC236}">
                <a16:creationId xmlns:a16="http://schemas.microsoft.com/office/drawing/2014/main" id="{942EE259-5CB4-4DF7-B3DC-7FA2C5899A5A}"/>
              </a:ext>
            </a:extLst>
          </p:cNvPr>
          <p:cNvSpPr>
            <a:spLocks noChangeArrowheads="1"/>
          </p:cNvSpPr>
          <p:nvPr/>
        </p:nvSpPr>
        <p:spPr bwMode="auto">
          <a:xfrm>
            <a:off x="5010211" y="2070665"/>
            <a:ext cx="4124077" cy="1214319"/>
          </a:xfrm>
          <a:prstGeom prst="wedgeRoundRectCallout">
            <a:avLst>
              <a:gd name="adj1" fmla="val -57320"/>
              <a:gd name="adj2" fmla="val -53560"/>
              <a:gd name="adj3" fmla="val 16667"/>
            </a:avLst>
          </a:prstGeom>
          <a:solidFill>
            <a:schemeClr val="bg1"/>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solidFill>
                  <a:srgbClr val="FF0000"/>
                </a:solidFill>
                <a:latin typeface="+mn-lt"/>
                <a:ea typeface="仿宋" panose="02010609060101010101" pitchFamily="49" charset="-122"/>
              </a:rPr>
              <a:t>V</a:t>
            </a:r>
            <a:r>
              <a:rPr lang="en-US" altLang="zh-CN" sz="2400" baseline="-25000" dirty="0">
                <a:solidFill>
                  <a:srgbClr val="FF0000"/>
                </a:solidFill>
                <a:latin typeface="+mn-lt"/>
                <a:ea typeface="仿宋" panose="02010609060101010101" pitchFamily="49" charset="-122"/>
              </a:rPr>
              <a:t>CT</a:t>
            </a:r>
            <a:r>
              <a:rPr lang="zh-CN" altLang="en-US" sz="2400" dirty="0">
                <a:solidFill>
                  <a:srgbClr val="FF0000"/>
                </a:solidFill>
                <a:latin typeface="+mn-lt"/>
                <a:ea typeface="仿宋" panose="02010609060101010101" pitchFamily="49" charset="-122"/>
              </a:rPr>
              <a:t>是不加调制时的直流电源电压，也是等幅载波振幅</a:t>
            </a:r>
            <a:endParaRPr lang="en-US" altLang="zh-CN" sz="2400" dirty="0">
              <a:solidFill>
                <a:srgbClr val="FF0000"/>
              </a:solidFill>
              <a:latin typeface="+mn-lt"/>
              <a:ea typeface="仿宋" panose="02010609060101010101" pitchFamily="49" charset="-122"/>
            </a:endParaRPr>
          </a:p>
          <a:p>
            <a:pPr eaLnBrk="1" hangingPunct="1">
              <a:spcBef>
                <a:spcPts val="0"/>
              </a:spcBef>
              <a:buFontTx/>
              <a:buNone/>
            </a:pPr>
            <a:r>
              <a:rPr lang="zh-CN" altLang="en-US" sz="2400" dirty="0">
                <a:solidFill>
                  <a:srgbClr val="FF0000"/>
                </a:solidFill>
                <a:latin typeface="+mn-lt"/>
                <a:ea typeface="仿宋" panose="02010609060101010101" pitchFamily="49" charset="-122"/>
              </a:rPr>
              <a:t>下标“</a:t>
            </a:r>
            <a:r>
              <a:rPr lang="en-US" altLang="zh-CN" sz="2400" dirty="0">
                <a:solidFill>
                  <a:srgbClr val="FF0000"/>
                </a:solidFill>
                <a:latin typeface="+mn-lt"/>
                <a:ea typeface="仿宋" panose="02010609060101010101" pitchFamily="49" charset="-122"/>
              </a:rPr>
              <a:t>T</a:t>
            </a:r>
            <a:r>
              <a:rPr lang="zh-CN" altLang="en-US" sz="2400" dirty="0">
                <a:solidFill>
                  <a:srgbClr val="FF0000"/>
                </a:solidFill>
                <a:latin typeface="+mn-lt"/>
                <a:ea typeface="仿宋" panose="02010609060101010101" pitchFamily="49" charset="-122"/>
              </a:rPr>
              <a:t>”表示载波状态</a:t>
            </a:r>
          </a:p>
          <a:p>
            <a:pPr eaLnBrk="1" hangingPunct="1">
              <a:spcBef>
                <a:spcPct val="0"/>
              </a:spcBef>
              <a:buFontTx/>
              <a:buNone/>
            </a:pPr>
            <a:endParaRPr lang="zh-CN" altLang="en-US" sz="2400" dirty="0">
              <a:solidFill>
                <a:srgbClr val="FF0000"/>
              </a:solidFill>
              <a:latin typeface="+mn-lt"/>
              <a:ea typeface="仿宋" panose="02010609060101010101" pitchFamily="49" charset="-122"/>
            </a:endParaRPr>
          </a:p>
        </p:txBody>
      </p:sp>
      <p:sp>
        <p:nvSpPr>
          <p:cNvPr id="59397" name="Text Box 7">
            <a:extLst>
              <a:ext uri="{FF2B5EF4-FFF2-40B4-BE49-F238E27FC236}">
                <a16:creationId xmlns:a16="http://schemas.microsoft.com/office/drawing/2014/main" id="{844C0C85-972A-4006-87BC-FA165A6A7BB6}"/>
              </a:ext>
            </a:extLst>
          </p:cNvPr>
          <p:cNvSpPr txBox="1">
            <a:spLocks noChangeArrowheads="1"/>
          </p:cNvSpPr>
          <p:nvPr/>
        </p:nvSpPr>
        <p:spPr bwMode="auto">
          <a:xfrm>
            <a:off x="971550" y="3133725"/>
            <a:ext cx="3887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400">
              <a:solidFill>
                <a:schemeClr val="bg1"/>
              </a:solidFill>
              <a:latin typeface="+mn-lt"/>
              <a:ea typeface="仿宋" panose="02010609060101010101" pitchFamily="49" charset="-122"/>
            </a:endParaRPr>
          </a:p>
        </p:txBody>
      </p:sp>
      <p:sp>
        <p:nvSpPr>
          <p:cNvPr id="59398" name="Text Box 8">
            <a:extLst>
              <a:ext uri="{FF2B5EF4-FFF2-40B4-BE49-F238E27FC236}">
                <a16:creationId xmlns:a16="http://schemas.microsoft.com/office/drawing/2014/main" id="{3D8F5F1B-9BFB-4C90-9085-27B74650D7D7}"/>
              </a:ext>
            </a:extLst>
          </p:cNvPr>
          <p:cNvSpPr txBox="1">
            <a:spLocks noChangeArrowheads="1"/>
          </p:cNvSpPr>
          <p:nvPr/>
        </p:nvSpPr>
        <p:spPr bwMode="auto">
          <a:xfrm>
            <a:off x="55563" y="3232661"/>
            <a:ext cx="745289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7030A0"/>
                </a:solidFill>
                <a:latin typeface="+mn-lt"/>
                <a:ea typeface="仿宋" panose="02010609060101010101" pitchFamily="49" charset="-122"/>
              </a:rPr>
              <a:t>可见，</a:t>
            </a:r>
            <a:r>
              <a:rPr lang="en-US" altLang="zh-CN" sz="2400" i="1" dirty="0">
                <a:solidFill>
                  <a:srgbClr val="7030A0"/>
                </a:solidFill>
                <a:latin typeface="+mn-lt"/>
                <a:ea typeface="仿宋" panose="02010609060101010101" pitchFamily="49" charset="-122"/>
              </a:rPr>
              <a:t>V</a:t>
            </a:r>
            <a:r>
              <a:rPr lang="en-US" altLang="zh-CN" sz="2400" baseline="-25000" dirty="0">
                <a:solidFill>
                  <a:srgbClr val="7030A0"/>
                </a:solidFill>
                <a:latin typeface="+mn-lt"/>
                <a:ea typeface="仿宋" panose="02010609060101010101" pitchFamily="49" charset="-122"/>
              </a:rPr>
              <a:t>C</a:t>
            </a:r>
            <a:r>
              <a:rPr lang="en-US" altLang="zh-CN" sz="2400" dirty="0">
                <a:solidFill>
                  <a:srgbClr val="7030A0"/>
                </a:solidFill>
                <a:latin typeface="+mn-lt"/>
                <a:ea typeface="仿宋" panose="02010609060101010101" pitchFamily="49" charset="-122"/>
              </a:rPr>
              <a:t>(</a:t>
            </a:r>
            <a:r>
              <a:rPr lang="en-US" altLang="zh-CN" sz="2400" i="1" dirty="0">
                <a:solidFill>
                  <a:srgbClr val="7030A0"/>
                </a:solidFill>
                <a:latin typeface="+mn-lt"/>
                <a:ea typeface="仿宋" panose="02010609060101010101" pitchFamily="49" charset="-122"/>
              </a:rPr>
              <a:t>t</a:t>
            </a:r>
            <a:r>
              <a:rPr lang="en-US" altLang="zh-CN" sz="2400" dirty="0">
                <a:solidFill>
                  <a:srgbClr val="7030A0"/>
                </a:solidFill>
                <a:latin typeface="+mn-lt"/>
                <a:ea typeface="仿宋" panose="02010609060101010101" pitchFamily="49" charset="-122"/>
              </a:rPr>
              <a:t>)</a:t>
            </a:r>
            <a:r>
              <a:rPr lang="en-US" altLang="zh-CN" sz="2400" baseline="-25000" dirty="0">
                <a:solidFill>
                  <a:srgbClr val="7030A0"/>
                </a:solidFill>
                <a:latin typeface="+mn-lt"/>
                <a:ea typeface="仿宋" panose="02010609060101010101" pitchFamily="49" charset="-122"/>
              </a:rPr>
              <a:t> </a:t>
            </a:r>
            <a:r>
              <a:rPr lang="en-US" altLang="zh-CN" sz="2400" dirty="0">
                <a:solidFill>
                  <a:srgbClr val="7030A0"/>
                </a:solidFill>
                <a:latin typeface="+mn-lt"/>
                <a:ea typeface="仿宋" panose="02010609060101010101" pitchFamily="49" charset="-122"/>
              </a:rPr>
              <a:t> </a:t>
            </a:r>
            <a:r>
              <a:rPr lang="zh-CN" altLang="en-US" sz="2400" dirty="0">
                <a:solidFill>
                  <a:srgbClr val="7030A0"/>
                </a:solidFill>
                <a:latin typeface="+mn-lt"/>
                <a:ea typeface="仿宋" panose="02010609060101010101" pitchFamily="49" charset="-122"/>
              </a:rPr>
              <a:t>在供电电源电压</a:t>
            </a:r>
            <a:r>
              <a:rPr lang="en-US" altLang="zh-CN" sz="2400" i="1" dirty="0">
                <a:solidFill>
                  <a:srgbClr val="7030A0"/>
                </a:solidFill>
                <a:latin typeface="+mn-lt"/>
                <a:ea typeface="仿宋" panose="02010609060101010101" pitchFamily="49" charset="-122"/>
              </a:rPr>
              <a:t>V</a:t>
            </a:r>
            <a:r>
              <a:rPr lang="en-US" altLang="zh-CN" sz="2400" baseline="-25000" dirty="0">
                <a:solidFill>
                  <a:srgbClr val="7030A0"/>
                </a:solidFill>
                <a:latin typeface="+mn-lt"/>
                <a:ea typeface="仿宋" panose="02010609060101010101" pitchFamily="49" charset="-122"/>
              </a:rPr>
              <a:t>CT</a:t>
            </a:r>
            <a:r>
              <a:rPr lang="en-US" altLang="zh-CN" sz="2400" dirty="0">
                <a:solidFill>
                  <a:srgbClr val="7030A0"/>
                </a:solidFill>
                <a:latin typeface="+mn-lt"/>
                <a:ea typeface="仿宋" panose="02010609060101010101" pitchFamily="49" charset="-122"/>
              </a:rPr>
              <a:t>  </a:t>
            </a:r>
            <a:r>
              <a:rPr lang="zh-CN" altLang="en-US" sz="2400" dirty="0">
                <a:solidFill>
                  <a:srgbClr val="7030A0"/>
                </a:solidFill>
                <a:latin typeface="+mn-lt"/>
                <a:ea typeface="仿宋" panose="02010609060101010101" pitchFamily="49" charset="-122"/>
              </a:rPr>
              <a:t>的基础上变化。</a:t>
            </a:r>
          </a:p>
          <a:p>
            <a:pPr eaLnBrk="1" hangingPunct="1">
              <a:spcBef>
                <a:spcPct val="50000"/>
              </a:spcBef>
              <a:buFontTx/>
              <a:buNone/>
            </a:pPr>
            <a:r>
              <a:rPr lang="zh-CN" altLang="en-US" sz="2400" dirty="0">
                <a:solidFill>
                  <a:srgbClr val="7030A0"/>
                </a:solidFill>
                <a:latin typeface="+mn-lt"/>
                <a:ea typeface="仿宋" panose="02010609060101010101" pitchFamily="49" charset="-122"/>
              </a:rPr>
              <a:t> 在过压区，高功率放大器的特性：</a:t>
            </a:r>
          </a:p>
        </p:txBody>
      </p:sp>
      <p:sp>
        <p:nvSpPr>
          <p:cNvPr id="59399" name="Text Box 9">
            <a:extLst>
              <a:ext uri="{FF2B5EF4-FFF2-40B4-BE49-F238E27FC236}">
                <a16:creationId xmlns:a16="http://schemas.microsoft.com/office/drawing/2014/main" id="{B926680A-2034-4D81-A940-26306AE084ED}"/>
              </a:ext>
            </a:extLst>
          </p:cNvPr>
          <p:cNvSpPr txBox="1">
            <a:spLocks noChangeArrowheads="1"/>
          </p:cNvSpPr>
          <p:nvPr/>
        </p:nvSpPr>
        <p:spPr bwMode="auto">
          <a:xfrm>
            <a:off x="4139952" y="4440238"/>
            <a:ext cx="483905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7030A0"/>
                </a:solidFill>
                <a:latin typeface="+mn-lt"/>
                <a:ea typeface="仿宋" panose="02010609060101010101" pitchFamily="49" charset="-122"/>
              </a:rPr>
              <a:t>集电极输出电压</a:t>
            </a:r>
            <a:r>
              <a:rPr lang="en-US" altLang="zh-CN" sz="2000" i="1" dirty="0">
                <a:solidFill>
                  <a:srgbClr val="7030A0"/>
                </a:solidFill>
                <a:latin typeface="+mn-lt"/>
                <a:ea typeface="仿宋" panose="02010609060101010101" pitchFamily="49" charset="-122"/>
              </a:rPr>
              <a:t>V</a:t>
            </a:r>
            <a:r>
              <a:rPr lang="en-US" altLang="zh-CN" sz="2000" baseline="-25000" dirty="0">
                <a:solidFill>
                  <a:srgbClr val="7030A0"/>
                </a:solidFill>
                <a:latin typeface="+mn-lt"/>
                <a:ea typeface="仿宋" panose="02010609060101010101" pitchFamily="49" charset="-122"/>
              </a:rPr>
              <a:t>Cm</a:t>
            </a:r>
            <a:endParaRPr lang="en-US" altLang="zh-CN" sz="2000" dirty="0">
              <a:solidFill>
                <a:srgbClr val="7030A0"/>
              </a:solidFill>
              <a:latin typeface="+mn-lt"/>
              <a:ea typeface="仿宋" panose="02010609060101010101" pitchFamily="49" charset="-122"/>
            </a:endParaRPr>
          </a:p>
          <a:p>
            <a:pPr eaLnBrk="1" hangingPunct="1">
              <a:spcBef>
                <a:spcPct val="50000"/>
              </a:spcBef>
              <a:buFontTx/>
              <a:buNone/>
            </a:pPr>
            <a:r>
              <a:rPr lang="zh-CN" altLang="en-US" sz="2000" dirty="0">
                <a:solidFill>
                  <a:srgbClr val="7030A0"/>
                </a:solidFill>
                <a:latin typeface="+mn-lt"/>
                <a:ea typeface="仿宋" panose="02010609060101010101" pitchFamily="49" charset="-122"/>
              </a:rPr>
              <a:t>基波电流</a:t>
            </a:r>
            <a:r>
              <a:rPr lang="en-US" altLang="zh-CN" sz="2000" i="1" dirty="0">
                <a:solidFill>
                  <a:srgbClr val="7030A0"/>
                </a:solidFill>
                <a:latin typeface="+mn-lt"/>
                <a:ea typeface="仿宋" panose="02010609060101010101" pitchFamily="49" charset="-122"/>
              </a:rPr>
              <a:t>I</a:t>
            </a:r>
            <a:r>
              <a:rPr lang="en-US" altLang="zh-CN" sz="2000" baseline="-25000" dirty="0">
                <a:solidFill>
                  <a:srgbClr val="7030A0"/>
                </a:solidFill>
                <a:latin typeface="+mn-lt"/>
                <a:ea typeface="仿宋" panose="02010609060101010101" pitchFamily="49" charset="-122"/>
              </a:rPr>
              <a:t>C1</a:t>
            </a:r>
            <a:endParaRPr lang="en-US" altLang="zh-CN" sz="2000" dirty="0">
              <a:solidFill>
                <a:srgbClr val="7030A0"/>
              </a:solidFill>
              <a:latin typeface="+mn-lt"/>
              <a:ea typeface="仿宋" panose="02010609060101010101" pitchFamily="49" charset="-122"/>
            </a:endParaRPr>
          </a:p>
          <a:p>
            <a:pPr eaLnBrk="1" hangingPunct="1">
              <a:spcBef>
                <a:spcPct val="50000"/>
              </a:spcBef>
              <a:buFontTx/>
              <a:buNone/>
            </a:pPr>
            <a:r>
              <a:rPr lang="zh-CN" altLang="en-US" sz="2000" dirty="0">
                <a:solidFill>
                  <a:srgbClr val="7030A0"/>
                </a:solidFill>
                <a:latin typeface="+mn-lt"/>
                <a:ea typeface="仿宋" panose="02010609060101010101" pitchFamily="49" charset="-122"/>
              </a:rPr>
              <a:t>直流供电电流</a:t>
            </a:r>
            <a:r>
              <a:rPr lang="en-US" altLang="zh-CN" sz="2000" i="1" dirty="0">
                <a:solidFill>
                  <a:srgbClr val="7030A0"/>
                </a:solidFill>
                <a:latin typeface="+mn-lt"/>
                <a:ea typeface="仿宋" panose="02010609060101010101" pitchFamily="49" charset="-122"/>
              </a:rPr>
              <a:t>I</a:t>
            </a:r>
            <a:r>
              <a:rPr lang="en-US" altLang="zh-CN" sz="2000" baseline="-25000" dirty="0">
                <a:solidFill>
                  <a:srgbClr val="7030A0"/>
                </a:solidFill>
                <a:latin typeface="+mn-lt"/>
                <a:ea typeface="仿宋" panose="02010609060101010101" pitchFamily="49" charset="-122"/>
              </a:rPr>
              <a:t>C0</a:t>
            </a:r>
            <a:r>
              <a:rPr lang="zh-CN" altLang="en-US" sz="2000" dirty="0">
                <a:solidFill>
                  <a:srgbClr val="7030A0"/>
                </a:solidFill>
                <a:latin typeface="+mn-lt"/>
                <a:ea typeface="仿宋" panose="02010609060101010101" pitchFamily="49" charset="-122"/>
              </a:rPr>
              <a:t>都随着</a:t>
            </a:r>
            <a:r>
              <a:rPr lang="en-US" altLang="zh-CN" sz="2000" i="1" dirty="0">
                <a:solidFill>
                  <a:srgbClr val="7030A0"/>
                </a:solidFill>
                <a:latin typeface="+mn-lt"/>
                <a:ea typeface="仿宋" panose="02010609060101010101" pitchFamily="49" charset="-122"/>
              </a:rPr>
              <a:t>V</a:t>
            </a:r>
            <a:r>
              <a:rPr lang="en-US" altLang="zh-CN" sz="2000" baseline="-25000" dirty="0">
                <a:solidFill>
                  <a:srgbClr val="7030A0"/>
                </a:solidFill>
                <a:latin typeface="+mn-lt"/>
                <a:ea typeface="仿宋" panose="02010609060101010101" pitchFamily="49" charset="-122"/>
              </a:rPr>
              <a:t>CC </a:t>
            </a:r>
            <a:r>
              <a:rPr lang="zh-CN" altLang="en-US" sz="2000" dirty="0">
                <a:solidFill>
                  <a:srgbClr val="7030A0"/>
                </a:solidFill>
                <a:latin typeface="+mn-lt"/>
                <a:ea typeface="仿宋" panose="02010609060101010101" pitchFamily="49" charset="-122"/>
              </a:rPr>
              <a:t>线性变化。</a:t>
            </a:r>
          </a:p>
        </p:txBody>
      </p:sp>
      <p:sp>
        <p:nvSpPr>
          <p:cNvPr id="59401" name="AutoShape 6">
            <a:extLst>
              <a:ext uri="{FF2B5EF4-FFF2-40B4-BE49-F238E27FC236}">
                <a16:creationId xmlns:a16="http://schemas.microsoft.com/office/drawing/2014/main" id="{7FEB23A3-38B4-402D-89D9-1AD35E37E946}"/>
              </a:ext>
            </a:extLst>
          </p:cNvPr>
          <p:cNvSpPr>
            <a:spLocks noChangeArrowheads="1"/>
          </p:cNvSpPr>
          <p:nvPr/>
        </p:nvSpPr>
        <p:spPr bwMode="auto">
          <a:xfrm>
            <a:off x="4859338" y="5949280"/>
            <a:ext cx="3500437" cy="768350"/>
          </a:xfrm>
          <a:prstGeom prst="wedgeRoundRectCallout">
            <a:avLst>
              <a:gd name="adj1" fmla="val -103153"/>
              <a:gd name="adj2" fmla="val -41500"/>
              <a:gd name="adj3" fmla="val 16667"/>
            </a:avLst>
          </a:prstGeom>
          <a:solidFill>
            <a:schemeClr val="bg1"/>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FF0000"/>
                </a:solidFill>
                <a:latin typeface="+mn-lt"/>
                <a:ea typeface="仿宋" panose="02010609060101010101" pitchFamily="49" charset="-122"/>
              </a:rPr>
              <a:t>此图即 图</a:t>
            </a:r>
            <a:r>
              <a:rPr lang="en-US" altLang="zh-CN" sz="2400" dirty="0">
                <a:solidFill>
                  <a:srgbClr val="FF0000"/>
                </a:solidFill>
                <a:latin typeface="+mn-lt"/>
                <a:ea typeface="仿宋" panose="02010609060101010101" pitchFamily="49" charset="-122"/>
              </a:rPr>
              <a:t>4-15(</a:t>
            </a:r>
            <a:r>
              <a:rPr lang="en-US" altLang="zh-CN" sz="2400" dirty="0">
                <a:solidFill>
                  <a:srgbClr val="00CC00"/>
                </a:solidFill>
                <a:latin typeface="+mn-lt"/>
                <a:ea typeface="仿宋" panose="02010609060101010101" pitchFamily="49" charset="-122"/>
              </a:rPr>
              <a:t>P92</a:t>
            </a:r>
            <a:r>
              <a:rPr lang="en-US" altLang="zh-CN" sz="2400" dirty="0">
                <a:solidFill>
                  <a:srgbClr val="FF0000"/>
                </a:solidFill>
                <a:latin typeface="+mn-lt"/>
                <a:ea typeface="仿宋" panose="02010609060101010101" pitchFamily="49" charset="-122"/>
              </a:rPr>
              <a:t>   P94)</a:t>
            </a:r>
          </a:p>
          <a:p>
            <a:pPr eaLnBrk="1" hangingPunct="1">
              <a:spcBef>
                <a:spcPct val="0"/>
              </a:spcBef>
              <a:buFontTx/>
              <a:buNone/>
            </a:pPr>
            <a:r>
              <a:rPr lang="en-US" altLang="zh-CN" sz="2400" dirty="0">
                <a:solidFill>
                  <a:schemeClr val="accent2"/>
                </a:solidFill>
                <a:latin typeface="+mn-lt"/>
                <a:ea typeface="仿宋" panose="02010609060101010101" pitchFamily="49" charset="-122"/>
              </a:rPr>
              <a:t>2015</a:t>
            </a:r>
            <a:r>
              <a:rPr lang="zh-CN" altLang="en-US" sz="2400" dirty="0">
                <a:solidFill>
                  <a:schemeClr val="accent2"/>
                </a:solidFill>
                <a:latin typeface="+mn-lt"/>
                <a:ea typeface="仿宋" panose="02010609060101010101" pitchFamily="49" charset="-122"/>
              </a:rPr>
              <a:t>版</a:t>
            </a:r>
            <a:r>
              <a:rPr lang="en-US" altLang="zh-CN" sz="2400" dirty="0">
                <a:solidFill>
                  <a:schemeClr val="accent2"/>
                </a:solidFill>
                <a:latin typeface="+mn-lt"/>
                <a:ea typeface="仿宋" panose="02010609060101010101" pitchFamily="49" charset="-122"/>
              </a:rPr>
              <a:t>  </a:t>
            </a:r>
            <a:r>
              <a:rPr lang="zh-CN" altLang="en-US" sz="2400" dirty="0">
                <a:solidFill>
                  <a:schemeClr val="accent2"/>
                </a:solidFill>
                <a:latin typeface="+mn-lt"/>
                <a:ea typeface="仿宋" panose="02010609060101010101" pitchFamily="49" charset="-122"/>
              </a:rPr>
              <a:t>图</a:t>
            </a:r>
            <a:r>
              <a:rPr lang="en-US" altLang="zh-CN" sz="2400" dirty="0">
                <a:solidFill>
                  <a:schemeClr val="accent2"/>
                </a:solidFill>
                <a:latin typeface="+mn-lt"/>
                <a:ea typeface="仿宋" panose="02010609060101010101" pitchFamily="49" charset="-122"/>
              </a:rPr>
              <a:t>4-12  (P99)</a:t>
            </a:r>
            <a:r>
              <a:rPr lang="zh-CN" altLang="en-US" sz="2400" dirty="0">
                <a:solidFill>
                  <a:schemeClr val="accent2"/>
                </a:solidFill>
                <a:latin typeface="+mn-lt"/>
                <a:ea typeface="仿宋" panose="02010609060101010101" pitchFamily="49" charset="-122"/>
              </a:rPr>
              <a:t>。</a:t>
            </a:r>
          </a:p>
          <a:p>
            <a:pPr eaLnBrk="1" hangingPunct="1">
              <a:spcBef>
                <a:spcPct val="0"/>
              </a:spcBef>
              <a:buFontTx/>
              <a:buNone/>
            </a:pPr>
            <a:endParaRPr lang="zh-CN" altLang="en-US" sz="2400" dirty="0">
              <a:solidFill>
                <a:srgbClr val="CC3300"/>
              </a:solidFill>
              <a:latin typeface="+mn-lt"/>
              <a:ea typeface="仿宋" panose="02010609060101010101" pitchFamily="49" charset="-122"/>
            </a:endParaRPr>
          </a:p>
        </p:txBody>
      </p:sp>
      <p:sp>
        <p:nvSpPr>
          <p:cNvPr id="13" name="Text Box 5">
            <a:extLst>
              <a:ext uri="{FF2B5EF4-FFF2-40B4-BE49-F238E27FC236}">
                <a16:creationId xmlns:a16="http://schemas.microsoft.com/office/drawing/2014/main" id="{A20A40A1-449C-4672-8709-17FE84F11C93}"/>
              </a:ext>
            </a:extLst>
          </p:cNvPr>
          <p:cNvSpPr txBox="1">
            <a:spLocks noChangeArrowheads="1"/>
          </p:cNvSpPr>
          <p:nvPr/>
        </p:nvSpPr>
        <p:spPr bwMode="auto">
          <a:xfrm>
            <a:off x="258763" y="1590675"/>
            <a:ext cx="8364537"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eaLnBrk="1" hangingPunct="1">
              <a:lnSpc>
                <a:spcPct val="120000"/>
              </a:lnSpc>
              <a:spcBef>
                <a:spcPct val="50000"/>
              </a:spcBef>
              <a:buFontTx/>
              <a:buNone/>
              <a:defRPr/>
            </a:pPr>
            <a:r>
              <a:rPr lang="zh-CN" altLang="en-US" sz="2400" dirty="0">
                <a:solidFill>
                  <a:srgbClr val="660066"/>
                </a:solidFill>
                <a:latin typeface="+mn-lt"/>
                <a:ea typeface="仿宋" panose="02010609060101010101" pitchFamily="49" charset="-122"/>
              </a:rPr>
              <a:t>有效的集电极电源电压：</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C</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err="1">
                <a:solidFill>
                  <a:srgbClr val="0000FF"/>
                </a:solidFill>
                <a:latin typeface="+mn-lt"/>
                <a:ea typeface="仿宋" panose="02010609060101010101" pitchFamily="49" charset="-122"/>
              </a:rPr>
              <a:t>V</a:t>
            </a:r>
            <a:r>
              <a:rPr lang="en-US" altLang="zh-CN" sz="2400" baseline="-25000" dirty="0" err="1">
                <a:solidFill>
                  <a:srgbClr val="0000FF"/>
                </a:solidFill>
                <a:latin typeface="+mn-lt"/>
                <a:ea typeface="仿宋" panose="02010609060101010101" pitchFamily="49" charset="-122"/>
              </a:rPr>
              <a:t>CT</a:t>
            </a:r>
            <a:r>
              <a:rPr lang="en-US" altLang="zh-CN" sz="2400" dirty="0" err="1">
                <a:solidFill>
                  <a:srgbClr val="0000FF"/>
                </a:solidFill>
                <a:latin typeface="+mn-lt"/>
                <a:ea typeface="仿宋" panose="02010609060101010101" pitchFamily="49" charset="-122"/>
              </a:rPr>
              <a:t>+</a:t>
            </a:r>
            <a:r>
              <a:rPr lang="en-US" altLang="zh-CN" sz="2400" i="1" dirty="0" err="1">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CT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 t</a:t>
            </a:r>
            <a:r>
              <a:rPr lang="en-US" altLang="zh-CN" sz="2400" dirty="0">
                <a:solidFill>
                  <a:srgbClr val="0000FF"/>
                </a:solidFill>
                <a:latin typeface="+mn-lt"/>
                <a:ea typeface="仿宋" panose="02010609060101010101" pitchFamily="49" charset="-122"/>
                <a:sym typeface="Symbol" panose="05050102010706020507" pitchFamily="18" charset="2"/>
              </a:rPr>
              <a:t>)</a:t>
            </a:r>
            <a:endParaRPr lang="zh-CN" altLang="en-US" sz="2400" dirty="0">
              <a:solidFill>
                <a:srgbClr val="0000FF"/>
              </a:solidFill>
              <a:latin typeface="+mn-lt"/>
              <a:ea typeface="仿宋" panose="02010609060101010101" pitchFamily="49" charset="-122"/>
            </a:endParaRPr>
          </a:p>
        </p:txBody>
      </p:sp>
      <p:sp>
        <p:nvSpPr>
          <p:cNvPr id="14" name="Text Box 5">
            <a:extLst>
              <a:ext uri="{FF2B5EF4-FFF2-40B4-BE49-F238E27FC236}">
                <a16:creationId xmlns:a16="http://schemas.microsoft.com/office/drawing/2014/main" id="{A183DBDD-57E9-49CA-9368-393AD6059275}"/>
              </a:ext>
            </a:extLst>
          </p:cNvPr>
          <p:cNvSpPr txBox="1">
            <a:spLocks noChangeArrowheads="1"/>
          </p:cNvSpPr>
          <p:nvPr/>
        </p:nvSpPr>
        <p:spPr bwMode="auto">
          <a:xfrm>
            <a:off x="279400" y="2222500"/>
            <a:ext cx="5394325"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eaLnBrk="1" hangingPunct="1">
              <a:lnSpc>
                <a:spcPct val="120000"/>
              </a:lnSpc>
              <a:spcBef>
                <a:spcPct val="50000"/>
              </a:spcBef>
              <a:buFontTx/>
              <a:buNone/>
              <a:defRPr/>
            </a:pPr>
            <a:r>
              <a:rPr lang="zh-CN" altLang="en-US" sz="2400" dirty="0">
                <a:solidFill>
                  <a:srgbClr val="0000FF"/>
                </a:solidFill>
                <a:latin typeface="+mn-lt"/>
                <a:ea typeface="仿宋" panose="02010609060101010101" pitchFamily="49" charset="-122"/>
              </a:rPr>
              <a:t>高频载波电压：</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0</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endParaRPr lang="zh-CN" altLang="en-US" sz="2400" dirty="0">
              <a:solidFill>
                <a:srgbClr val="0000FF"/>
              </a:solidFill>
              <a:latin typeface="+mn-lt"/>
              <a:ea typeface="仿宋" panose="02010609060101010101" pitchFamily="49" charset="-122"/>
            </a:endParaRPr>
          </a:p>
        </p:txBody>
      </p:sp>
      <p:sp>
        <p:nvSpPr>
          <p:cNvPr id="15" name="Rectangle 2">
            <a:extLst>
              <a:ext uri="{FF2B5EF4-FFF2-40B4-BE49-F238E27FC236}">
                <a16:creationId xmlns:a16="http://schemas.microsoft.com/office/drawing/2014/main" id="{6B88961E-5ECE-4167-9195-7085954B0568}"/>
              </a:ext>
            </a:extLst>
          </p:cNvPr>
          <p:cNvSpPr>
            <a:spLocks noChangeArrowheads="1"/>
          </p:cNvSpPr>
          <p:nvPr/>
        </p:nvSpPr>
        <p:spPr bwMode="auto">
          <a:xfrm>
            <a:off x="539552" y="4152106"/>
            <a:ext cx="2736304"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dirty="0">
                <a:solidFill>
                  <a:srgbClr val="00CC00"/>
                </a:solidFill>
                <a:latin typeface="+mn-lt"/>
                <a:ea typeface="仿宋" panose="02010609060101010101" pitchFamily="49" charset="-122"/>
              </a:rPr>
              <a:t>P92     </a:t>
            </a:r>
            <a:r>
              <a:rPr lang="en-US" altLang="zh-CN" sz="2400" dirty="0">
                <a:solidFill>
                  <a:srgbClr val="FF0000"/>
                </a:solidFill>
                <a:latin typeface="+mn-lt"/>
                <a:ea typeface="仿宋" panose="02010609060101010101" pitchFamily="49" charset="-122"/>
              </a:rPr>
              <a:t>P94      </a:t>
            </a:r>
            <a:r>
              <a:rPr lang="en-US" altLang="zh-CN" sz="2400" dirty="0">
                <a:solidFill>
                  <a:schemeClr val="accent2"/>
                </a:solidFill>
                <a:latin typeface="+mn-lt"/>
                <a:ea typeface="仿宋" panose="02010609060101010101" pitchFamily="49" charset="-122"/>
              </a:rPr>
              <a:t>P99</a:t>
            </a:r>
            <a:endParaRPr lang="zh-CN" altLang="en-US" sz="2400" dirty="0">
              <a:solidFill>
                <a:schemeClr val="accent2"/>
              </a:solidFill>
              <a:latin typeface="+mn-lt"/>
              <a:ea typeface="仿宋" panose="02010609060101010101"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493F3DB-5E0C-40DB-BB59-DB8A4C8B11B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 </a:t>
            </a:r>
            <a:r>
              <a:rPr lang="en-US" altLang="zh-CN" sz="2800" b="1" dirty="0">
                <a:solidFill>
                  <a:srgbClr val="00CC00"/>
                </a:solidFill>
                <a:latin typeface="+mn-lt"/>
                <a:ea typeface="仿宋" panose="02010609060101010101" pitchFamily="49" charset="-122"/>
              </a:rPr>
              <a:t>P157      </a:t>
            </a:r>
            <a:r>
              <a:rPr lang="en-US" altLang="zh-CN" sz="2800" b="1" dirty="0">
                <a:solidFill>
                  <a:srgbClr val="FF0000"/>
                </a:solidFill>
                <a:latin typeface="+mn-lt"/>
                <a:ea typeface="仿宋" panose="02010609060101010101" pitchFamily="49" charset="-122"/>
              </a:rPr>
              <a:t>P161    </a:t>
            </a:r>
            <a:r>
              <a:rPr lang="en-US" altLang="zh-CN" sz="2800" b="1" dirty="0">
                <a:solidFill>
                  <a:srgbClr val="0000FF"/>
                </a:solidFill>
                <a:latin typeface="+mn-lt"/>
                <a:ea typeface="仿宋" panose="02010609060101010101" pitchFamily="49" charset="-122"/>
              </a:rPr>
              <a:t>  P168</a:t>
            </a:r>
            <a:endParaRPr lang="zh-CN" altLang="en-US" sz="2800" b="1" dirty="0">
              <a:solidFill>
                <a:srgbClr val="0000FF"/>
              </a:solidFill>
              <a:latin typeface="+mn-lt"/>
              <a:ea typeface="仿宋" panose="02010609060101010101" pitchFamily="49" charset="-122"/>
            </a:endParaRPr>
          </a:p>
        </p:txBody>
      </p:sp>
      <p:sp>
        <p:nvSpPr>
          <p:cNvPr id="60419" name="Text Box 4">
            <a:extLst>
              <a:ext uri="{FF2B5EF4-FFF2-40B4-BE49-F238E27FC236}">
                <a16:creationId xmlns:a16="http://schemas.microsoft.com/office/drawing/2014/main" id="{D6EEFD8C-4667-4C36-A809-81C5B36B045F}"/>
              </a:ext>
            </a:extLst>
          </p:cNvPr>
          <p:cNvSpPr txBox="1">
            <a:spLocks noChangeArrowheads="1"/>
          </p:cNvSpPr>
          <p:nvPr/>
        </p:nvSpPr>
        <p:spPr bwMode="auto">
          <a:xfrm>
            <a:off x="71438" y="642938"/>
            <a:ext cx="6948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660066"/>
                </a:solidFill>
                <a:latin typeface="+mn-lt"/>
                <a:ea typeface="仿宋" panose="02010609060101010101" pitchFamily="49" charset="-122"/>
              </a:rPr>
              <a:t>2.  </a:t>
            </a:r>
            <a:r>
              <a:rPr lang="zh-CN" altLang="en-US" sz="2400" dirty="0">
                <a:solidFill>
                  <a:srgbClr val="660066"/>
                </a:solidFill>
                <a:latin typeface="+mn-lt"/>
                <a:ea typeface="仿宋" panose="02010609060101010101" pitchFamily="49" charset="-122"/>
              </a:rPr>
              <a:t>调制过程：功率放大器工作于</a:t>
            </a:r>
            <a:r>
              <a:rPr lang="zh-CN" altLang="en-US" sz="2800" dirty="0">
                <a:solidFill>
                  <a:srgbClr val="FF0000"/>
                </a:solidFill>
                <a:latin typeface="+mn-lt"/>
                <a:ea typeface="仿宋" panose="02010609060101010101" pitchFamily="49" charset="-122"/>
              </a:rPr>
              <a:t>过压</a:t>
            </a:r>
            <a:r>
              <a:rPr lang="zh-CN" altLang="en-US" sz="2400" dirty="0">
                <a:solidFill>
                  <a:srgbClr val="660066"/>
                </a:solidFill>
                <a:latin typeface="+mn-lt"/>
                <a:ea typeface="仿宋" panose="02010609060101010101" pitchFamily="49" charset="-122"/>
              </a:rPr>
              <a:t>状态</a:t>
            </a:r>
          </a:p>
        </p:txBody>
      </p:sp>
      <p:pic>
        <p:nvPicPr>
          <p:cNvPr id="60420" name="图片 4" descr="Image1.jpg">
            <a:extLst>
              <a:ext uri="{FF2B5EF4-FFF2-40B4-BE49-F238E27FC236}">
                <a16:creationId xmlns:a16="http://schemas.microsoft.com/office/drawing/2014/main" id="{696E4066-883C-4A6D-A6A0-2410C8F369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214438"/>
            <a:ext cx="6286500" cy="538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 Box 7">
            <a:extLst>
              <a:ext uri="{FF2B5EF4-FFF2-40B4-BE49-F238E27FC236}">
                <a16:creationId xmlns:a16="http://schemas.microsoft.com/office/drawing/2014/main" id="{19E9FE80-5C48-441A-8EC4-C74187935725}"/>
              </a:ext>
            </a:extLst>
          </p:cNvPr>
          <p:cNvSpPr txBox="1">
            <a:spLocks noChangeArrowheads="1"/>
          </p:cNvSpPr>
          <p:nvPr/>
        </p:nvSpPr>
        <p:spPr bwMode="auto">
          <a:xfrm>
            <a:off x="4572000" y="5929313"/>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FF0000"/>
                </a:solidFill>
                <a:latin typeface="+mn-lt"/>
                <a:ea typeface="仿宋" panose="02010609060101010101" pitchFamily="49" charset="-122"/>
              </a:rPr>
              <a:t>旧</a:t>
            </a:r>
            <a:r>
              <a:rPr lang="en-US" altLang="zh-CN" sz="2000" dirty="0">
                <a:solidFill>
                  <a:srgbClr val="FF0000"/>
                </a:solidFill>
                <a:latin typeface="+mn-lt"/>
                <a:ea typeface="仿宋" panose="02010609060101010101" pitchFamily="49" charset="-122"/>
              </a:rPr>
              <a:t>P216</a:t>
            </a:r>
            <a:endParaRPr lang="zh-CN" altLang="en-US" sz="2000" dirty="0">
              <a:solidFill>
                <a:srgbClr val="FF0000"/>
              </a:solidFill>
              <a:latin typeface="+mn-lt"/>
              <a:ea typeface="仿宋" panose="02010609060101010101" pitchFamily="49" charset="-122"/>
            </a:endParaRPr>
          </a:p>
        </p:txBody>
      </p:sp>
      <p:sp>
        <p:nvSpPr>
          <p:cNvPr id="60422" name="Text Box 4">
            <a:extLst>
              <a:ext uri="{FF2B5EF4-FFF2-40B4-BE49-F238E27FC236}">
                <a16:creationId xmlns:a16="http://schemas.microsoft.com/office/drawing/2014/main" id="{DDD5CB0F-D246-4B5F-8874-FB5E667861A4}"/>
              </a:ext>
            </a:extLst>
          </p:cNvPr>
          <p:cNvSpPr txBox="1">
            <a:spLocks noChangeArrowheads="1"/>
          </p:cNvSpPr>
          <p:nvPr/>
        </p:nvSpPr>
        <p:spPr bwMode="auto">
          <a:xfrm>
            <a:off x="6826250" y="2133600"/>
            <a:ext cx="2138363"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仿宋" panose="02010609060101010101" pitchFamily="49" charset="-122"/>
              </a:rPr>
              <a:t>如果出现过调制，</a:t>
            </a:r>
            <a:r>
              <a:rPr lang="en-US" altLang="zh-CN" sz="2800" i="1" dirty="0">
                <a:solidFill>
                  <a:srgbClr val="0000FF"/>
                </a:solidFill>
                <a:latin typeface="+mn-lt"/>
                <a:ea typeface="仿宋" panose="02010609060101010101" pitchFamily="49" charset="-122"/>
              </a:rPr>
              <a:t>m</a:t>
            </a:r>
            <a:r>
              <a:rPr lang="en-US" altLang="zh-CN" sz="2800" baseline="-25000" dirty="0">
                <a:solidFill>
                  <a:srgbClr val="0000FF"/>
                </a:solidFill>
                <a:latin typeface="+mn-lt"/>
                <a:ea typeface="仿宋" panose="02010609060101010101" pitchFamily="49" charset="-122"/>
              </a:rPr>
              <a:t>a</a:t>
            </a:r>
            <a:r>
              <a:rPr lang="en-US" altLang="zh-CN" sz="2800" dirty="0">
                <a:solidFill>
                  <a:srgbClr val="0000FF"/>
                </a:solidFill>
                <a:latin typeface="+mn-lt"/>
                <a:ea typeface="仿宋" panose="02010609060101010101" pitchFamily="49" charset="-122"/>
              </a:rPr>
              <a:t>&gt;1,</a:t>
            </a:r>
            <a:r>
              <a:rPr lang="en-US" altLang="zh-CN" sz="2800" i="1" dirty="0">
                <a:solidFill>
                  <a:srgbClr val="0000FF"/>
                </a:solidFill>
                <a:latin typeface="+mn-lt"/>
                <a:ea typeface="仿宋" panose="02010609060101010101" pitchFamily="49" charset="-122"/>
              </a:rPr>
              <a:t> i</a:t>
            </a:r>
            <a:r>
              <a:rPr lang="en-US" altLang="zh-CN" sz="2800" baseline="-25000" dirty="0">
                <a:solidFill>
                  <a:srgbClr val="0000FF"/>
                </a:solidFill>
                <a:latin typeface="+mn-lt"/>
                <a:ea typeface="仿宋" panose="02010609060101010101" pitchFamily="49" charset="-122"/>
              </a:rPr>
              <a:t>c</a:t>
            </a:r>
            <a:r>
              <a:rPr lang="en-US" altLang="zh-CN" sz="2800" dirty="0">
                <a:solidFill>
                  <a:srgbClr val="0000FF"/>
                </a:solidFill>
                <a:latin typeface="+mn-lt"/>
                <a:ea typeface="仿宋" panose="02010609060101010101" pitchFamily="49" charset="-122"/>
              </a:rPr>
              <a:t>=0, </a:t>
            </a:r>
            <a:r>
              <a:rPr lang="zh-CN" altLang="en-US" sz="2800" dirty="0">
                <a:solidFill>
                  <a:srgbClr val="0000FF"/>
                </a:solidFill>
                <a:latin typeface="+mn-lt"/>
                <a:ea typeface="仿宋" panose="02010609060101010101" pitchFamily="49" charset="-122"/>
              </a:rPr>
              <a:t>就没有波形了</a:t>
            </a:r>
            <a:r>
              <a:rPr lang="en-US" altLang="zh-CN" sz="2800" dirty="0">
                <a:solidFill>
                  <a:srgbClr val="0000FF"/>
                </a:solidFill>
                <a:latin typeface="+mn-lt"/>
                <a:ea typeface="仿宋" panose="02010609060101010101" pitchFamily="49" charset="-122"/>
              </a:rPr>
              <a:t>, </a:t>
            </a:r>
            <a:r>
              <a:rPr lang="zh-CN" altLang="en-US" sz="2800" dirty="0">
                <a:solidFill>
                  <a:srgbClr val="0000FF"/>
                </a:solidFill>
                <a:latin typeface="+mn-lt"/>
                <a:ea typeface="仿宋" panose="02010609060101010101" pitchFamily="49" charset="-122"/>
              </a:rPr>
              <a:t>过调制就会出现</a:t>
            </a:r>
            <a:r>
              <a:rPr lang="en-US" altLang="zh-CN" sz="2800" dirty="0">
                <a:solidFill>
                  <a:srgbClr val="0000FF"/>
                </a:solidFill>
                <a:latin typeface="+mn-lt"/>
                <a:ea typeface="仿宋" panose="02010609060101010101" pitchFamily="49" charset="-122"/>
              </a:rPr>
              <a:t>0</a:t>
            </a:r>
            <a:r>
              <a:rPr lang="zh-CN" altLang="en-US" sz="2800" dirty="0">
                <a:solidFill>
                  <a:srgbClr val="0000FF"/>
                </a:solidFill>
                <a:latin typeface="+mn-lt"/>
                <a:ea typeface="仿宋" panose="02010609060101010101" pitchFamily="49" charset="-122"/>
              </a:rPr>
              <a:t>波形区域</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4D5E601C-6DE4-4322-8E6E-72F6CAA3F7BE}"/>
              </a:ext>
            </a:extLst>
          </p:cNvPr>
          <p:cNvSpPr txBox="1">
            <a:spLocks noChangeArrowheads="1"/>
          </p:cNvSpPr>
          <p:nvPr/>
        </p:nvSpPr>
        <p:spPr bwMode="auto">
          <a:xfrm>
            <a:off x="6876256" y="4763069"/>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FF0000"/>
                </a:solidFill>
                <a:latin typeface="+mn-lt"/>
                <a:ea typeface="仿宋" panose="02010609060101010101" pitchFamily="49" charset="-122"/>
              </a:rPr>
              <a:t>旧</a:t>
            </a:r>
            <a:r>
              <a:rPr lang="en-US" altLang="zh-CN" sz="2000" dirty="0">
                <a:solidFill>
                  <a:srgbClr val="FF0000"/>
                </a:solidFill>
                <a:latin typeface="+mn-lt"/>
                <a:ea typeface="仿宋" panose="02010609060101010101" pitchFamily="49" charset="-122"/>
              </a:rPr>
              <a:t>P216</a:t>
            </a:r>
            <a:endParaRPr lang="zh-CN" altLang="en-US" sz="2000" dirty="0">
              <a:solidFill>
                <a:srgbClr val="FF0000"/>
              </a:solidFill>
              <a:latin typeface="+mn-lt"/>
              <a:ea typeface="仿宋" panose="02010609060101010101" pitchFamily="49" charset="-122"/>
            </a:endParaRPr>
          </a:p>
        </p:txBody>
      </p:sp>
      <p:sp>
        <p:nvSpPr>
          <p:cNvPr id="61442" name="Rectangle 2">
            <a:extLst>
              <a:ext uri="{FF2B5EF4-FFF2-40B4-BE49-F238E27FC236}">
                <a16:creationId xmlns:a16="http://schemas.microsoft.com/office/drawing/2014/main" id="{051C7BD8-6D2A-4C07-97DC-9A9F9104CAAC}"/>
              </a:ext>
            </a:extLst>
          </p:cNvPr>
          <p:cNvSpPr>
            <a:spLocks noGrp="1" noChangeArrowheads="1"/>
          </p:cNvSpPr>
          <p:nvPr>
            <p:ph type="title" idx="4294967295"/>
          </p:nvPr>
        </p:nvSpPr>
        <p:spPr>
          <a:xfrm>
            <a:off x="228600" y="239713"/>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 </a:t>
            </a:r>
            <a:r>
              <a:rPr lang="en-US" altLang="zh-CN" sz="2800" b="1" dirty="0">
                <a:solidFill>
                  <a:srgbClr val="00CC00"/>
                </a:solidFill>
                <a:latin typeface="+mn-lt"/>
                <a:ea typeface="仿宋" panose="02010609060101010101" pitchFamily="49" charset="-122"/>
              </a:rPr>
              <a:t>P157     </a:t>
            </a:r>
            <a:r>
              <a:rPr lang="en-US" altLang="zh-CN" sz="2800" b="1" dirty="0">
                <a:solidFill>
                  <a:srgbClr val="FF0000"/>
                </a:solidFill>
                <a:latin typeface="+mn-lt"/>
                <a:ea typeface="仿宋" panose="02010609060101010101" pitchFamily="49" charset="-122"/>
              </a:rPr>
              <a:t>P161  </a:t>
            </a:r>
            <a:r>
              <a:rPr lang="en-US" altLang="zh-CN" sz="2800" b="1" dirty="0">
                <a:solidFill>
                  <a:srgbClr val="0000FF"/>
                </a:solidFill>
                <a:latin typeface="+mn-lt"/>
                <a:ea typeface="仿宋" panose="02010609060101010101" pitchFamily="49" charset="-122"/>
              </a:rPr>
              <a:t>  P168</a:t>
            </a:r>
            <a:endParaRPr lang="zh-CN" altLang="en-US" sz="2800" b="1" dirty="0">
              <a:solidFill>
                <a:srgbClr val="0000FF"/>
              </a:solidFill>
              <a:latin typeface="+mn-lt"/>
              <a:ea typeface="仿宋" panose="02010609060101010101" pitchFamily="49" charset="-122"/>
            </a:endParaRPr>
          </a:p>
        </p:txBody>
      </p:sp>
      <p:sp>
        <p:nvSpPr>
          <p:cNvPr id="61443" name="Rectangle 5">
            <a:extLst>
              <a:ext uri="{FF2B5EF4-FFF2-40B4-BE49-F238E27FC236}">
                <a16:creationId xmlns:a16="http://schemas.microsoft.com/office/drawing/2014/main" id="{A46C032E-9825-40C3-8F6F-23146381E53A}"/>
              </a:ext>
            </a:extLst>
          </p:cNvPr>
          <p:cNvSpPr>
            <a:spLocks noChangeArrowheads="1"/>
          </p:cNvSpPr>
          <p:nvPr/>
        </p:nvSpPr>
        <p:spPr bwMode="auto">
          <a:xfrm>
            <a:off x="179389" y="754063"/>
            <a:ext cx="5760764"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000" dirty="0">
                <a:solidFill>
                  <a:srgbClr val="660066"/>
                </a:solidFill>
                <a:latin typeface="+mn-lt"/>
                <a:ea typeface="仿宋" panose="02010609060101010101" pitchFamily="49" charset="-122"/>
              </a:rPr>
              <a:t>    当</a:t>
            </a:r>
            <a:r>
              <a:rPr lang="zh-CN" altLang="en-US" sz="2000" dirty="0">
                <a:solidFill>
                  <a:srgbClr val="660066"/>
                </a:solidFill>
                <a:latin typeface="+mn-lt"/>
                <a:ea typeface="仿宋" panose="02010609060101010101" pitchFamily="49" charset="-122"/>
                <a:sym typeface="Symbol" panose="05050102010706020507" pitchFamily="18" charset="2"/>
              </a:rPr>
              <a:t></a:t>
            </a:r>
            <a:r>
              <a:rPr lang="en-US" altLang="zh-CN" sz="2000" i="1" dirty="0">
                <a:solidFill>
                  <a:srgbClr val="660066"/>
                </a:solidFill>
                <a:latin typeface="+mn-lt"/>
                <a:ea typeface="仿宋" panose="02010609060101010101" pitchFamily="49" charset="-122"/>
              </a:rPr>
              <a:t>t</a:t>
            </a:r>
            <a:r>
              <a:rPr lang="zh-CN" altLang="en-US" sz="2000" dirty="0">
                <a:solidFill>
                  <a:srgbClr val="660066"/>
                </a:solidFill>
                <a:latin typeface="+mn-lt"/>
                <a:ea typeface="仿宋" panose="02010609060101010101" pitchFamily="49" charset="-122"/>
              </a:rPr>
              <a:t>变化时，</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cc</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在</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ccmin</a:t>
            </a:r>
            <a:r>
              <a:rPr lang="zh-CN" altLang="en-US" sz="2000" dirty="0">
                <a:solidFill>
                  <a:srgbClr val="660066"/>
                </a:solidFill>
                <a:latin typeface="+mn-lt"/>
                <a:ea typeface="仿宋" panose="02010609060101010101" pitchFamily="49" charset="-122"/>
              </a:rPr>
              <a:t> 和</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ccmax</a:t>
            </a:r>
            <a:r>
              <a:rPr lang="zh-CN" altLang="en-US" sz="2000" dirty="0">
                <a:solidFill>
                  <a:srgbClr val="660066"/>
                </a:solidFill>
                <a:latin typeface="+mn-lt"/>
                <a:ea typeface="仿宋" panose="02010609060101010101" pitchFamily="49" charset="-122"/>
              </a:rPr>
              <a:t>之间变动，相</a:t>
            </a:r>
          </a:p>
          <a:p>
            <a:pPr>
              <a:lnSpc>
                <a:spcPct val="90000"/>
              </a:lnSpc>
              <a:buFontTx/>
              <a:buNone/>
            </a:pPr>
            <a:r>
              <a:rPr lang="zh-CN" altLang="en-US" sz="2000" dirty="0">
                <a:solidFill>
                  <a:srgbClr val="660066"/>
                </a:solidFill>
                <a:latin typeface="+mn-lt"/>
                <a:ea typeface="仿宋" panose="02010609060101010101" pitchFamily="49" charset="-122"/>
              </a:rPr>
              <a:t>应于静态工作点在</a:t>
            </a:r>
            <a:r>
              <a:rPr lang="en-US" altLang="zh-CN" sz="2000" dirty="0">
                <a:solidFill>
                  <a:srgbClr val="0000FF"/>
                </a:solidFill>
                <a:latin typeface="+mn-lt"/>
                <a:ea typeface="仿宋" panose="02010609060101010101" pitchFamily="49" charset="-122"/>
              </a:rPr>
              <a:t>Q</a:t>
            </a:r>
            <a:r>
              <a:rPr lang="en-US" altLang="zh-CN" sz="2000" dirty="0">
                <a:solidFill>
                  <a:srgbClr val="0000FF"/>
                </a:solidFill>
                <a:latin typeface="Antique Olive" panose="020B0603020204030204" pitchFamily="34" charset="0"/>
                <a:ea typeface="仿宋" panose="02010609060101010101" pitchFamily="49" charset="-122"/>
              </a:rPr>
              <a:t>’</a:t>
            </a:r>
            <a:r>
              <a:rPr lang="en-US" altLang="zh-CN" sz="2000" dirty="0">
                <a:solidFill>
                  <a:srgbClr val="0000FF"/>
                </a:solidFill>
                <a:latin typeface="+mn-lt"/>
                <a:ea typeface="仿宋" panose="02010609060101010101" pitchFamily="49" charset="-122"/>
              </a:rPr>
              <a:t>, Q, Q</a:t>
            </a:r>
            <a:r>
              <a:rPr lang="en-US" altLang="zh-CN" sz="2000" dirty="0">
                <a:solidFill>
                  <a:srgbClr val="0000FF"/>
                </a:solidFill>
                <a:latin typeface="Antique Olive" panose="020B0603020204030204" pitchFamily="34" charset="0"/>
                <a:ea typeface="仿宋" panose="02010609060101010101" pitchFamily="49" charset="-122"/>
              </a:rPr>
              <a:t>’’</a:t>
            </a:r>
            <a:r>
              <a:rPr lang="zh-CN" altLang="en-US" sz="2000" dirty="0">
                <a:solidFill>
                  <a:srgbClr val="660066"/>
                </a:solidFill>
                <a:latin typeface="+mn-lt"/>
                <a:ea typeface="仿宋" panose="02010609060101010101" pitchFamily="49" charset="-122"/>
              </a:rPr>
              <a:t>之间变动：</a:t>
            </a:r>
          </a:p>
          <a:p>
            <a:pPr>
              <a:lnSpc>
                <a:spcPct val="120000"/>
              </a:lnSpc>
              <a:buFontTx/>
              <a:buNone/>
            </a:pPr>
            <a:r>
              <a:rPr lang="zh-CN" altLang="en-US" sz="2000" dirty="0">
                <a:solidFill>
                  <a:srgbClr val="660066"/>
                </a:solidFill>
                <a:latin typeface="+mn-lt"/>
                <a:ea typeface="仿宋" panose="02010609060101010101" pitchFamily="49" charset="-122"/>
              </a:rPr>
              <a:t>① </a:t>
            </a:r>
            <a:r>
              <a:rPr lang="zh-CN" altLang="en-US" sz="2000" dirty="0">
                <a:solidFill>
                  <a:srgbClr val="660066"/>
                </a:solidFill>
                <a:latin typeface="+mn-lt"/>
                <a:ea typeface="仿宋" panose="02010609060101010101" pitchFamily="49" charset="-122"/>
                <a:sym typeface="Symbol" panose="05050102010706020507" pitchFamily="18" charset="2"/>
              </a:rPr>
              <a:t></a:t>
            </a:r>
            <a:r>
              <a:rPr lang="en-US" altLang="zh-CN" sz="2000" i="1" dirty="0">
                <a:solidFill>
                  <a:srgbClr val="660066"/>
                </a:solidFill>
                <a:latin typeface="+mn-lt"/>
                <a:ea typeface="仿宋" panose="02010609060101010101" pitchFamily="49" charset="-122"/>
              </a:rPr>
              <a:t>t</a:t>
            </a:r>
            <a:r>
              <a:rPr lang="zh-CN" altLang="en-US" sz="2000" dirty="0">
                <a:solidFill>
                  <a:srgbClr val="660066"/>
                </a:solidFill>
                <a:latin typeface="+mn-lt"/>
                <a:ea typeface="仿宋" panose="02010609060101010101" pitchFamily="49" charset="-122"/>
              </a:rPr>
              <a:t> </a:t>
            </a:r>
            <a:r>
              <a:rPr lang="en-US" altLang="zh-CN" sz="2000" dirty="0">
                <a:solidFill>
                  <a:srgbClr val="660066"/>
                </a:solidFill>
                <a:latin typeface="+mn-lt"/>
                <a:ea typeface="仿宋" panose="02010609060101010101" pitchFamily="49" charset="-122"/>
              </a:rPr>
              <a:t>=0, cos(</a:t>
            </a:r>
            <a:r>
              <a:rPr lang="zh-CN" altLang="en-US" sz="2000" dirty="0">
                <a:solidFill>
                  <a:srgbClr val="660066"/>
                </a:solidFill>
                <a:latin typeface="+mn-lt"/>
                <a:ea typeface="仿宋" panose="02010609060101010101" pitchFamily="49" charset="-122"/>
                <a:sym typeface="Symbol" panose="05050102010706020507" pitchFamily="18" charset="2"/>
              </a:rPr>
              <a:t></a:t>
            </a:r>
            <a:r>
              <a:rPr lang="en-US" altLang="zh-CN" sz="2000" i="1" dirty="0">
                <a:solidFill>
                  <a:srgbClr val="660066"/>
                </a:solidFill>
                <a:latin typeface="+mn-lt"/>
                <a:ea typeface="仿宋" panose="02010609060101010101" pitchFamily="49" charset="-122"/>
              </a:rPr>
              <a:t>t</a:t>
            </a:r>
            <a:r>
              <a:rPr lang="en-US" altLang="zh-CN" sz="2000" dirty="0">
                <a:solidFill>
                  <a:srgbClr val="660066"/>
                </a:solidFill>
                <a:latin typeface="+mn-lt"/>
                <a:ea typeface="仿宋" panose="02010609060101010101" pitchFamily="49" charset="-122"/>
              </a:rPr>
              <a:t>)=1, </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ccmax</a:t>
            </a:r>
            <a:r>
              <a:rPr lang="en-US" altLang="zh-CN" sz="2000" dirty="0">
                <a:solidFill>
                  <a:srgbClr val="660066"/>
                </a:solidFill>
                <a:latin typeface="+mn-lt"/>
                <a:ea typeface="仿宋" panose="02010609060101010101" pitchFamily="49" charset="-122"/>
              </a:rPr>
              <a:t> = </a:t>
            </a:r>
            <a:r>
              <a:rPr lang="en-US" altLang="zh-CN" sz="2000" i="1" dirty="0">
                <a:solidFill>
                  <a:srgbClr val="FF0000"/>
                </a:solidFill>
                <a:latin typeface="+mn-lt"/>
                <a:ea typeface="仿宋" panose="02010609060101010101" pitchFamily="49" charset="-122"/>
              </a:rPr>
              <a:t>V</a:t>
            </a:r>
            <a:r>
              <a:rPr lang="en-US" altLang="zh-CN" sz="2000" baseline="-25000" dirty="0">
                <a:solidFill>
                  <a:srgbClr val="FF0000"/>
                </a:solidFill>
                <a:latin typeface="+mn-lt"/>
                <a:ea typeface="仿宋" panose="02010609060101010101" pitchFamily="49" charset="-122"/>
              </a:rPr>
              <a:t>CT</a:t>
            </a:r>
            <a:r>
              <a:rPr lang="en-US" altLang="zh-CN" sz="2000" dirty="0">
                <a:solidFill>
                  <a:srgbClr val="FF0000"/>
                </a:solidFill>
                <a:latin typeface="+mn-lt"/>
                <a:ea typeface="仿宋" panose="02010609060101010101" pitchFamily="49" charset="-122"/>
              </a:rPr>
              <a:t> </a:t>
            </a:r>
            <a:r>
              <a:rPr lang="en-US" altLang="zh-CN" sz="2000" dirty="0">
                <a:solidFill>
                  <a:srgbClr val="660066"/>
                </a:solidFill>
                <a:latin typeface="+mn-lt"/>
                <a:ea typeface="仿宋" panose="02010609060101010101" pitchFamily="49" charset="-122"/>
              </a:rPr>
              <a:t>+</a:t>
            </a:r>
            <a:r>
              <a:rPr lang="en-US" altLang="zh-CN" sz="2000" i="1" dirty="0">
                <a:solidFill>
                  <a:srgbClr val="660066"/>
                </a:solidFill>
                <a:latin typeface="+mn-lt"/>
                <a:ea typeface="仿宋" panose="02010609060101010101" pitchFamily="49" charset="-122"/>
              </a:rPr>
              <a:t>v</a:t>
            </a:r>
            <a:r>
              <a:rPr lang="zh-CN" altLang="en-US" sz="2000" baseline="-25000" dirty="0">
                <a:solidFill>
                  <a:srgbClr val="660066"/>
                </a:solidFill>
                <a:latin typeface="+mn-lt"/>
                <a:ea typeface="仿宋" panose="02010609060101010101" pitchFamily="49" charset="-122"/>
                <a:sym typeface="Symbol" panose="05050102010706020507" pitchFamily="18" charset="2"/>
              </a:rPr>
              <a:t></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，对应</a:t>
            </a:r>
            <a:r>
              <a:rPr lang="en-US" altLang="zh-CN" sz="2000" dirty="0">
                <a:solidFill>
                  <a:srgbClr val="660066"/>
                </a:solidFill>
                <a:latin typeface="+mn-lt"/>
                <a:ea typeface="仿宋" panose="02010609060101010101" pitchFamily="49" charset="-122"/>
              </a:rPr>
              <a:t>Q</a:t>
            </a:r>
            <a:r>
              <a:rPr lang="en-US" altLang="zh-CN" sz="2000" dirty="0">
                <a:solidFill>
                  <a:srgbClr val="660066"/>
                </a:solidFill>
                <a:latin typeface="Antique Olive" panose="020B0603020204030204" pitchFamily="34" charset="0"/>
                <a:ea typeface="仿宋" panose="02010609060101010101" pitchFamily="49" charset="-122"/>
              </a:rPr>
              <a:t>’’</a:t>
            </a:r>
            <a:r>
              <a:rPr lang="zh-CN" altLang="en-US" sz="2000" dirty="0">
                <a:solidFill>
                  <a:srgbClr val="660066"/>
                </a:solidFill>
                <a:latin typeface="+mn-lt"/>
                <a:ea typeface="仿宋" panose="02010609060101010101" pitchFamily="49" charset="-122"/>
              </a:rPr>
              <a:t>点，这时是临界状态，负载线为</a:t>
            </a:r>
            <a:r>
              <a:rPr lang="en-US" altLang="zh-CN" sz="2000" dirty="0">
                <a:solidFill>
                  <a:srgbClr val="660066"/>
                </a:solidFill>
                <a:latin typeface="+mn-lt"/>
                <a:ea typeface="仿宋" panose="02010609060101010101" pitchFamily="49" charset="-122"/>
              </a:rPr>
              <a:t>A</a:t>
            </a:r>
            <a:r>
              <a:rPr lang="en-US" altLang="zh-CN" sz="2000" dirty="0">
                <a:solidFill>
                  <a:srgbClr val="660066"/>
                </a:solidFill>
                <a:latin typeface="Antique Olive" panose="020B0603020204030204" pitchFamily="34" charset="0"/>
                <a:ea typeface="仿宋" panose="02010609060101010101" pitchFamily="49" charset="-122"/>
              </a:rPr>
              <a:t>’’</a:t>
            </a:r>
            <a:r>
              <a:rPr lang="en-US" altLang="zh-CN" sz="2000" dirty="0">
                <a:solidFill>
                  <a:srgbClr val="660066"/>
                </a:solidFill>
                <a:latin typeface="+mn-lt"/>
                <a:ea typeface="仿宋" panose="02010609060101010101" pitchFamily="49" charset="-122"/>
              </a:rPr>
              <a:t>B</a:t>
            </a:r>
            <a:r>
              <a:rPr lang="en-US" altLang="zh-CN" sz="2000" dirty="0">
                <a:solidFill>
                  <a:srgbClr val="660066"/>
                </a:solidFill>
                <a:latin typeface="Antique Olive" panose="020B0603020204030204" pitchFamily="34" charset="0"/>
                <a:ea typeface="仿宋" panose="02010609060101010101" pitchFamily="49" charset="-122"/>
              </a:rPr>
              <a:t>’’</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为尖顶余弦脉冲，</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cmax</a:t>
            </a:r>
            <a:r>
              <a:rPr lang="zh-CN" altLang="en-US" sz="2000" dirty="0">
                <a:solidFill>
                  <a:srgbClr val="660066"/>
                </a:solidFill>
                <a:latin typeface="+mn-lt"/>
                <a:ea typeface="仿宋" panose="02010609060101010101" pitchFamily="49" charset="-122"/>
              </a:rPr>
              <a:t>最大。基波电流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c1</a:t>
            </a: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cmax</a:t>
            </a:r>
            <a:r>
              <a:rPr lang="en-US" altLang="zh-CN" sz="2000" i="1" dirty="0">
                <a:solidFill>
                  <a:srgbClr val="660066"/>
                </a:solidFill>
                <a:latin typeface="+mn-lt"/>
                <a:ea typeface="仿宋" panose="02010609060101010101" pitchFamily="49" charset="-122"/>
                <a:sym typeface="Symbol" panose="05050102010706020507" pitchFamily="18" charset="2"/>
              </a:rPr>
              <a:t></a:t>
            </a:r>
            <a:r>
              <a:rPr lang="en-US" altLang="zh-CN" sz="2000" baseline="-25000" dirty="0">
                <a:solidFill>
                  <a:srgbClr val="660066"/>
                </a:solidFill>
                <a:latin typeface="+mn-lt"/>
                <a:ea typeface="仿宋" panose="02010609060101010101" pitchFamily="49" charset="-122"/>
                <a:sym typeface="Symbol" panose="05050102010706020507" pitchFamily="18" charset="2"/>
              </a:rPr>
              <a:t>1</a:t>
            </a:r>
            <a:r>
              <a:rPr lang="en-US" altLang="zh-CN" sz="2000" dirty="0">
                <a:solidFill>
                  <a:srgbClr val="660066"/>
                </a:solidFill>
                <a:latin typeface="+mn-lt"/>
                <a:ea typeface="仿宋" panose="02010609060101010101" pitchFamily="49" charset="-122"/>
                <a:sym typeface="Symbol" panose="05050102010706020507" pitchFamily="18" charset="2"/>
              </a:rPr>
              <a:t>(</a:t>
            </a:r>
            <a:r>
              <a:rPr lang="en-US" altLang="zh-CN" sz="2000" i="1" dirty="0">
                <a:solidFill>
                  <a:srgbClr val="660066"/>
                </a:solidFill>
                <a:latin typeface="+mn-lt"/>
                <a:ea typeface="仿宋" panose="02010609060101010101" pitchFamily="49" charset="-122"/>
                <a:sym typeface="Symbol" panose="05050102010706020507" pitchFamily="18" charset="2"/>
              </a:rPr>
              <a:t> </a:t>
            </a:r>
            <a:r>
              <a:rPr lang="en-US" altLang="zh-CN" sz="2000" dirty="0">
                <a:solidFill>
                  <a:srgbClr val="660066"/>
                </a:solidFill>
                <a:latin typeface="+mn-lt"/>
                <a:ea typeface="仿宋" panose="02010609060101010101" pitchFamily="49" charset="-122"/>
                <a:sym typeface="Symbol" panose="05050102010706020507" pitchFamily="18" charset="2"/>
              </a:rPr>
              <a:t>)</a:t>
            </a:r>
          </a:p>
          <a:p>
            <a:pPr>
              <a:lnSpc>
                <a:spcPct val="120000"/>
              </a:lnSpc>
              <a:buFontTx/>
              <a:buNone/>
            </a:pPr>
            <a:r>
              <a:rPr lang="en-US" altLang="zh-CN" sz="2000" dirty="0">
                <a:solidFill>
                  <a:srgbClr val="660066"/>
                </a:solidFill>
                <a:latin typeface="+mn-lt"/>
                <a:ea typeface="仿宋" panose="02010609060101010101" pitchFamily="49" charset="-122"/>
              </a:rPr>
              <a:t>② </a:t>
            </a:r>
            <a:r>
              <a:rPr lang="zh-CN" altLang="en-US" sz="2000" dirty="0">
                <a:solidFill>
                  <a:srgbClr val="660066"/>
                </a:solidFill>
                <a:latin typeface="+mn-lt"/>
                <a:ea typeface="仿宋" panose="02010609060101010101" pitchFamily="49" charset="-122"/>
                <a:sym typeface="Symbol" panose="05050102010706020507" pitchFamily="18" charset="2"/>
              </a:rPr>
              <a:t></a:t>
            </a:r>
            <a:r>
              <a:rPr lang="en-US" altLang="zh-CN" sz="2000" i="1" dirty="0">
                <a:solidFill>
                  <a:srgbClr val="660066"/>
                </a:solidFill>
                <a:latin typeface="+mn-lt"/>
                <a:ea typeface="仿宋" panose="02010609060101010101" pitchFamily="49" charset="-122"/>
              </a:rPr>
              <a:t>t</a:t>
            </a:r>
            <a:r>
              <a:rPr lang="zh-CN" altLang="en-US" sz="2000" dirty="0">
                <a:solidFill>
                  <a:srgbClr val="660066"/>
                </a:solidFill>
                <a:latin typeface="+mn-lt"/>
                <a:ea typeface="仿宋" panose="02010609060101010101" pitchFamily="49" charset="-122"/>
              </a:rPr>
              <a:t> </a:t>
            </a:r>
            <a:r>
              <a:rPr lang="en-US" altLang="zh-CN" sz="2000" dirty="0">
                <a:solidFill>
                  <a:srgbClr val="660066"/>
                </a:solidFill>
                <a:latin typeface="+mn-lt"/>
                <a:ea typeface="仿宋" panose="02010609060101010101" pitchFamily="49" charset="-122"/>
              </a:rPr>
              <a:t>=</a:t>
            </a:r>
            <a:r>
              <a:rPr lang="en-US" altLang="zh-CN" sz="2000" dirty="0">
                <a:solidFill>
                  <a:srgbClr val="660066"/>
                </a:solidFill>
                <a:latin typeface="+mn-lt"/>
                <a:ea typeface="仿宋" panose="02010609060101010101" pitchFamily="49" charset="-122"/>
                <a:sym typeface="Symbol" panose="05050102010706020507" pitchFamily="18" charset="2"/>
              </a:rPr>
              <a:t>/2</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，对应</a:t>
            </a:r>
            <a:r>
              <a:rPr lang="en-US" altLang="zh-CN" sz="2000" i="1" dirty="0">
                <a:solidFill>
                  <a:srgbClr val="660066"/>
                </a:solidFill>
                <a:latin typeface="+mn-lt"/>
                <a:ea typeface="仿宋" panose="02010609060101010101" pitchFamily="49" charset="-122"/>
              </a:rPr>
              <a:t>Q</a:t>
            </a:r>
            <a:r>
              <a:rPr lang="zh-CN" altLang="en-US" sz="2000" dirty="0">
                <a:solidFill>
                  <a:srgbClr val="660066"/>
                </a:solidFill>
                <a:latin typeface="+mn-lt"/>
                <a:ea typeface="仿宋" panose="02010609060101010101" pitchFamily="49" charset="-122"/>
              </a:rPr>
              <a:t>点，这是过压区，</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顶端出现凹陷，则</a:t>
            </a:r>
            <a:r>
              <a:rPr lang="zh-CN" altLang="en-US" sz="2000" i="1" dirty="0">
                <a:solidFill>
                  <a:srgbClr val="660066"/>
                </a:solidFill>
                <a:latin typeface="+mn-lt"/>
                <a:ea typeface="仿宋" panose="02010609060101010101" pitchFamily="49" charset="-122"/>
              </a:rPr>
              <a:t> </a:t>
            </a:r>
            <a:r>
              <a:rPr lang="en-US" altLang="zh-CN" sz="2000" dirty="0">
                <a:solidFill>
                  <a:srgbClr val="660066"/>
                </a:solidFill>
                <a:latin typeface="+mn-lt"/>
                <a:ea typeface="仿宋" panose="02010609060101010101" pitchFamily="49" charset="-122"/>
              </a:rPr>
              <a:t> </a:t>
            </a:r>
            <a:r>
              <a:rPr lang="en-US" altLang="zh-CN" sz="2000" i="1" dirty="0" err="1">
                <a:solidFill>
                  <a:srgbClr val="660066"/>
                </a:solidFill>
                <a:latin typeface="+mn-lt"/>
                <a:ea typeface="仿宋" panose="02010609060101010101" pitchFamily="49" charset="-122"/>
              </a:rPr>
              <a:t>i</a:t>
            </a:r>
            <a:r>
              <a:rPr lang="en-US" altLang="zh-CN" sz="2000" baseline="-25000" dirty="0" err="1">
                <a:solidFill>
                  <a:srgbClr val="660066"/>
                </a:solidFill>
                <a:latin typeface="+mn-lt"/>
                <a:ea typeface="仿宋" panose="02010609060101010101" pitchFamily="49" charset="-122"/>
              </a:rPr>
              <a:t>cmax</a:t>
            </a:r>
            <a:r>
              <a:rPr lang="zh-CN" altLang="en-US" sz="2000" dirty="0">
                <a:solidFill>
                  <a:srgbClr val="660066"/>
                </a:solidFill>
                <a:latin typeface="+mn-lt"/>
                <a:ea typeface="仿宋" panose="02010609060101010101" pitchFamily="49" charset="-122"/>
              </a:rPr>
              <a:t>下降，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c1</a:t>
            </a: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cmax</a:t>
            </a:r>
            <a:r>
              <a:rPr lang="en-US" altLang="zh-CN" sz="2000" i="1" dirty="0">
                <a:solidFill>
                  <a:srgbClr val="660066"/>
                </a:solidFill>
                <a:latin typeface="+mn-lt"/>
                <a:ea typeface="仿宋" panose="02010609060101010101" pitchFamily="49" charset="-122"/>
                <a:sym typeface="Symbol" panose="05050102010706020507" pitchFamily="18" charset="2"/>
              </a:rPr>
              <a:t></a:t>
            </a:r>
            <a:r>
              <a:rPr lang="en-US" altLang="zh-CN" sz="2000" baseline="-25000" dirty="0">
                <a:solidFill>
                  <a:srgbClr val="660066"/>
                </a:solidFill>
                <a:latin typeface="+mn-lt"/>
                <a:ea typeface="仿宋" panose="02010609060101010101" pitchFamily="49" charset="-122"/>
                <a:sym typeface="Symbol" panose="05050102010706020507" pitchFamily="18" charset="2"/>
              </a:rPr>
              <a:t>1</a:t>
            </a:r>
            <a:r>
              <a:rPr lang="en-US" altLang="zh-CN" sz="2000" dirty="0">
                <a:solidFill>
                  <a:srgbClr val="660066"/>
                </a:solidFill>
                <a:latin typeface="+mn-lt"/>
                <a:ea typeface="仿宋" panose="02010609060101010101" pitchFamily="49" charset="-122"/>
                <a:sym typeface="Symbol" panose="05050102010706020507" pitchFamily="18" charset="2"/>
              </a:rPr>
              <a:t>(</a:t>
            </a:r>
            <a:r>
              <a:rPr lang="en-US" altLang="zh-CN" sz="2000" i="1" dirty="0">
                <a:solidFill>
                  <a:srgbClr val="660066"/>
                </a:solidFill>
                <a:latin typeface="+mn-lt"/>
                <a:ea typeface="仿宋" panose="02010609060101010101" pitchFamily="49" charset="-122"/>
                <a:sym typeface="Symbol" panose="05050102010706020507" pitchFamily="18" charset="2"/>
              </a:rPr>
              <a:t> </a:t>
            </a:r>
            <a:r>
              <a:rPr lang="en-US" altLang="zh-CN" sz="2000"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rPr>
              <a:t>下降。</a:t>
            </a:r>
          </a:p>
        </p:txBody>
      </p:sp>
      <p:sp>
        <p:nvSpPr>
          <p:cNvPr id="61444" name="Text Box 18">
            <a:extLst>
              <a:ext uri="{FF2B5EF4-FFF2-40B4-BE49-F238E27FC236}">
                <a16:creationId xmlns:a16="http://schemas.microsoft.com/office/drawing/2014/main" id="{D5FB69AB-1623-42EA-90BD-BDB2B4F3A07C}"/>
              </a:ext>
            </a:extLst>
          </p:cNvPr>
          <p:cNvSpPr txBox="1">
            <a:spLocks noChangeArrowheads="1"/>
          </p:cNvSpPr>
          <p:nvPr/>
        </p:nvSpPr>
        <p:spPr bwMode="auto">
          <a:xfrm>
            <a:off x="89693" y="5045074"/>
            <a:ext cx="8964613"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buFontTx/>
              <a:buNone/>
            </a:pPr>
            <a:r>
              <a:rPr lang="zh-CN" altLang="en-US" sz="2400" dirty="0">
                <a:solidFill>
                  <a:srgbClr val="660066"/>
                </a:solidFill>
                <a:latin typeface="+mn-lt"/>
                <a:ea typeface="仿宋" panose="02010609060101010101" pitchFamily="49" charset="-122"/>
              </a:rPr>
              <a:t>      所以在过压区，集电极电流</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a:t>
            </a:r>
            <a:r>
              <a:rPr lang="zh-CN" altLang="en-US" sz="2400" dirty="0">
                <a:solidFill>
                  <a:srgbClr val="660066"/>
                </a:solidFill>
                <a:latin typeface="+mn-lt"/>
                <a:ea typeface="仿宋" panose="02010609060101010101" pitchFamily="49" charset="-122"/>
              </a:rPr>
              <a:t>的脉冲幅度</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cmax</a:t>
            </a:r>
            <a:r>
              <a:rPr lang="zh-CN" altLang="en-US" sz="2400" dirty="0">
                <a:solidFill>
                  <a:srgbClr val="660066"/>
                </a:solidFill>
                <a:latin typeface="+mn-lt"/>
                <a:ea typeface="仿宋" panose="02010609060101010101" pitchFamily="49" charset="-122"/>
              </a:rPr>
              <a:t>是变化的，故</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c1</a:t>
            </a:r>
            <a:r>
              <a:rPr lang="zh-CN" altLang="en-US" sz="2400" dirty="0">
                <a:solidFill>
                  <a:srgbClr val="660066"/>
                </a:solidFill>
                <a:latin typeface="+mn-lt"/>
                <a:ea typeface="仿宋" panose="02010609060101010101" pitchFamily="49" charset="-122"/>
              </a:rPr>
              <a:t>也是变化的。经选频回路，得到的基波电流</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c1</a:t>
            </a:r>
            <a:r>
              <a:rPr lang="zh-CN" altLang="en-US" sz="2400" dirty="0">
                <a:solidFill>
                  <a:srgbClr val="660066"/>
                </a:solidFill>
                <a:latin typeface="+mn-lt"/>
                <a:ea typeface="仿宋" panose="02010609060101010101" pitchFamily="49" charset="-122"/>
              </a:rPr>
              <a:t>的波形是个调幅波，回路两端的基波电压也是调幅波。</a:t>
            </a:r>
          </a:p>
        </p:txBody>
      </p:sp>
      <p:sp>
        <p:nvSpPr>
          <p:cNvPr id="6" name="Rectangle 2">
            <a:extLst>
              <a:ext uri="{FF2B5EF4-FFF2-40B4-BE49-F238E27FC236}">
                <a16:creationId xmlns:a16="http://schemas.microsoft.com/office/drawing/2014/main" id="{00CE5A4F-6747-4A69-B717-CD96FB69D182}"/>
              </a:ext>
            </a:extLst>
          </p:cNvPr>
          <p:cNvSpPr txBox="1">
            <a:spLocks noChangeArrowheads="1"/>
          </p:cNvSpPr>
          <p:nvPr/>
        </p:nvSpPr>
        <p:spPr bwMode="auto">
          <a:xfrm>
            <a:off x="971600" y="4382472"/>
            <a:ext cx="3429000" cy="381000"/>
          </a:xfrm>
          <a:prstGeom prst="rect">
            <a:avLst/>
          </a:prstGeom>
          <a:noFill/>
          <a:ln w="9525">
            <a:noFill/>
            <a:miter lim="800000"/>
            <a:headEnd/>
            <a:tailEnd/>
          </a:ln>
        </p:spPr>
        <p:txBody>
          <a:bodyPr anchor="ctr"/>
          <a:lstStyle/>
          <a:p>
            <a:pPr eaLnBrk="1" hangingPunct="1">
              <a:defRPr/>
            </a:pPr>
            <a:r>
              <a:rPr lang="zh-CN" altLang="en-US" kern="0" dirty="0">
                <a:solidFill>
                  <a:srgbClr val="0000FF"/>
                </a:solidFill>
                <a:latin typeface="+mn-lt"/>
                <a:ea typeface="仿宋" panose="02010609060101010101" pitchFamily="49" charset="-122"/>
                <a:cs typeface="+mj-cs"/>
              </a:rPr>
              <a:t>截止角</a:t>
            </a:r>
            <a:r>
              <a:rPr lang="zh-CN" altLang="en-US" i="1" kern="0" dirty="0">
                <a:solidFill>
                  <a:srgbClr val="0000FF"/>
                </a:solidFill>
                <a:latin typeface="+mn-lt"/>
                <a:ea typeface="仿宋" panose="02010609060101010101" pitchFamily="49" charset="-122"/>
                <a:cs typeface="+mj-cs"/>
                <a:sym typeface="Symbol"/>
              </a:rPr>
              <a:t></a:t>
            </a:r>
            <a:r>
              <a:rPr lang="zh-CN" altLang="en-US" kern="0" dirty="0">
                <a:solidFill>
                  <a:srgbClr val="0000FF"/>
                </a:solidFill>
                <a:latin typeface="+mn-lt"/>
                <a:ea typeface="仿宋" panose="02010609060101010101" pitchFamily="49" charset="-122"/>
                <a:cs typeface="+mj-cs"/>
              </a:rPr>
              <a:t>是不变的。</a:t>
            </a:r>
          </a:p>
        </p:txBody>
      </p:sp>
      <p:graphicFrame>
        <p:nvGraphicFramePr>
          <p:cNvPr id="61446" name="Object 7">
            <a:extLst>
              <a:ext uri="{FF2B5EF4-FFF2-40B4-BE49-F238E27FC236}">
                <a16:creationId xmlns:a16="http://schemas.microsoft.com/office/drawing/2014/main" id="{9D871955-5119-4364-997C-8DF7FAB84863}"/>
              </a:ext>
            </a:extLst>
          </p:cNvPr>
          <p:cNvGraphicFramePr>
            <a:graphicFrameLocks noChangeAspect="1"/>
          </p:cNvGraphicFramePr>
          <p:nvPr>
            <p:extLst>
              <p:ext uri="{D42A27DB-BD31-4B8C-83A1-F6EECF244321}">
                <p14:modId xmlns:p14="http://schemas.microsoft.com/office/powerpoint/2010/main" val="1516786318"/>
              </p:ext>
            </p:extLst>
          </p:nvPr>
        </p:nvGraphicFramePr>
        <p:xfrm>
          <a:off x="1475656" y="3501008"/>
          <a:ext cx="2160240" cy="794830"/>
        </p:xfrm>
        <a:graphic>
          <a:graphicData uri="http://schemas.openxmlformats.org/presentationml/2006/ole">
            <mc:AlternateContent xmlns:mc="http://schemas.openxmlformats.org/markup-compatibility/2006">
              <mc:Choice xmlns:v="urn:schemas-microsoft-com:vml" Requires="v">
                <p:oleObj spid="_x0000_s61841" name="公式" r:id="rId3" imgW="1244600" imgH="444500" progId="Equation.3">
                  <p:embed/>
                </p:oleObj>
              </mc:Choice>
              <mc:Fallback>
                <p:oleObj name="公式" r:id="rId3" imgW="1244600" imgH="4445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501008"/>
                        <a:ext cx="2160240" cy="794830"/>
                      </a:xfrm>
                      <a:prstGeom prst="rect">
                        <a:avLst/>
                      </a:prstGeom>
                      <a:solidFill>
                        <a:schemeClr val="bg1"/>
                      </a:solidFill>
                      <a:ln>
                        <a:noFill/>
                      </a:ln>
                    </p:spPr>
                  </p:pic>
                </p:oleObj>
              </mc:Fallback>
            </mc:AlternateContent>
          </a:graphicData>
        </a:graphic>
      </p:graphicFrame>
      <p:pic>
        <p:nvPicPr>
          <p:cNvPr id="2" name="图片 4" descr="Image1.jpg">
            <a:extLst>
              <a:ext uri="{FF2B5EF4-FFF2-40B4-BE49-F238E27FC236}">
                <a16:creationId xmlns:a16="http://schemas.microsoft.com/office/drawing/2014/main" id="{5F1E37D6-227A-4608-8F09-1DAC85F610D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61683" y="2027168"/>
            <a:ext cx="3192623"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EF95FF30-600F-4648-8CD7-F3AA78B98D6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a:t>
            </a:r>
          </a:p>
        </p:txBody>
      </p:sp>
      <p:sp>
        <p:nvSpPr>
          <p:cNvPr id="62467" name="Text Box 7">
            <a:extLst>
              <a:ext uri="{FF2B5EF4-FFF2-40B4-BE49-F238E27FC236}">
                <a16:creationId xmlns:a16="http://schemas.microsoft.com/office/drawing/2014/main" id="{40E60878-5A00-4166-91CE-62AAC413EE90}"/>
              </a:ext>
            </a:extLst>
          </p:cNvPr>
          <p:cNvSpPr txBox="1">
            <a:spLocks noChangeArrowheads="1"/>
          </p:cNvSpPr>
          <p:nvPr/>
        </p:nvSpPr>
        <p:spPr bwMode="auto">
          <a:xfrm>
            <a:off x="228600" y="2592461"/>
            <a:ext cx="77403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en-US" altLang="zh-CN" dirty="0">
                <a:solidFill>
                  <a:srgbClr val="7030A0"/>
                </a:solidFill>
                <a:latin typeface="+mn-lt"/>
                <a:ea typeface="仿宋" panose="02010609060101010101" pitchFamily="49" charset="-122"/>
              </a:rPr>
              <a:t>4.  </a:t>
            </a:r>
            <a:r>
              <a:rPr lang="zh-CN" altLang="en-US" dirty="0">
                <a:solidFill>
                  <a:srgbClr val="7030A0"/>
                </a:solidFill>
                <a:latin typeface="+mn-lt"/>
                <a:ea typeface="仿宋" panose="02010609060101010101" pitchFamily="49" charset="-122"/>
              </a:rPr>
              <a:t>功率与效率       </a:t>
            </a:r>
            <a:r>
              <a:rPr lang="en-US" altLang="zh-CN" dirty="0">
                <a:solidFill>
                  <a:srgbClr val="7030A0"/>
                </a:solidFill>
                <a:latin typeface="+mn-lt"/>
                <a:ea typeface="仿宋" panose="02010609060101010101" pitchFamily="49" charset="-122"/>
              </a:rPr>
              <a:t>(</a:t>
            </a:r>
            <a:r>
              <a:rPr lang="en-US" altLang="zh-CN" dirty="0">
                <a:solidFill>
                  <a:srgbClr val="00CC00"/>
                </a:solidFill>
                <a:latin typeface="+mn-lt"/>
                <a:ea typeface="仿宋" panose="02010609060101010101" pitchFamily="49" charset="-122"/>
              </a:rPr>
              <a:t>P158</a:t>
            </a:r>
            <a:r>
              <a:rPr lang="en-US" altLang="zh-CN" dirty="0">
                <a:solidFill>
                  <a:srgbClr val="7030A0"/>
                </a:solidFill>
                <a:latin typeface="+mn-lt"/>
                <a:ea typeface="仿宋" panose="02010609060101010101" pitchFamily="49" charset="-122"/>
              </a:rPr>
              <a:t>   </a:t>
            </a:r>
            <a:r>
              <a:rPr lang="en-US" altLang="zh-CN" dirty="0">
                <a:solidFill>
                  <a:srgbClr val="FF0000"/>
                </a:solidFill>
                <a:latin typeface="+mn-lt"/>
                <a:ea typeface="仿宋" panose="02010609060101010101" pitchFamily="49" charset="-122"/>
              </a:rPr>
              <a:t>P162</a:t>
            </a:r>
            <a:r>
              <a:rPr lang="en-US" altLang="zh-CN" dirty="0">
                <a:solidFill>
                  <a:srgbClr val="7030A0"/>
                </a:solidFill>
                <a:latin typeface="+mn-lt"/>
                <a:ea typeface="仿宋" panose="02010609060101010101" pitchFamily="49" charset="-122"/>
              </a:rPr>
              <a:t>    P169)</a:t>
            </a:r>
            <a:endParaRPr lang="zh-CN" altLang="en-US" dirty="0">
              <a:solidFill>
                <a:srgbClr val="7030A0"/>
              </a:solidFill>
              <a:latin typeface="+mn-lt"/>
              <a:ea typeface="仿宋" panose="02010609060101010101" pitchFamily="49" charset="-122"/>
            </a:endParaRPr>
          </a:p>
        </p:txBody>
      </p:sp>
      <p:sp>
        <p:nvSpPr>
          <p:cNvPr id="62468" name="Text Box 8">
            <a:extLst>
              <a:ext uri="{FF2B5EF4-FFF2-40B4-BE49-F238E27FC236}">
                <a16:creationId xmlns:a16="http://schemas.microsoft.com/office/drawing/2014/main" id="{49999261-98C1-4C9E-8819-F47E9185E89F}"/>
              </a:ext>
            </a:extLst>
          </p:cNvPr>
          <p:cNvSpPr txBox="1">
            <a:spLocks noChangeArrowheads="1"/>
          </p:cNvSpPr>
          <p:nvPr/>
        </p:nvSpPr>
        <p:spPr bwMode="auto">
          <a:xfrm>
            <a:off x="285750" y="4603534"/>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FF"/>
                </a:solidFill>
                <a:latin typeface="+mn-lt"/>
                <a:ea typeface="仿宋" panose="02010609060101010101" pitchFamily="49" charset="-122"/>
              </a:rPr>
              <a:t>调幅系数</a:t>
            </a:r>
            <a:r>
              <a:rPr lang="en-US" altLang="zh-CN" sz="2400" dirty="0">
                <a:solidFill>
                  <a:srgbClr val="0000FF"/>
                </a:solidFill>
                <a:latin typeface="+mn-lt"/>
                <a:ea typeface="仿宋" panose="02010609060101010101" pitchFamily="49" charset="-122"/>
              </a:rPr>
              <a:t>:</a:t>
            </a:r>
          </a:p>
        </p:txBody>
      </p:sp>
      <p:sp>
        <p:nvSpPr>
          <p:cNvPr id="62469" name="Text Box 9">
            <a:extLst>
              <a:ext uri="{FF2B5EF4-FFF2-40B4-BE49-F238E27FC236}">
                <a16:creationId xmlns:a16="http://schemas.microsoft.com/office/drawing/2014/main" id="{EB77A3B3-3A5A-49ED-9BE4-8D2622ED24FA}"/>
              </a:ext>
            </a:extLst>
          </p:cNvPr>
          <p:cNvSpPr txBox="1">
            <a:spLocks noChangeArrowheads="1"/>
          </p:cNvSpPr>
          <p:nvPr/>
        </p:nvSpPr>
        <p:spPr bwMode="auto">
          <a:xfrm>
            <a:off x="249238" y="6215944"/>
            <a:ext cx="828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∵在过压区，</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CT</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c0</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c1</a:t>
            </a:r>
            <a:r>
              <a:rPr lang="zh-CN" altLang="en-US" sz="2400" dirty="0">
                <a:solidFill>
                  <a:srgbClr val="660066"/>
                </a:solidFill>
                <a:latin typeface="+mn-lt"/>
                <a:ea typeface="仿宋" panose="02010609060101010101" pitchFamily="49" charset="-122"/>
              </a:rPr>
              <a:t>都随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CC</a:t>
            </a:r>
            <a:r>
              <a:rPr lang="en-US" altLang="zh-CN" sz="2400" dirty="0">
                <a:solidFill>
                  <a:srgbClr val="660066"/>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C</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线性变化，</a:t>
            </a:r>
          </a:p>
        </p:txBody>
      </p:sp>
      <p:sp>
        <p:nvSpPr>
          <p:cNvPr id="62470" name="Text Box 11">
            <a:extLst>
              <a:ext uri="{FF2B5EF4-FFF2-40B4-BE49-F238E27FC236}">
                <a16:creationId xmlns:a16="http://schemas.microsoft.com/office/drawing/2014/main" id="{24D7A7BF-6C0C-4E8A-82D1-D083F9DCE070}"/>
              </a:ext>
            </a:extLst>
          </p:cNvPr>
          <p:cNvSpPr txBox="1">
            <a:spLocks noChangeArrowheads="1"/>
          </p:cNvSpPr>
          <p:nvPr/>
        </p:nvSpPr>
        <p:spPr bwMode="auto">
          <a:xfrm>
            <a:off x="125413" y="500063"/>
            <a:ext cx="2933700" cy="55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514350" indent="-514350" eaLnBrk="1" hangingPunct="1">
              <a:lnSpc>
                <a:spcPct val="120000"/>
              </a:lnSpc>
              <a:spcBef>
                <a:spcPct val="50000"/>
              </a:spcBef>
              <a:buFontTx/>
              <a:buAutoNum type="arabicPeriod" startAt="3"/>
              <a:defRPr/>
            </a:pPr>
            <a:r>
              <a:rPr lang="zh-CN" altLang="en-US" sz="2800" dirty="0">
                <a:solidFill>
                  <a:srgbClr val="7030A0"/>
                </a:solidFill>
                <a:latin typeface="+mn-lt"/>
                <a:ea typeface="仿宋" panose="02010609060101010101" pitchFamily="49" charset="-122"/>
              </a:rPr>
              <a:t>调制特性</a:t>
            </a:r>
            <a:endParaRPr lang="en-US" altLang="zh-CN" sz="2800" dirty="0">
              <a:solidFill>
                <a:srgbClr val="7030A0"/>
              </a:solidFill>
              <a:latin typeface="+mn-lt"/>
              <a:ea typeface="仿宋" panose="02010609060101010101" pitchFamily="49" charset="-122"/>
            </a:endParaRPr>
          </a:p>
        </p:txBody>
      </p:sp>
      <p:sp>
        <p:nvSpPr>
          <p:cNvPr id="62471" name="Text Box 7">
            <a:extLst>
              <a:ext uri="{FF2B5EF4-FFF2-40B4-BE49-F238E27FC236}">
                <a16:creationId xmlns:a16="http://schemas.microsoft.com/office/drawing/2014/main" id="{696944F3-8C98-4852-9EB4-1FEE0F25CA8C}"/>
              </a:ext>
            </a:extLst>
          </p:cNvPr>
          <p:cNvSpPr txBox="1">
            <a:spLocks noChangeArrowheads="1"/>
          </p:cNvSpPr>
          <p:nvPr/>
        </p:nvSpPr>
        <p:spPr bwMode="auto">
          <a:xfrm>
            <a:off x="485775" y="3212976"/>
            <a:ext cx="670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集电极输出信号经过谐振电路后的电压为：</a:t>
            </a:r>
          </a:p>
        </p:txBody>
      </p:sp>
      <p:sp>
        <p:nvSpPr>
          <p:cNvPr id="10" name="Text Box 5">
            <a:extLst>
              <a:ext uri="{FF2B5EF4-FFF2-40B4-BE49-F238E27FC236}">
                <a16:creationId xmlns:a16="http://schemas.microsoft.com/office/drawing/2014/main" id="{48ED276F-4E4F-40A4-8CC2-49A109283182}"/>
              </a:ext>
            </a:extLst>
          </p:cNvPr>
          <p:cNvSpPr txBox="1">
            <a:spLocks noChangeArrowheads="1"/>
          </p:cNvSpPr>
          <p:nvPr/>
        </p:nvSpPr>
        <p:spPr bwMode="auto">
          <a:xfrm>
            <a:off x="485775" y="3530071"/>
            <a:ext cx="82946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eaLnBrk="1" hangingPunct="1">
              <a:spcBef>
                <a:spcPct val="50000"/>
              </a:spcBef>
              <a:buFontTx/>
              <a:buNone/>
              <a:defRPr/>
            </a:pP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C</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C</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V</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 [</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CT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 t</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a:t>
            </a:r>
            <a:r>
              <a:rPr lang="zh-CN" altLang="en-US" sz="2400" dirty="0">
                <a:solidFill>
                  <a:srgbClr val="FF0000"/>
                </a:solidFill>
                <a:latin typeface="+mn-lt"/>
                <a:ea typeface="仿宋" panose="02010609060101010101" pitchFamily="49" charset="-122"/>
                <a:sym typeface="Symbol" panose="05050102010706020507" pitchFamily="18" charset="2"/>
              </a:rPr>
              <a:t>设</a:t>
            </a:r>
            <a:r>
              <a:rPr lang="en-US" altLang="zh-CN" sz="2400" i="1" dirty="0">
                <a:solidFill>
                  <a:srgbClr val="FF0000"/>
                </a:solidFill>
                <a:latin typeface="+mn-lt"/>
                <a:ea typeface="仿宋" panose="02010609060101010101" pitchFamily="49" charset="-122"/>
              </a:rPr>
              <a:t>V</a:t>
            </a:r>
            <a:r>
              <a:rPr lang="en-US" altLang="zh-CN" sz="2400" baseline="-25000" dirty="0">
                <a:solidFill>
                  <a:srgbClr val="FF0000"/>
                </a:solidFill>
                <a:latin typeface="+mn-lt"/>
                <a:ea typeface="仿宋" panose="02010609060101010101" pitchFamily="49" charset="-122"/>
                <a:sym typeface="Symbol" panose="05050102010706020507" pitchFamily="18" charset="2"/>
              </a:rPr>
              <a:t>0</a:t>
            </a:r>
            <a:r>
              <a:rPr lang="en-US" altLang="zh-CN" sz="2400" dirty="0">
                <a:solidFill>
                  <a:srgbClr val="FF0000"/>
                </a:solidFill>
                <a:latin typeface="+mn-lt"/>
                <a:ea typeface="仿宋" panose="02010609060101010101" pitchFamily="49" charset="-122"/>
                <a:sym typeface="Symbol" panose="05050102010706020507" pitchFamily="18" charset="2"/>
              </a:rPr>
              <a:t>=1</a:t>
            </a:r>
            <a:r>
              <a:rPr lang="en-US" altLang="zh-CN" sz="2400" dirty="0">
                <a:solidFill>
                  <a:srgbClr val="0000FF"/>
                </a:solidFill>
                <a:latin typeface="+mn-lt"/>
                <a:ea typeface="仿宋" panose="02010609060101010101" pitchFamily="49" charset="-122"/>
                <a:sym typeface="Symbol" panose="05050102010706020507" pitchFamily="18" charset="2"/>
              </a:rPr>
              <a:t>)</a:t>
            </a:r>
          </a:p>
          <a:p>
            <a:pPr indent="0" eaLnBrk="1" hangingPunct="1">
              <a:spcBef>
                <a:spcPct val="50000"/>
              </a:spcBef>
              <a:buFontTx/>
              <a:buNone/>
              <a:defRPr/>
            </a:pPr>
            <a:r>
              <a:rPr lang="en-US" altLang="zh-CN" sz="240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rPr>
              <a:t> V</a:t>
            </a:r>
            <a:r>
              <a:rPr lang="en-US" altLang="zh-CN" sz="2400" baseline="-25000" dirty="0">
                <a:solidFill>
                  <a:srgbClr val="0000FF"/>
                </a:solidFill>
                <a:latin typeface="+mn-lt"/>
                <a:ea typeface="仿宋" panose="02010609060101010101" pitchFamily="49" charset="-122"/>
              </a:rPr>
              <a:t>CT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1</a:t>
            </a:r>
            <a:r>
              <a:rPr lang="en-US" altLang="zh-CN" sz="2400" baseline="-25000" dirty="0">
                <a:solidFill>
                  <a:srgbClr val="0000FF"/>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m</a:t>
            </a:r>
            <a:r>
              <a:rPr lang="en-US" altLang="zh-CN" sz="2400" i="1" baseline="-25000" dirty="0">
                <a:solidFill>
                  <a:srgbClr val="0000FF"/>
                </a:solidFill>
                <a:latin typeface="+mn-lt"/>
                <a:ea typeface="仿宋" panose="02010609060101010101" pitchFamily="49" charset="-122"/>
              </a:rPr>
              <a:t>a</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 t</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0</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a:t>
            </a:r>
            <a:endParaRPr lang="zh-CN" altLang="en-US" sz="2400" dirty="0">
              <a:solidFill>
                <a:srgbClr val="0000FF"/>
              </a:solidFill>
              <a:latin typeface="+mn-lt"/>
              <a:ea typeface="仿宋" panose="02010609060101010101" pitchFamily="49" charset="-122"/>
            </a:endParaRPr>
          </a:p>
        </p:txBody>
      </p:sp>
      <p:graphicFrame>
        <p:nvGraphicFramePr>
          <p:cNvPr id="62473" name="对象 2">
            <a:extLst>
              <a:ext uri="{FF2B5EF4-FFF2-40B4-BE49-F238E27FC236}">
                <a16:creationId xmlns:a16="http://schemas.microsoft.com/office/drawing/2014/main" id="{1582DFDB-2887-48C6-9176-EA99A4646ED8}"/>
              </a:ext>
            </a:extLst>
          </p:cNvPr>
          <p:cNvGraphicFramePr>
            <a:graphicFrameLocks noChangeAspect="1"/>
          </p:cNvGraphicFramePr>
          <p:nvPr>
            <p:extLst>
              <p:ext uri="{D42A27DB-BD31-4B8C-83A1-F6EECF244321}">
                <p14:modId xmlns:p14="http://schemas.microsoft.com/office/powerpoint/2010/main" val="1692006779"/>
              </p:ext>
            </p:extLst>
          </p:nvPr>
        </p:nvGraphicFramePr>
        <p:xfrm>
          <a:off x="1835696" y="4378902"/>
          <a:ext cx="1514475" cy="981075"/>
        </p:xfrm>
        <a:graphic>
          <a:graphicData uri="http://schemas.openxmlformats.org/presentationml/2006/ole">
            <mc:AlternateContent xmlns:mc="http://schemas.openxmlformats.org/markup-compatibility/2006">
              <mc:Choice xmlns:v="urn:schemas-microsoft-com:vml" Requires="v">
                <p:oleObj spid="_x0000_s62870" name="公式" r:id="rId3" imgW="685502" imgH="444307" progId="Equation.3">
                  <p:embed/>
                </p:oleObj>
              </mc:Choice>
              <mc:Fallback>
                <p:oleObj name="公式" r:id="rId3" imgW="685502" imgH="444307" progId="Equation.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378902"/>
                        <a:ext cx="1514475"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5">
            <a:extLst>
              <a:ext uri="{FF2B5EF4-FFF2-40B4-BE49-F238E27FC236}">
                <a16:creationId xmlns:a16="http://schemas.microsoft.com/office/drawing/2014/main" id="{A9BF2EE9-824B-466A-AAB4-D95125939CE1}"/>
              </a:ext>
            </a:extLst>
          </p:cNvPr>
          <p:cNvSpPr txBox="1">
            <a:spLocks noChangeArrowheads="1"/>
          </p:cNvSpPr>
          <p:nvPr/>
        </p:nvSpPr>
        <p:spPr bwMode="auto">
          <a:xfrm>
            <a:off x="3493046" y="4702770"/>
            <a:ext cx="5376863" cy="93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eaLnBrk="1" hangingPunct="1">
              <a:lnSpc>
                <a:spcPct val="120000"/>
              </a:lnSpc>
              <a:spcBef>
                <a:spcPct val="50000"/>
              </a:spcBef>
              <a:buFontTx/>
              <a:buNone/>
              <a:defRPr/>
            </a:pPr>
            <a:r>
              <a:rPr lang="zh-CN" altLang="en-US" sz="2400" dirty="0">
                <a:solidFill>
                  <a:srgbClr val="0000FF"/>
                </a:solidFill>
                <a:latin typeface="+mn-lt"/>
                <a:ea typeface="仿宋" panose="02010609060101010101" pitchFamily="49" charset="-122"/>
              </a:rPr>
              <a:t>其中</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C</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CT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V</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sym typeface="Symbol" panose="05050102010706020507" pitchFamily="18" charset="2"/>
              </a:rPr>
              <a:t>cos(</a:t>
            </a:r>
            <a:r>
              <a:rPr lang="en-US" altLang="zh-CN" sz="2400" i="1" dirty="0">
                <a:solidFill>
                  <a:srgbClr val="0000FF"/>
                </a:solidFill>
                <a:latin typeface="+mn-lt"/>
                <a:ea typeface="仿宋" panose="02010609060101010101" pitchFamily="49" charset="-122"/>
                <a:sym typeface="Symbol" panose="05050102010706020507" pitchFamily="18" charset="2"/>
              </a:rPr>
              <a:t> t</a:t>
            </a:r>
            <a:r>
              <a:rPr lang="en-US" altLang="zh-CN" sz="2400" dirty="0">
                <a:solidFill>
                  <a:srgbClr val="0000FF"/>
                </a:solidFill>
                <a:latin typeface="+mn-lt"/>
                <a:ea typeface="仿宋" panose="02010609060101010101" pitchFamily="49" charset="-122"/>
                <a:sym typeface="Symbol" panose="05050102010706020507" pitchFamily="18" charset="2"/>
              </a:rPr>
              <a:t>)  </a:t>
            </a:r>
            <a:r>
              <a:rPr lang="zh-CN" altLang="en-US" sz="2400" dirty="0">
                <a:solidFill>
                  <a:srgbClr val="0000FF"/>
                </a:solidFill>
                <a:latin typeface="+mn-lt"/>
                <a:ea typeface="仿宋" panose="02010609060101010101" pitchFamily="49" charset="-122"/>
                <a:sym typeface="Symbol" panose="05050102010706020507" pitchFamily="18" charset="2"/>
              </a:rPr>
              <a:t>等效低频供电电源电压，相当于变化的</a:t>
            </a:r>
            <a:r>
              <a:rPr lang="en-US" altLang="zh-CN" sz="2400" i="1" dirty="0" err="1">
                <a:solidFill>
                  <a:srgbClr val="0000FF"/>
                </a:solidFill>
                <a:latin typeface="+mn-lt"/>
                <a:ea typeface="仿宋" panose="02010609060101010101" pitchFamily="49" charset="-122"/>
                <a:sym typeface="Symbol" panose="05050102010706020507" pitchFamily="18" charset="2"/>
              </a:rPr>
              <a:t>V</a:t>
            </a:r>
            <a:r>
              <a:rPr lang="en-US" altLang="zh-CN" sz="2400" dirty="0" err="1">
                <a:solidFill>
                  <a:srgbClr val="0000FF"/>
                </a:solidFill>
                <a:latin typeface="+mn-lt"/>
                <a:ea typeface="仿宋" panose="02010609060101010101" pitchFamily="49" charset="-122"/>
                <a:sym typeface="Symbol" panose="05050102010706020507" pitchFamily="18" charset="2"/>
              </a:rPr>
              <a:t>cc</a:t>
            </a:r>
            <a:r>
              <a:rPr lang="en-US" altLang="zh-CN" sz="2400" dirty="0">
                <a:solidFill>
                  <a:srgbClr val="0000FF"/>
                </a:solidFill>
                <a:latin typeface="+mn-lt"/>
                <a:ea typeface="仿宋" panose="02010609060101010101" pitchFamily="49" charset="-122"/>
                <a:sym typeface="Symbol" panose="05050102010706020507" pitchFamily="18" charset="2"/>
              </a:rPr>
              <a:t>;</a:t>
            </a:r>
          </a:p>
        </p:txBody>
      </p:sp>
      <p:sp>
        <p:nvSpPr>
          <p:cNvPr id="62475" name="Text Box 11">
            <a:extLst>
              <a:ext uri="{FF2B5EF4-FFF2-40B4-BE49-F238E27FC236}">
                <a16:creationId xmlns:a16="http://schemas.microsoft.com/office/drawing/2014/main" id="{095A272B-433D-4ECD-B935-BA78C9BE3983}"/>
              </a:ext>
            </a:extLst>
          </p:cNvPr>
          <p:cNvSpPr txBox="1">
            <a:spLocks noChangeArrowheads="1"/>
          </p:cNvSpPr>
          <p:nvPr/>
        </p:nvSpPr>
        <p:spPr bwMode="auto">
          <a:xfrm>
            <a:off x="238671" y="895908"/>
            <a:ext cx="8631238" cy="145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400" dirty="0">
                <a:solidFill>
                  <a:srgbClr val="660066"/>
                </a:solidFill>
                <a:latin typeface="+mn-lt"/>
                <a:ea typeface="仿宋" panose="02010609060101010101" pitchFamily="49" charset="-122"/>
              </a:rPr>
              <a:t>是指输出基波电压、电流与</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C</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之间的关系。要实现集电极调幅，</a:t>
            </a:r>
            <a:r>
              <a:rPr lang="zh-CN" altLang="en-US" sz="2800" dirty="0">
                <a:solidFill>
                  <a:srgbClr val="CC3300"/>
                </a:solidFill>
                <a:latin typeface="+mn-lt"/>
                <a:ea typeface="仿宋" panose="02010609060101010101" pitchFamily="49" charset="-122"/>
              </a:rPr>
              <a:t>必须工作在过压区</a:t>
            </a:r>
            <a:r>
              <a:rPr lang="zh-CN" altLang="en-US" sz="2400" dirty="0">
                <a:solidFill>
                  <a:srgbClr val="660066"/>
                </a:solidFill>
                <a:latin typeface="+mn-lt"/>
                <a:ea typeface="仿宋" panose="02010609060101010101" pitchFamily="49" charset="-122"/>
              </a:rPr>
              <a:t>，所以</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CT</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必须处在过压区调制特性曲线的中点上，才能获得深度（线性不失真）的调制。</a:t>
            </a:r>
          </a:p>
        </p:txBody>
      </p:sp>
      <p:sp>
        <p:nvSpPr>
          <p:cNvPr id="2" name="Text Box 5">
            <a:extLst>
              <a:ext uri="{FF2B5EF4-FFF2-40B4-BE49-F238E27FC236}">
                <a16:creationId xmlns:a16="http://schemas.microsoft.com/office/drawing/2014/main" id="{7DF45922-A9AF-4168-B616-9FE3F7300AC5}"/>
              </a:ext>
            </a:extLst>
          </p:cNvPr>
          <p:cNvSpPr txBox="1">
            <a:spLocks noChangeArrowheads="1"/>
          </p:cNvSpPr>
          <p:nvPr/>
        </p:nvSpPr>
        <p:spPr bwMode="auto">
          <a:xfrm>
            <a:off x="611560" y="5700944"/>
            <a:ext cx="8294688"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eaLnBrk="1" hangingPunct="1">
              <a:lnSpc>
                <a:spcPct val="120000"/>
              </a:lnSpc>
              <a:spcBef>
                <a:spcPct val="50000"/>
              </a:spcBef>
              <a:buFontTx/>
              <a:buNone/>
              <a:defRPr/>
            </a:pPr>
            <a:r>
              <a:rPr lang="en-US" altLang="zh-CN" sz="2400" i="1" dirty="0">
                <a:solidFill>
                  <a:srgbClr val="FF0000"/>
                </a:solidFill>
                <a:latin typeface="+mn-lt"/>
                <a:ea typeface="仿宋" panose="02010609060101010101" pitchFamily="49" charset="-122"/>
              </a:rPr>
              <a:t>V</a:t>
            </a:r>
            <a:r>
              <a:rPr lang="en-US" altLang="zh-CN" sz="2400" baseline="-25000" dirty="0">
                <a:solidFill>
                  <a:srgbClr val="FF0000"/>
                </a:solidFill>
                <a:latin typeface="+mn-lt"/>
                <a:ea typeface="仿宋" panose="02010609060101010101" pitchFamily="49" charset="-122"/>
              </a:rPr>
              <a:t>CT</a:t>
            </a:r>
            <a:r>
              <a:rPr lang="zh-CN" altLang="en-US" sz="2400" dirty="0">
                <a:solidFill>
                  <a:srgbClr val="FF0000"/>
                </a:solidFill>
                <a:latin typeface="+mn-lt"/>
                <a:ea typeface="仿宋" panose="02010609060101010101" pitchFamily="49" charset="-122"/>
                <a:sym typeface="Symbol" panose="05050102010706020507" pitchFamily="18" charset="2"/>
              </a:rPr>
              <a:t>是直流电源供电电压，下标“</a:t>
            </a:r>
            <a:r>
              <a:rPr lang="en-US" altLang="zh-CN" sz="2400" dirty="0">
                <a:solidFill>
                  <a:srgbClr val="FF0000"/>
                </a:solidFill>
                <a:latin typeface="+mn-lt"/>
                <a:ea typeface="仿宋" panose="02010609060101010101" pitchFamily="49" charset="-122"/>
                <a:sym typeface="Symbol" panose="05050102010706020507" pitchFamily="18" charset="2"/>
              </a:rPr>
              <a:t>T</a:t>
            </a:r>
            <a:r>
              <a:rPr lang="zh-CN" altLang="en-US" sz="2400" dirty="0">
                <a:solidFill>
                  <a:srgbClr val="FF0000"/>
                </a:solidFill>
                <a:latin typeface="+mn-lt"/>
                <a:ea typeface="仿宋" panose="02010609060101010101" pitchFamily="49" charset="-122"/>
                <a:sym typeface="Symbol" panose="05050102010706020507" pitchFamily="18" charset="2"/>
              </a:rPr>
              <a:t>”表示在载波状态下。</a:t>
            </a:r>
            <a:endParaRPr lang="zh-CN" altLang="en-US" sz="2400" dirty="0">
              <a:solidFill>
                <a:srgbClr val="FF0000"/>
              </a:solidFill>
              <a:latin typeface="+mn-lt"/>
              <a:ea typeface="仿宋"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22FEFAB8-C949-40B8-A170-1D41E142FAA3}"/>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a:t>
            </a:r>
          </a:p>
        </p:txBody>
      </p:sp>
      <p:sp>
        <p:nvSpPr>
          <p:cNvPr id="63492" name="Text Box 5">
            <a:extLst>
              <a:ext uri="{FF2B5EF4-FFF2-40B4-BE49-F238E27FC236}">
                <a16:creationId xmlns:a16="http://schemas.microsoft.com/office/drawing/2014/main" id="{CA9E11AB-6A61-4576-8111-60C6BC12A3F6}"/>
              </a:ext>
            </a:extLst>
          </p:cNvPr>
          <p:cNvSpPr txBox="1">
            <a:spLocks noChangeArrowheads="1"/>
          </p:cNvSpPr>
          <p:nvPr/>
        </p:nvSpPr>
        <p:spPr bwMode="auto">
          <a:xfrm>
            <a:off x="421481" y="1988840"/>
            <a:ext cx="738346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mn-lt"/>
                <a:ea typeface="仿宋" panose="02010609060101010101" pitchFamily="49" charset="-122"/>
              </a:rPr>
              <a:t>上式中，</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CT</a:t>
            </a:r>
            <a:r>
              <a:rPr lang="zh-CN" altLang="en-US" sz="2000" dirty="0">
                <a:solidFill>
                  <a:srgbClr val="660066"/>
                </a:solidFill>
                <a:latin typeface="+mn-lt"/>
                <a:ea typeface="仿宋" panose="02010609060101010101" pitchFamily="49" charset="-122"/>
              </a:rPr>
              <a:t>为载波状态</a:t>
            </a:r>
            <a:r>
              <a:rPr lang="en-US" altLang="zh-CN" sz="2000" dirty="0">
                <a:solidFill>
                  <a:srgbClr val="660066"/>
                </a:solidFill>
                <a:latin typeface="+mn-lt"/>
                <a:ea typeface="仿宋" panose="02010609060101010101" pitchFamily="49" charset="-122"/>
              </a:rPr>
              <a:t>(</a:t>
            </a:r>
            <a:r>
              <a:rPr lang="zh-CN" altLang="en-US" sz="2000" dirty="0">
                <a:solidFill>
                  <a:srgbClr val="660066"/>
                </a:solidFill>
                <a:latin typeface="+mn-lt"/>
                <a:ea typeface="仿宋" panose="02010609060101010101" pitchFamily="49" charset="-122"/>
              </a:rPr>
              <a:t>无调制信号输入</a:t>
            </a:r>
            <a:r>
              <a:rPr lang="en-US" altLang="zh-CN" sz="2000" dirty="0">
                <a:solidFill>
                  <a:srgbClr val="660066"/>
                </a:solidFill>
                <a:latin typeface="+mn-lt"/>
                <a:ea typeface="仿宋" panose="02010609060101010101" pitchFamily="49" charset="-122"/>
              </a:rPr>
              <a:t>)</a:t>
            </a:r>
            <a:r>
              <a:rPr lang="zh-CN" altLang="en-US" sz="2000" dirty="0">
                <a:solidFill>
                  <a:srgbClr val="660066"/>
                </a:solidFill>
                <a:latin typeface="+mn-lt"/>
                <a:ea typeface="仿宋" panose="02010609060101010101" pitchFamily="49" charset="-122"/>
              </a:rPr>
              <a:t> 直流电源供电电压</a:t>
            </a:r>
            <a:endParaRPr lang="en-US" altLang="zh-CN" sz="2000" dirty="0">
              <a:solidFill>
                <a:srgbClr val="660066"/>
              </a:solidFill>
              <a:latin typeface="+mn-lt"/>
              <a:ea typeface="仿宋" panose="02010609060101010101" pitchFamily="49" charset="-122"/>
            </a:endParaRPr>
          </a:p>
          <a:p>
            <a:pPr eaLnBrk="1" hangingPunct="1">
              <a:spcBef>
                <a:spcPct val="50000"/>
              </a:spcBef>
              <a:buFontTx/>
              <a:buNone/>
            </a:pP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C1T</a:t>
            </a:r>
            <a:r>
              <a:rPr lang="zh-CN" altLang="en-US" sz="2000" dirty="0">
                <a:solidFill>
                  <a:srgbClr val="660066"/>
                </a:solidFill>
                <a:latin typeface="+mn-lt"/>
                <a:ea typeface="仿宋" panose="02010609060101010101" pitchFamily="49" charset="-122"/>
              </a:rPr>
              <a:t>为载波状态基波</a:t>
            </a:r>
            <a:r>
              <a:rPr lang="zh-CN" altLang="en-US" sz="2000" dirty="0">
                <a:solidFill>
                  <a:srgbClr val="CC3300"/>
                </a:solidFill>
                <a:latin typeface="+mn-lt"/>
                <a:ea typeface="仿宋" panose="02010609060101010101" pitchFamily="49" charset="-122"/>
              </a:rPr>
              <a:t>电流</a:t>
            </a:r>
            <a:r>
              <a:rPr lang="zh-CN" altLang="en-US" sz="2000" dirty="0">
                <a:solidFill>
                  <a:srgbClr val="660066"/>
                </a:solidFill>
                <a:latin typeface="+mn-lt"/>
                <a:ea typeface="仿宋" panose="02010609060101010101" pitchFamily="49" charset="-122"/>
              </a:rPr>
              <a:t>振幅</a:t>
            </a:r>
            <a:endParaRPr lang="en-US" altLang="zh-CN" sz="2000" dirty="0">
              <a:solidFill>
                <a:srgbClr val="660066"/>
              </a:solidFill>
              <a:latin typeface="+mn-lt"/>
              <a:ea typeface="仿宋" panose="02010609060101010101" pitchFamily="49" charset="-122"/>
            </a:endParaRPr>
          </a:p>
          <a:p>
            <a:pPr eaLnBrk="1" hangingPunct="1">
              <a:spcBef>
                <a:spcPct val="50000"/>
              </a:spcBef>
              <a:buFontTx/>
              <a:buNone/>
            </a:pPr>
            <a:r>
              <a:rPr lang="en-US" altLang="zh-CN" sz="2000" i="1" dirty="0">
                <a:solidFill>
                  <a:srgbClr val="660066"/>
                </a:solidFill>
                <a:latin typeface="+mn-lt"/>
                <a:ea typeface="仿宋" panose="02010609060101010101" pitchFamily="49" charset="-122"/>
              </a:rPr>
              <a:t>                I</a:t>
            </a:r>
            <a:r>
              <a:rPr lang="en-US" altLang="zh-CN" sz="2000" baseline="-25000" dirty="0">
                <a:solidFill>
                  <a:srgbClr val="660066"/>
                </a:solidFill>
                <a:latin typeface="+mn-lt"/>
                <a:ea typeface="仿宋" panose="02010609060101010101" pitchFamily="49" charset="-122"/>
              </a:rPr>
              <a:t>C0T</a:t>
            </a:r>
            <a:r>
              <a:rPr lang="zh-CN" altLang="en-US" sz="2000" dirty="0">
                <a:solidFill>
                  <a:srgbClr val="660066"/>
                </a:solidFill>
                <a:latin typeface="+mn-lt"/>
                <a:ea typeface="仿宋" panose="02010609060101010101" pitchFamily="49" charset="-122"/>
              </a:rPr>
              <a:t>为载波状态集电极电流的直流分量</a:t>
            </a:r>
          </a:p>
        </p:txBody>
      </p:sp>
      <p:graphicFrame>
        <p:nvGraphicFramePr>
          <p:cNvPr id="63497" name="对象 1">
            <a:extLst>
              <a:ext uri="{FF2B5EF4-FFF2-40B4-BE49-F238E27FC236}">
                <a16:creationId xmlns:a16="http://schemas.microsoft.com/office/drawing/2014/main" id="{1545B2C2-8217-4A44-A091-2A0E10DE31CB}"/>
              </a:ext>
            </a:extLst>
          </p:cNvPr>
          <p:cNvGraphicFramePr>
            <a:graphicFrameLocks noChangeAspect="1"/>
          </p:cNvGraphicFramePr>
          <p:nvPr/>
        </p:nvGraphicFramePr>
        <p:xfrm>
          <a:off x="877888" y="615950"/>
          <a:ext cx="3235325" cy="1246188"/>
        </p:xfrm>
        <a:graphic>
          <a:graphicData uri="http://schemas.openxmlformats.org/presentationml/2006/ole">
            <mc:AlternateContent xmlns:mc="http://schemas.openxmlformats.org/markup-compatibility/2006">
              <mc:Choice xmlns:v="urn:schemas-microsoft-com:vml" Requires="v">
                <p:oleObj spid="_x0000_s206907" name="公式" r:id="rId3" imgW="1879600" imgH="723900" progId="Equation.3">
                  <p:embed/>
                </p:oleObj>
              </mc:Choice>
              <mc:Fallback>
                <p:oleObj name="公式" r:id="rId3" imgW="1879600" imgH="723900" progId="Equation.3">
                  <p:embed/>
                  <p:pic>
                    <p:nvPicPr>
                      <p:cNvPr id="63497" name="对象 1">
                        <a:extLst>
                          <a:ext uri="{FF2B5EF4-FFF2-40B4-BE49-F238E27FC236}">
                            <a16:creationId xmlns:a16="http://schemas.microsoft.com/office/drawing/2014/main" id="{1545B2C2-8217-4A44-A091-2A0E10DE3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88" y="615950"/>
                        <a:ext cx="3235325" cy="1246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A696F78E-8CBB-42AA-8CFB-5B44255E6923}"/>
              </a:ext>
            </a:extLst>
          </p:cNvPr>
          <p:cNvSpPr>
            <a:spLocks noChangeArrowheads="1"/>
          </p:cNvSpPr>
          <p:nvPr/>
        </p:nvSpPr>
        <p:spPr bwMode="auto">
          <a:xfrm>
            <a:off x="321468" y="3887566"/>
            <a:ext cx="8501063" cy="256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讨论三种状态下的</a:t>
            </a:r>
            <a:r>
              <a:rPr lang="zh-CN" altLang="en-US" sz="2400" dirty="0">
                <a:solidFill>
                  <a:srgbClr val="7030A0"/>
                </a:solidFill>
                <a:latin typeface="+mn-lt"/>
                <a:ea typeface="仿宋" panose="02010609060101010101" pitchFamily="49" charset="-122"/>
              </a:rPr>
              <a:t>功率与效率</a:t>
            </a:r>
            <a:endParaRPr lang="en-US" altLang="zh-CN" sz="2400" dirty="0">
              <a:solidFill>
                <a:srgbClr val="660066"/>
              </a:solidFill>
              <a:latin typeface="+mn-lt"/>
              <a:ea typeface="仿宋" panose="02010609060101010101" pitchFamily="49" charset="-122"/>
            </a:endParaRPr>
          </a:p>
          <a:p>
            <a:pPr>
              <a:buFontTx/>
              <a:buNone/>
            </a:pPr>
            <a:r>
              <a:rPr lang="zh-CN" altLang="en-US" sz="2400" dirty="0">
                <a:solidFill>
                  <a:srgbClr val="FF0000"/>
                </a:solidFill>
                <a:latin typeface="+mn-lt"/>
                <a:ea typeface="仿宋" panose="02010609060101010101" pitchFamily="49" charset="-122"/>
              </a:rPr>
              <a:t>平均</a:t>
            </a:r>
            <a:r>
              <a:rPr lang="zh-CN" altLang="en-US" sz="2400" dirty="0">
                <a:solidFill>
                  <a:srgbClr val="660066"/>
                </a:solidFill>
                <a:latin typeface="+mn-lt"/>
                <a:ea typeface="仿宋" panose="02010609060101010101" pitchFamily="49" charset="-122"/>
              </a:rPr>
              <a:t>功率状态、</a:t>
            </a:r>
            <a:endParaRPr lang="en-US" altLang="zh-CN" sz="2400" dirty="0">
              <a:solidFill>
                <a:srgbClr val="660066"/>
              </a:solidFill>
              <a:latin typeface="+mn-lt"/>
              <a:ea typeface="仿宋" panose="02010609060101010101" pitchFamily="49" charset="-122"/>
            </a:endParaRPr>
          </a:p>
          <a:p>
            <a:pPr>
              <a:buFontTx/>
              <a:buNone/>
            </a:pPr>
            <a:r>
              <a:rPr lang="en-US" altLang="zh-CN" sz="2400" dirty="0">
                <a:solidFill>
                  <a:srgbClr val="660066"/>
                </a:solidFill>
                <a:latin typeface="+mn-lt"/>
                <a:ea typeface="仿宋" panose="02010609060101010101" pitchFamily="49" charset="-122"/>
              </a:rPr>
              <a:t>       </a:t>
            </a:r>
            <a:r>
              <a:rPr lang="en-US" altLang="zh-CN" sz="2400" dirty="0">
                <a:solidFill>
                  <a:srgbClr val="FF0000"/>
                </a:solidFill>
                <a:latin typeface="+mn-lt"/>
                <a:ea typeface="仿宋" panose="02010609060101010101" pitchFamily="49" charset="-122"/>
              </a:rPr>
              <a:t> </a:t>
            </a:r>
            <a:r>
              <a:rPr lang="zh-CN" altLang="en-US" sz="2400" dirty="0">
                <a:solidFill>
                  <a:srgbClr val="FF0000"/>
                </a:solidFill>
                <a:latin typeface="+mn-lt"/>
                <a:ea typeface="仿宋" panose="02010609060101010101" pitchFamily="49" charset="-122"/>
              </a:rPr>
              <a:t>最大</a:t>
            </a:r>
            <a:r>
              <a:rPr lang="zh-CN" altLang="en-US" sz="2400" dirty="0">
                <a:solidFill>
                  <a:srgbClr val="660066"/>
                </a:solidFill>
                <a:latin typeface="+mn-lt"/>
                <a:ea typeface="仿宋" panose="02010609060101010101" pitchFamily="49" charset="-122"/>
              </a:rPr>
              <a:t>功率状态、</a:t>
            </a:r>
            <a:endParaRPr lang="en-US" altLang="zh-CN" sz="2400" dirty="0">
              <a:solidFill>
                <a:srgbClr val="660066"/>
              </a:solidFill>
              <a:latin typeface="+mn-lt"/>
              <a:ea typeface="仿宋" panose="02010609060101010101" pitchFamily="49" charset="-122"/>
            </a:endParaRPr>
          </a:p>
          <a:p>
            <a:pPr>
              <a:buFontTx/>
              <a:buNone/>
            </a:pPr>
            <a:r>
              <a:rPr lang="en-US" altLang="zh-CN" sz="2400" dirty="0">
                <a:solidFill>
                  <a:srgbClr val="660066"/>
                </a:solidFill>
                <a:latin typeface="+mn-lt"/>
                <a:ea typeface="仿宋" panose="02010609060101010101" pitchFamily="49" charset="-122"/>
              </a:rPr>
              <a:t>                 </a:t>
            </a:r>
            <a:r>
              <a:rPr lang="en-US" altLang="zh-CN" sz="2400" dirty="0">
                <a:solidFill>
                  <a:srgbClr val="FF0000"/>
                </a:solidFill>
                <a:latin typeface="+mn-lt"/>
                <a:ea typeface="仿宋" panose="02010609060101010101" pitchFamily="49" charset="-122"/>
              </a:rPr>
              <a:t> </a:t>
            </a:r>
            <a:r>
              <a:rPr lang="zh-CN" altLang="en-US" sz="2400" dirty="0">
                <a:solidFill>
                  <a:srgbClr val="FF0000"/>
                </a:solidFill>
                <a:latin typeface="+mn-lt"/>
                <a:ea typeface="仿宋" panose="02010609060101010101" pitchFamily="49" charset="-122"/>
              </a:rPr>
              <a:t>最小</a:t>
            </a:r>
            <a:r>
              <a:rPr lang="zh-CN" altLang="en-US" sz="2400" dirty="0">
                <a:solidFill>
                  <a:srgbClr val="660066"/>
                </a:solidFill>
                <a:latin typeface="+mn-lt"/>
                <a:ea typeface="仿宋" panose="02010609060101010101" pitchFamily="49" charset="-122"/>
              </a:rPr>
              <a:t>功率状态</a:t>
            </a:r>
            <a:endParaRPr lang="en-US" altLang="zh-CN" sz="2400" dirty="0">
              <a:solidFill>
                <a:srgbClr val="660066"/>
              </a:solidFill>
              <a:latin typeface="+mn-lt"/>
              <a:ea typeface="仿宋" panose="02010609060101010101" pitchFamily="49" charset="-122"/>
            </a:endParaRPr>
          </a:p>
        </p:txBody>
      </p:sp>
      <p:sp>
        <p:nvSpPr>
          <p:cNvPr id="3" name="Text Box 5">
            <a:extLst>
              <a:ext uri="{FF2B5EF4-FFF2-40B4-BE49-F238E27FC236}">
                <a16:creationId xmlns:a16="http://schemas.microsoft.com/office/drawing/2014/main" id="{3A1ED451-4B6E-463C-BC23-F5987807A042}"/>
              </a:ext>
            </a:extLst>
          </p:cNvPr>
          <p:cNvSpPr txBox="1">
            <a:spLocks noChangeArrowheads="1"/>
          </p:cNvSpPr>
          <p:nvPr/>
        </p:nvSpPr>
        <p:spPr bwMode="auto">
          <a:xfrm>
            <a:off x="4644008" y="1239044"/>
            <a:ext cx="4248472"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eaLnBrk="1" hangingPunct="1">
              <a:lnSpc>
                <a:spcPct val="120000"/>
              </a:lnSpc>
              <a:spcBef>
                <a:spcPct val="50000"/>
              </a:spcBef>
              <a:buFontTx/>
              <a:buNone/>
              <a:defRPr/>
            </a:pPr>
            <a:r>
              <a:rPr lang="zh-CN" altLang="en-US" sz="2400" dirty="0">
                <a:solidFill>
                  <a:srgbClr val="FF0000"/>
                </a:solidFill>
                <a:latin typeface="+mn-lt"/>
                <a:ea typeface="仿宋" panose="02010609060101010101" pitchFamily="49" charset="-122"/>
                <a:sym typeface="Symbol" panose="05050102010706020507" pitchFamily="18" charset="2"/>
              </a:rPr>
              <a:t>下标“</a:t>
            </a:r>
            <a:r>
              <a:rPr lang="en-US" altLang="zh-CN" sz="2400" dirty="0">
                <a:solidFill>
                  <a:srgbClr val="FF0000"/>
                </a:solidFill>
                <a:latin typeface="+mn-lt"/>
                <a:ea typeface="仿宋" panose="02010609060101010101" pitchFamily="49" charset="-122"/>
                <a:sym typeface="Symbol" panose="05050102010706020507" pitchFamily="18" charset="2"/>
              </a:rPr>
              <a:t>T</a:t>
            </a:r>
            <a:r>
              <a:rPr lang="zh-CN" altLang="en-US" sz="2400" dirty="0">
                <a:solidFill>
                  <a:srgbClr val="FF0000"/>
                </a:solidFill>
                <a:latin typeface="+mn-lt"/>
                <a:ea typeface="仿宋" panose="02010609060101010101" pitchFamily="49" charset="-122"/>
                <a:sym typeface="Symbol" panose="05050102010706020507" pitchFamily="18" charset="2"/>
              </a:rPr>
              <a:t>”表示载波状态下。</a:t>
            </a:r>
            <a:endParaRPr lang="zh-CN" altLang="en-US" sz="2400" dirty="0">
              <a:solidFill>
                <a:srgbClr val="FF0000"/>
              </a:solidFill>
              <a:latin typeface="+mn-lt"/>
              <a:ea typeface="仿宋" panose="02010609060101010101" pitchFamily="49" charset="-122"/>
            </a:endParaRPr>
          </a:p>
        </p:txBody>
      </p:sp>
    </p:spTree>
    <p:extLst>
      <p:ext uri="{BB962C8B-B14F-4D97-AF65-F5344CB8AC3E}">
        <p14:creationId xmlns:p14="http://schemas.microsoft.com/office/powerpoint/2010/main" val="4037172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34B6F90-573B-4097-94A8-F09C3BA9296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9219" name="Text Box 7">
            <a:extLst>
              <a:ext uri="{FF2B5EF4-FFF2-40B4-BE49-F238E27FC236}">
                <a16:creationId xmlns:a16="http://schemas.microsoft.com/office/drawing/2014/main" id="{5E061BC7-12F9-4889-BE7C-031B5C3CB48C}"/>
              </a:ext>
            </a:extLst>
          </p:cNvPr>
          <p:cNvSpPr txBox="1">
            <a:spLocks noChangeArrowheads="1"/>
          </p:cNvSpPr>
          <p:nvPr/>
        </p:nvSpPr>
        <p:spPr bwMode="auto">
          <a:xfrm>
            <a:off x="250825" y="620713"/>
            <a:ext cx="8065591" cy="1213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400" dirty="0">
                <a:solidFill>
                  <a:srgbClr val="660066"/>
                </a:solidFill>
                <a:latin typeface="+mn-lt"/>
                <a:ea typeface="仿宋" panose="02010609060101010101" pitchFamily="49" charset="-122"/>
              </a:rPr>
              <a:t>实际调制信号是由许多频率分量组成的非正弦波，</a:t>
            </a:r>
          </a:p>
          <a:p>
            <a:pPr eaLnBrk="1" hangingPunct="1">
              <a:lnSpc>
                <a:spcPct val="150000"/>
              </a:lnSpc>
              <a:spcBef>
                <a:spcPct val="0"/>
              </a:spcBef>
              <a:buFontTx/>
              <a:buNone/>
            </a:pPr>
            <a:r>
              <a:rPr lang="zh-CN" altLang="en-US" sz="2400" dirty="0">
                <a:solidFill>
                  <a:srgbClr val="660066"/>
                </a:solidFill>
                <a:latin typeface="+mn-lt"/>
                <a:ea typeface="仿宋" panose="02010609060101010101" pitchFamily="49" charset="-122"/>
              </a:rPr>
              <a:t>调幅波可以表示为：</a:t>
            </a:r>
            <a:r>
              <a:rPr lang="en-US" altLang="zh-CN" sz="2800" i="1" dirty="0">
                <a:solidFill>
                  <a:srgbClr val="CC3300"/>
                </a:solidFill>
                <a:latin typeface="+mn-lt"/>
                <a:ea typeface="仿宋" panose="02010609060101010101" pitchFamily="49" charset="-122"/>
              </a:rPr>
              <a:t>v</a:t>
            </a:r>
            <a:r>
              <a:rPr lang="en-US" altLang="zh-CN" sz="2800" baseline="-25000" dirty="0">
                <a:solidFill>
                  <a:srgbClr val="CC3300"/>
                </a:solidFill>
                <a:latin typeface="+mn-lt"/>
                <a:ea typeface="仿宋" panose="02010609060101010101" pitchFamily="49" charset="-122"/>
              </a:rPr>
              <a:t>AM</a:t>
            </a:r>
            <a:r>
              <a:rPr lang="en-US" altLang="zh-CN" sz="2800" dirty="0">
                <a:solidFill>
                  <a:srgbClr val="CC3300"/>
                </a:solidFill>
                <a:latin typeface="+mn-lt"/>
                <a:ea typeface="仿宋" panose="02010609060101010101" pitchFamily="49" charset="-122"/>
              </a:rPr>
              <a:t>(</a:t>
            </a:r>
            <a:r>
              <a:rPr lang="en-US" altLang="zh-CN" sz="2800" i="1" dirty="0">
                <a:solidFill>
                  <a:srgbClr val="CC3300"/>
                </a:solidFill>
                <a:latin typeface="+mn-lt"/>
                <a:ea typeface="仿宋" panose="02010609060101010101" pitchFamily="49" charset="-122"/>
              </a:rPr>
              <a:t>t</a:t>
            </a:r>
            <a:r>
              <a:rPr lang="en-US" altLang="zh-CN" sz="2800" dirty="0">
                <a:solidFill>
                  <a:srgbClr val="CC3300"/>
                </a:solidFill>
                <a:latin typeface="+mn-lt"/>
                <a:ea typeface="仿宋" panose="02010609060101010101" pitchFamily="49" charset="-122"/>
              </a:rPr>
              <a:t>)=</a:t>
            </a:r>
            <a:r>
              <a:rPr lang="en-US" altLang="zh-CN" sz="2800" i="1" dirty="0">
                <a:solidFill>
                  <a:srgbClr val="CC3300"/>
                </a:solidFill>
                <a:latin typeface="+mn-lt"/>
                <a:ea typeface="仿宋" panose="02010609060101010101" pitchFamily="49" charset="-122"/>
              </a:rPr>
              <a:t>V</a:t>
            </a:r>
            <a:r>
              <a:rPr lang="en-US" altLang="zh-CN" sz="2800" baseline="-25000" dirty="0">
                <a:solidFill>
                  <a:srgbClr val="CC3300"/>
                </a:solidFill>
                <a:latin typeface="+mn-lt"/>
                <a:ea typeface="仿宋" panose="02010609060101010101" pitchFamily="49" charset="-122"/>
              </a:rPr>
              <a:t>0</a:t>
            </a:r>
            <a:r>
              <a:rPr lang="en-US" altLang="zh-CN" sz="2800" dirty="0">
                <a:solidFill>
                  <a:srgbClr val="CC3300"/>
                </a:solidFill>
                <a:latin typeface="+mn-lt"/>
                <a:ea typeface="仿宋" panose="02010609060101010101" pitchFamily="49" charset="-122"/>
                <a:sym typeface="Symbol" panose="05050102010706020507" pitchFamily="18" charset="2"/>
              </a:rPr>
              <a:t>[1+</a:t>
            </a:r>
            <a:r>
              <a:rPr lang="en-US" altLang="zh-CN" sz="2800" i="1" dirty="0">
                <a:solidFill>
                  <a:srgbClr val="CC3300"/>
                </a:solidFill>
                <a:latin typeface="+mn-lt"/>
                <a:ea typeface="仿宋" panose="02010609060101010101" pitchFamily="49" charset="-122"/>
              </a:rPr>
              <a:t> m</a:t>
            </a:r>
            <a:r>
              <a:rPr lang="en-US" altLang="zh-CN" sz="2800" baseline="-25000" dirty="0">
                <a:solidFill>
                  <a:srgbClr val="CC3300"/>
                </a:solidFill>
                <a:latin typeface="+mn-lt"/>
                <a:ea typeface="仿宋" panose="02010609060101010101" pitchFamily="49" charset="-122"/>
              </a:rPr>
              <a:t>a</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i="1" dirty="0">
                <a:solidFill>
                  <a:srgbClr val="CC3300"/>
                </a:solidFill>
                <a:latin typeface="+mn-lt"/>
                <a:ea typeface="仿宋" panose="02010609060101010101" pitchFamily="49" charset="-122"/>
                <a:sym typeface="Symbol" panose="05050102010706020507" pitchFamily="18" charset="2"/>
              </a:rPr>
              <a:t>v</a:t>
            </a:r>
            <a:r>
              <a:rPr lang="en-US" altLang="zh-CN" sz="2800" baseline="-25000" dirty="0">
                <a:solidFill>
                  <a:srgbClr val="CC3300"/>
                </a:solidFill>
                <a:latin typeface="+mn-lt"/>
                <a:ea typeface="仿宋" panose="02010609060101010101" pitchFamily="49" charset="-122"/>
                <a:sym typeface="Symbol" panose="05050102010706020507" pitchFamily="18" charset="2"/>
              </a:rPr>
              <a:t></a:t>
            </a:r>
            <a:r>
              <a:rPr lang="en-US" altLang="zh-CN" sz="2800" dirty="0">
                <a:solidFill>
                  <a:srgbClr val="CC3300"/>
                </a:solidFill>
                <a:latin typeface="+mn-lt"/>
                <a:ea typeface="仿宋" panose="02010609060101010101" pitchFamily="49" charset="-122"/>
              </a:rPr>
              <a:t>(</a:t>
            </a:r>
            <a:r>
              <a:rPr lang="en-US" altLang="zh-CN" sz="2800" i="1" dirty="0">
                <a:solidFill>
                  <a:srgbClr val="CC3300"/>
                </a:solidFill>
                <a:latin typeface="+mn-lt"/>
                <a:ea typeface="仿宋" panose="02010609060101010101" pitchFamily="49" charset="-122"/>
              </a:rPr>
              <a:t>t</a:t>
            </a:r>
            <a:r>
              <a:rPr lang="en-US" altLang="zh-CN" sz="2800" dirty="0">
                <a:solidFill>
                  <a:srgbClr val="CC3300"/>
                </a:solidFill>
                <a:latin typeface="+mn-lt"/>
                <a:ea typeface="仿宋" panose="02010609060101010101" pitchFamily="49" charset="-122"/>
              </a:rPr>
              <a:t>)]</a:t>
            </a:r>
            <a:r>
              <a:rPr lang="en-US" altLang="zh-CN" sz="2800" dirty="0">
                <a:solidFill>
                  <a:srgbClr val="CC3300"/>
                </a:solidFill>
                <a:latin typeface="+mn-lt"/>
                <a:ea typeface="仿宋" panose="02010609060101010101" pitchFamily="49" charset="-122"/>
                <a:sym typeface="Symbol" panose="05050102010706020507" pitchFamily="18" charset="2"/>
              </a:rPr>
              <a:t></a:t>
            </a:r>
            <a:r>
              <a:rPr lang="en-US" altLang="zh-CN" sz="2800" dirty="0">
                <a:solidFill>
                  <a:srgbClr val="CC3300"/>
                </a:solidFill>
                <a:latin typeface="+mn-lt"/>
                <a:ea typeface="仿宋" panose="02010609060101010101" pitchFamily="49" charset="-122"/>
              </a:rPr>
              <a:t>cos(</a:t>
            </a:r>
            <a:r>
              <a:rPr lang="en-US" altLang="zh-CN" sz="2800" i="1" dirty="0">
                <a:solidFill>
                  <a:srgbClr val="CC3300"/>
                </a:solidFill>
                <a:latin typeface="+mn-lt"/>
                <a:ea typeface="仿宋" panose="02010609060101010101" pitchFamily="49" charset="-122"/>
                <a:sym typeface="Symbol" panose="05050102010706020507" pitchFamily="18" charset="2"/>
              </a:rPr>
              <a:t></a:t>
            </a:r>
            <a:r>
              <a:rPr lang="en-US" altLang="zh-CN" sz="2800" baseline="-25000" dirty="0">
                <a:solidFill>
                  <a:srgbClr val="CC3300"/>
                </a:solidFill>
                <a:latin typeface="+mn-lt"/>
                <a:ea typeface="仿宋" panose="02010609060101010101" pitchFamily="49" charset="-122"/>
              </a:rPr>
              <a:t>0</a:t>
            </a:r>
            <a:r>
              <a:rPr lang="en-US" altLang="zh-CN" sz="2800" i="1" dirty="0">
                <a:solidFill>
                  <a:srgbClr val="CC3300"/>
                </a:solidFill>
                <a:latin typeface="+mn-lt"/>
                <a:ea typeface="仿宋" panose="02010609060101010101" pitchFamily="49" charset="-122"/>
              </a:rPr>
              <a:t>t</a:t>
            </a:r>
            <a:r>
              <a:rPr lang="en-US" altLang="zh-CN" sz="2800" dirty="0">
                <a:solidFill>
                  <a:srgbClr val="CC3300"/>
                </a:solidFill>
                <a:latin typeface="+mn-lt"/>
                <a:ea typeface="仿宋" panose="02010609060101010101" pitchFamily="49" charset="-122"/>
              </a:rPr>
              <a:t>)</a:t>
            </a:r>
            <a:endParaRPr lang="zh-CN" altLang="en-US" sz="2800" dirty="0">
              <a:solidFill>
                <a:srgbClr val="CC3300"/>
              </a:solidFill>
              <a:latin typeface="+mn-lt"/>
              <a:ea typeface="仿宋" panose="02010609060101010101" pitchFamily="49" charset="-122"/>
            </a:endParaRPr>
          </a:p>
        </p:txBody>
      </p:sp>
      <p:sp>
        <p:nvSpPr>
          <p:cNvPr id="9220" name="Text Box 8">
            <a:extLst>
              <a:ext uri="{FF2B5EF4-FFF2-40B4-BE49-F238E27FC236}">
                <a16:creationId xmlns:a16="http://schemas.microsoft.com/office/drawing/2014/main" id="{38DB1036-AD65-466F-BEB6-5EE128DCB53A}"/>
              </a:ext>
            </a:extLst>
          </p:cNvPr>
          <p:cNvSpPr txBox="1">
            <a:spLocks noChangeArrowheads="1"/>
          </p:cNvSpPr>
          <p:nvPr/>
        </p:nvSpPr>
        <p:spPr bwMode="auto">
          <a:xfrm>
            <a:off x="323850" y="2062163"/>
            <a:ext cx="7272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式中，</a:t>
            </a:r>
            <a:r>
              <a:rPr lang="en-US" altLang="zh-CN" sz="2400" i="1" dirty="0">
                <a:solidFill>
                  <a:srgbClr val="CC3300"/>
                </a:solidFill>
                <a:latin typeface="+mn-lt"/>
                <a:ea typeface="仿宋" panose="02010609060101010101" pitchFamily="49" charset="-122"/>
                <a:sym typeface="Symbol" panose="05050102010706020507" pitchFamily="18" charset="2"/>
              </a:rPr>
              <a:t> v</a:t>
            </a:r>
            <a:r>
              <a:rPr lang="en-US" altLang="zh-CN" sz="2400" baseline="-25000" dirty="0">
                <a:solidFill>
                  <a:srgbClr val="CC3300"/>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是均值为</a:t>
            </a:r>
            <a:r>
              <a:rPr lang="en-US" altLang="zh-CN" sz="2400" dirty="0">
                <a:solidFill>
                  <a:srgbClr val="660066"/>
                </a:solidFill>
                <a:latin typeface="+mn-lt"/>
                <a:ea typeface="仿宋" panose="02010609060101010101" pitchFamily="49" charset="-122"/>
              </a:rPr>
              <a:t>0</a:t>
            </a:r>
            <a:r>
              <a:rPr lang="zh-CN" altLang="en-US" sz="2400" dirty="0">
                <a:solidFill>
                  <a:srgbClr val="660066"/>
                </a:solidFill>
                <a:latin typeface="+mn-lt"/>
                <a:ea typeface="仿宋" panose="02010609060101010101" pitchFamily="49" charset="-122"/>
              </a:rPr>
              <a:t>的</a:t>
            </a:r>
            <a:r>
              <a:rPr lang="zh-CN" altLang="en-US" sz="2400" dirty="0">
                <a:solidFill>
                  <a:srgbClr val="CC3300"/>
                </a:solidFill>
                <a:latin typeface="+mn-lt"/>
                <a:ea typeface="仿宋" panose="02010609060101010101" pitchFamily="49" charset="-122"/>
              </a:rPr>
              <a:t>归一化</a:t>
            </a:r>
            <a:r>
              <a:rPr lang="zh-CN" altLang="en-US" sz="2400" dirty="0">
                <a:solidFill>
                  <a:srgbClr val="660066"/>
                </a:solidFill>
                <a:latin typeface="+mn-lt"/>
                <a:ea typeface="仿宋" panose="02010609060101010101" pitchFamily="49" charset="-122"/>
              </a:rPr>
              <a:t>调制信号：</a:t>
            </a:r>
            <a:r>
              <a:rPr lang="en-US" altLang="zh-CN" sz="2400" dirty="0">
                <a:solidFill>
                  <a:srgbClr val="CC3300"/>
                </a:solidFill>
                <a:latin typeface="+mn-lt"/>
                <a:ea typeface="仿宋" panose="02010609060101010101" pitchFamily="49" charset="-122"/>
              </a:rPr>
              <a:t>|</a:t>
            </a:r>
            <a:r>
              <a:rPr lang="en-US" altLang="zh-CN" sz="2400" i="1" dirty="0">
                <a:solidFill>
                  <a:srgbClr val="CC3300"/>
                </a:solidFill>
                <a:latin typeface="+mn-lt"/>
                <a:ea typeface="仿宋" panose="02010609060101010101" pitchFamily="49" charset="-122"/>
              </a:rPr>
              <a:t>v</a:t>
            </a:r>
            <a:r>
              <a:rPr lang="en-US" altLang="zh-CN" sz="2400" dirty="0">
                <a:solidFill>
                  <a:srgbClr val="CC3300"/>
                </a:solidFill>
                <a:latin typeface="+mn-lt"/>
                <a:ea typeface="仿宋" panose="02010609060101010101" pitchFamily="49" charset="-122"/>
              </a:rPr>
              <a:t>(</a:t>
            </a:r>
            <a:r>
              <a:rPr lang="en-US" altLang="zh-CN" sz="2400" i="1" dirty="0">
                <a:solidFill>
                  <a:srgbClr val="CC3300"/>
                </a:solidFill>
                <a:latin typeface="+mn-lt"/>
                <a:ea typeface="仿宋" panose="02010609060101010101" pitchFamily="49" charset="-122"/>
              </a:rPr>
              <a:t>t</a:t>
            </a:r>
            <a:r>
              <a:rPr lang="en-US" altLang="zh-CN" sz="2400" dirty="0">
                <a:solidFill>
                  <a:srgbClr val="CC3300"/>
                </a:solidFill>
                <a:latin typeface="+mn-lt"/>
                <a:ea typeface="仿宋" panose="02010609060101010101" pitchFamily="49" charset="-122"/>
              </a:rPr>
              <a:t>)|</a:t>
            </a:r>
            <a:r>
              <a:rPr lang="en-US" altLang="zh-CN" sz="2400" baseline="-25000" dirty="0">
                <a:solidFill>
                  <a:srgbClr val="CC3300"/>
                </a:solidFill>
                <a:latin typeface="+mn-lt"/>
                <a:ea typeface="仿宋" panose="02010609060101010101" pitchFamily="49" charset="-122"/>
              </a:rPr>
              <a:t>max</a:t>
            </a:r>
            <a:r>
              <a:rPr lang="en-US" altLang="zh-CN" sz="2400" dirty="0">
                <a:solidFill>
                  <a:srgbClr val="CC3300"/>
                </a:solidFill>
                <a:latin typeface="+mn-lt"/>
                <a:ea typeface="仿宋" panose="02010609060101010101" pitchFamily="49" charset="-122"/>
              </a:rPr>
              <a:t>=1</a:t>
            </a:r>
            <a:endParaRPr lang="zh-CN" altLang="en-US" sz="2400" dirty="0">
              <a:solidFill>
                <a:srgbClr val="CC3300"/>
              </a:solidFill>
              <a:latin typeface="+mn-lt"/>
              <a:ea typeface="仿宋" panose="02010609060101010101" pitchFamily="49" charset="-122"/>
            </a:endParaRPr>
          </a:p>
        </p:txBody>
      </p:sp>
      <p:sp>
        <p:nvSpPr>
          <p:cNvPr id="9221" name="Text Box 9">
            <a:extLst>
              <a:ext uri="{FF2B5EF4-FFF2-40B4-BE49-F238E27FC236}">
                <a16:creationId xmlns:a16="http://schemas.microsoft.com/office/drawing/2014/main" id="{05F6CE5F-7FC3-4D0C-B4E2-A41CD140000D}"/>
              </a:ext>
            </a:extLst>
          </p:cNvPr>
          <p:cNvSpPr txBox="1">
            <a:spLocks noChangeArrowheads="1"/>
          </p:cNvSpPr>
          <p:nvPr/>
        </p:nvSpPr>
        <p:spPr bwMode="auto">
          <a:xfrm>
            <a:off x="228600" y="2920421"/>
            <a:ext cx="3313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将调制信号分解为：</a:t>
            </a:r>
          </a:p>
        </p:txBody>
      </p:sp>
      <p:sp>
        <p:nvSpPr>
          <p:cNvPr id="9222" name="Text Box 10">
            <a:extLst>
              <a:ext uri="{FF2B5EF4-FFF2-40B4-BE49-F238E27FC236}">
                <a16:creationId xmlns:a16="http://schemas.microsoft.com/office/drawing/2014/main" id="{9522CE28-3D71-48C5-AFA7-8B192A1A7FD9}"/>
              </a:ext>
            </a:extLst>
          </p:cNvPr>
          <p:cNvSpPr txBox="1">
            <a:spLocks noChangeArrowheads="1"/>
          </p:cNvSpPr>
          <p:nvPr/>
        </p:nvSpPr>
        <p:spPr bwMode="auto">
          <a:xfrm>
            <a:off x="250825" y="4067175"/>
            <a:ext cx="4678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latin typeface="+mn-lt"/>
                <a:ea typeface="仿宋" panose="02010609060101010101" pitchFamily="49" charset="-122"/>
              </a:rPr>
              <a:t>则调幅波时域波形表达式：</a:t>
            </a:r>
          </a:p>
        </p:txBody>
      </p:sp>
      <p:sp>
        <p:nvSpPr>
          <p:cNvPr id="9223" name="Text Box 11">
            <a:extLst>
              <a:ext uri="{FF2B5EF4-FFF2-40B4-BE49-F238E27FC236}">
                <a16:creationId xmlns:a16="http://schemas.microsoft.com/office/drawing/2014/main" id="{D175AEF7-B8F4-4566-B675-9CBAC8ECC810}"/>
              </a:ext>
            </a:extLst>
          </p:cNvPr>
          <p:cNvSpPr txBox="1">
            <a:spLocks noChangeArrowheads="1"/>
          </p:cNvSpPr>
          <p:nvPr/>
        </p:nvSpPr>
        <p:spPr bwMode="auto">
          <a:xfrm>
            <a:off x="323850" y="5657850"/>
            <a:ext cx="860425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FontTx/>
              <a:buNone/>
            </a:pPr>
            <a:r>
              <a:rPr lang="en-US" altLang="zh-CN" sz="2400" i="1">
                <a:solidFill>
                  <a:srgbClr val="660066"/>
                </a:solidFill>
                <a:latin typeface="+mn-lt"/>
                <a:ea typeface="仿宋" panose="02010609060101010101" pitchFamily="49" charset="-122"/>
              </a:rPr>
              <a:t>m</a:t>
            </a:r>
            <a:r>
              <a:rPr lang="en-US" altLang="zh-CN" sz="2400" i="1" baseline="-25000">
                <a:solidFill>
                  <a:srgbClr val="660066"/>
                </a:solidFill>
                <a:latin typeface="+mn-lt"/>
                <a:ea typeface="仿宋" panose="02010609060101010101" pitchFamily="49" charset="-122"/>
              </a:rPr>
              <a:t>n</a:t>
            </a:r>
            <a:r>
              <a:rPr lang="zh-CN" altLang="en-US" sz="2400">
                <a:solidFill>
                  <a:srgbClr val="660066"/>
                </a:solidFill>
                <a:latin typeface="+mn-lt"/>
                <a:ea typeface="仿宋" panose="02010609060101010101" pitchFamily="49" charset="-122"/>
              </a:rPr>
              <a:t>是各次谐波的幅度和载波幅度之比（即</a:t>
            </a:r>
            <a:r>
              <a:rPr lang="en-US" altLang="zh-CN" sz="2400" i="1">
                <a:solidFill>
                  <a:srgbClr val="660066"/>
                </a:solidFill>
                <a:latin typeface="+mn-lt"/>
                <a:ea typeface="仿宋" panose="02010609060101010101" pitchFamily="49" charset="-122"/>
              </a:rPr>
              <a:t>n</a:t>
            </a:r>
            <a:r>
              <a:rPr lang="zh-CN" altLang="en-US" sz="2400">
                <a:solidFill>
                  <a:srgbClr val="660066"/>
                </a:solidFill>
                <a:latin typeface="+mn-lt"/>
                <a:ea typeface="仿宋" panose="02010609060101010101" pitchFamily="49" charset="-122"/>
              </a:rPr>
              <a:t>次谐波的调幅度）</a:t>
            </a:r>
          </a:p>
        </p:txBody>
      </p:sp>
      <p:graphicFrame>
        <p:nvGraphicFramePr>
          <p:cNvPr id="9224" name="Object 5">
            <a:extLst>
              <a:ext uri="{FF2B5EF4-FFF2-40B4-BE49-F238E27FC236}">
                <a16:creationId xmlns:a16="http://schemas.microsoft.com/office/drawing/2014/main" id="{A4C490D3-021B-4963-B4AC-335687333080}"/>
              </a:ext>
            </a:extLst>
          </p:cNvPr>
          <p:cNvGraphicFramePr>
            <a:graphicFrameLocks noChangeAspect="1"/>
          </p:cNvGraphicFramePr>
          <p:nvPr>
            <p:extLst>
              <p:ext uri="{D42A27DB-BD31-4B8C-83A1-F6EECF244321}">
                <p14:modId xmlns:p14="http://schemas.microsoft.com/office/powerpoint/2010/main" val="125754834"/>
              </p:ext>
            </p:extLst>
          </p:nvPr>
        </p:nvGraphicFramePr>
        <p:xfrm>
          <a:off x="3001963" y="2614613"/>
          <a:ext cx="4689475" cy="1087437"/>
        </p:xfrm>
        <a:graphic>
          <a:graphicData uri="http://schemas.openxmlformats.org/presentationml/2006/ole">
            <mc:AlternateContent xmlns:mc="http://schemas.openxmlformats.org/markup-compatibility/2006">
              <mc:Choice xmlns:v="urn:schemas-microsoft-com:vml" Requires="v">
                <p:oleObj spid="_x0000_s10014" name="公式" r:id="rId3" imgW="2064828" imgH="426615" progId="Equation.3">
                  <p:embed/>
                </p:oleObj>
              </mc:Choice>
              <mc:Fallback>
                <p:oleObj name="公式" r:id="rId3" imgW="2064828" imgH="42661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1963" y="2614613"/>
                        <a:ext cx="4689475" cy="1087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5" name="Object 5">
            <a:extLst>
              <a:ext uri="{FF2B5EF4-FFF2-40B4-BE49-F238E27FC236}">
                <a16:creationId xmlns:a16="http://schemas.microsoft.com/office/drawing/2014/main" id="{DE05C7CD-8330-49F9-B8EC-C08BE7D93032}"/>
              </a:ext>
            </a:extLst>
          </p:cNvPr>
          <p:cNvGraphicFramePr>
            <a:graphicFrameLocks noChangeAspect="1"/>
          </p:cNvGraphicFramePr>
          <p:nvPr>
            <p:extLst>
              <p:ext uri="{D42A27DB-BD31-4B8C-83A1-F6EECF244321}">
                <p14:modId xmlns:p14="http://schemas.microsoft.com/office/powerpoint/2010/main" val="4034350054"/>
              </p:ext>
            </p:extLst>
          </p:nvPr>
        </p:nvGraphicFramePr>
        <p:xfrm>
          <a:off x="1214438" y="4510088"/>
          <a:ext cx="6823075" cy="1089025"/>
        </p:xfrm>
        <a:graphic>
          <a:graphicData uri="http://schemas.openxmlformats.org/presentationml/2006/ole">
            <mc:AlternateContent xmlns:mc="http://schemas.openxmlformats.org/markup-compatibility/2006">
              <mc:Choice xmlns:v="urn:schemas-microsoft-com:vml" Requires="v">
                <p:oleObj spid="_x0000_s10015" name="公式" r:id="rId5" imgW="3032612" imgH="426615" progId="Equation.3">
                  <p:embed/>
                </p:oleObj>
              </mc:Choice>
              <mc:Fallback>
                <p:oleObj name="公式" r:id="rId5" imgW="3032612" imgH="42661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438" y="4510088"/>
                        <a:ext cx="6823075" cy="1089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67586" name="Object 4">
            <a:extLst>
              <a:ext uri="{FF2B5EF4-FFF2-40B4-BE49-F238E27FC236}">
                <a16:creationId xmlns:a16="http://schemas.microsoft.com/office/drawing/2014/main" id="{CB494A09-4E86-4ACD-B03F-63031DA54E17}"/>
              </a:ext>
            </a:extLst>
          </p:cNvPr>
          <p:cNvGraphicFramePr>
            <a:graphicFrameLocks noChangeAspect="1"/>
          </p:cNvGraphicFramePr>
          <p:nvPr>
            <p:extLst>
              <p:ext uri="{D42A27DB-BD31-4B8C-83A1-F6EECF244321}">
                <p14:modId xmlns:p14="http://schemas.microsoft.com/office/powerpoint/2010/main" val="3695669842"/>
              </p:ext>
            </p:extLst>
          </p:nvPr>
        </p:nvGraphicFramePr>
        <p:xfrm>
          <a:off x="467544" y="2794722"/>
          <a:ext cx="8520112" cy="1250950"/>
        </p:xfrm>
        <a:graphic>
          <a:graphicData uri="http://schemas.openxmlformats.org/presentationml/2006/ole">
            <mc:AlternateContent xmlns:mc="http://schemas.openxmlformats.org/markup-compatibility/2006">
              <mc:Choice xmlns:v="urn:schemas-microsoft-com:vml" Requires="v">
                <p:oleObj spid="_x0000_s208037" name="公式" r:id="rId3" imgW="5854700" imgH="838200" progId="Equation.3">
                  <p:embed/>
                </p:oleObj>
              </mc:Choice>
              <mc:Fallback>
                <p:oleObj name="公式" r:id="rId3" imgW="5854700" imgH="838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794722"/>
                        <a:ext cx="8520112" cy="1250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87" name="Rectangle 2">
            <a:extLst>
              <a:ext uri="{FF2B5EF4-FFF2-40B4-BE49-F238E27FC236}">
                <a16:creationId xmlns:a16="http://schemas.microsoft.com/office/drawing/2014/main" id="{49FAB4B7-CC92-4413-9898-CCF5A934ADC6}"/>
              </a:ext>
            </a:extLst>
          </p:cNvPr>
          <p:cNvSpPr>
            <a:spLocks noGrp="1" noChangeArrowheads="1"/>
          </p:cNvSpPr>
          <p:nvPr>
            <p:ph type="title" idx="4294967295"/>
          </p:nvPr>
        </p:nvSpPr>
        <p:spPr>
          <a:xfrm>
            <a:off x="303092" y="140619"/>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a:t>
            </a:r>
          </a:p>
        </p:txBody>
      </p:sp>
      <p:sp>
        <p:nvSpPr>
          <p:cNvPr id="67588" name="Rectangle 3">
            <a:extLst>
              <a:ext uri="{FF2B5EF4-FFF2-40B4-BE49-F238E27FC236}">
                <a16:creationId xmlns:a16="http://schemas.microsoft.com/office/drawing/2014/main" id="{A3FB3473-8C7B-4DF1-A890-DC53CAD98111}"/>
              </a:ext>
            </a:extLst>
          </p:cNvPr>
          <p:cNvSpPr>
            <a:spLocks noChangeArrowheads="1"/>
          </p:cNvSpPr>
          <p:nvPr/>
        </p:nvSpPr>
        <p:spPr bwMode="auto">
          <a:xfrm>
            <a:off x="61725" y="521619"/>
            <a:ext cx="850106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660066"/>
                </a:solidFill>
                <a:latin typeface="+mn-lt"/>
                <a:ea typeface="仿宋" panose="02010609060101010101" pitchFamily="49" charset="-122"/>
              </a:rPr>
              <a:t>1) </a:t>
            </a:r>
            <a:r>
              <a:rPr lang="zh-CN" altLang="en-US" sz="2400" dirty="0">
                <a:solidFill>
                  <a:srgbClr val="660066"/>
                </a:solidFill>
                <a:latin typeface="+mn-lt"/>
                <a:ea typeface="仿宋" panose="02010609060101010101" pitchFamily="49" charset="-122"/>
              </a:rPr>
              <a:t>平均功率状态</a:t>
            </a:r>
            <a:endParaRPr lang="en-US" altLang="zh-CN" sz="2400" dirty="0">
              <a:solidFill>
                <a:srgbClr val="660066"/>
              </a:solidFill>
              <a:latin typeface="+mn-lt"/>
              <a:ea typeface="仿宋" panose="02010609060101010101" pitchFamily="49" charset="-122"/>
            </a:endParaRPr>
          </a:p>
          <a:p>
            <a:pPr>
              <a:spcBef>
                <a:spcPts val="0"/>
              </a:spcBef>
              <a:buFontTx/>
              <a:buNone/>
            </a:pPr>
            <a:r>
              <a:rPr lang="zh-CN" altLang="en-US" sz="2000" dirty="0">
                <a:solidFill>
                  <a:srgbClr val="660066"/>
                </a:solidFill>
                <a:latin typeface="+mn-lt"/>
                <a:ea typeface="仿宋" panose="02010609060101010101" pitchFamily="49" charset="-122"/>
              </a:rPr>
              <a:t>在调制信号为一周期的</a:t>
            </a:r>
            <a:r>
              <a:rPr lang="zh-CN" altLang="en-US" sz="2800" dirty="0">
                <a:solidFill>
                  <a:srgbClr val="C00000"/>
                </a:solidFill>
                <a:latin typeface="+mn-lt"/>
                <a:ea typeface="仿宋" panose="02010609060101010101" pitchFamily="49" charset="-122"/>
              </a:rPr>
              <a:t>平均</a:t>
            </a:r>
            <a:r>
              <a:rPr lang="zh-CN" altLang="en-US" sz="2000" dirty="0">
                <a:solidFill>
                  <a:srgbClr val="660066"/>
                </a:solidFill>
                <a:latin typeface="+mn-lt"/>
                <a:ea typeface="仿宋" panose="02010609060101010101" pitchFamily="49" charset="-122"/>
              </a:rPr>
              <a:t>功率状态下的电流、电压、功率及效率</a:t>
            </a:r>
          </a:p>
          <a:p>
            <a:pPr>
              <a:buFontTx/>
              <a:buNone/>
            </a:pPr>
            <a:r>
              <a:rPr lang="zh-CN" altLang="en-US" sz="2400" dirty="0">
                <a:solidFill>
                  <a:srgbClr val="660066"/>
                </a:solidFill>
                <a:latin typeface="+mn-lt"/>
                <a:ea typeface="仿宋" panose="02010609060101010101" pitchFamily="49" charset="-122"/>
              </a:rPr>
              <a:t>①平均集电极电流直流分量</a:t>
            </a:r>
          </a:p>
        </p:txBody>
      </p:sp>
      <p:sp>
        <p:nvSpPr>
          <p:cNvPr id="67589" name="Rectangle 3">
            <a:extLst>
              <a:ext uri="{FF2B5EF4-FFF2-40B4-BE49-F238E27FC236}">
                <a16:creationId xmlns:a16="http://schemas.microsoft.com/office/drawing/2014/main" id="{5435AB9E-9CCA-452C-8804-0749FC5CD3E1}"/>
              </a:ext>
            </a:extLst>
          </p:cNvPr>
          <p:cNvSpPr>
            <a:spLocks noChangeArrowheads="1"/>
          </p:cNvSpPr>
          <p:nvPr/>
        </p:nvSpPr>
        <p:spPr bwMode="auto">
          <a:xfrm>
            <a:off x="61725" y="2474628"/>
            <a:ext cx="51435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②平均集电极电源供给功率</a:t>
            </a:r>
          </a:p>
        </p:txBody>
      </p:sp>
      <p:sp>
        <p:nvSpPr>
          <p:cNvPr id="67590" name="Text Box 8">
            <a:extLst>
              <a:ext uri="{FF2B5EF4-FFF2-40B4-BE49-F238E27FC236}">
                <a16:creationId xmlns:a16="http://schemas.microsoft.com/office/drawing/2014/main" id="{ECB7DCF2-7B89-4E43-BAFF-B67DBFA4EAF8}"/>
              </a:ext>
            </a:extLst>
          </p:cNvPr>
          <p:cNvSpPr txBox="1">
            <a:spLocks noChangeArrowheads="1"/>
          </p:cNvSpPr>
          <p:nvPr/>
        </p:nvSpPr>
        <p:spPr bwMode="auto">
          <a:xfrm>
            <a:off x="311944" y="5208130"/>
            <a:ext cx="85201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latin typeface="+mn-lt"/>
                <a:ea typeface="仿宋" panose="02010609060101010101" pitchFamily="49" charset="-122"/>
              </a:rPr>
              <a:t>可见</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平均集电极电源供给功率由两部分组成</a:t>
            </a:r>
            <a:r>
              <a:rPr lang="en-US" altLang="zh-CN" sz="2400" dirty="0">
                <a:solidFill>
                  <a:srgbClr val="660066"/>
                </a:solidFill>
                <a:latin typeface="+mn-lt"/>
                <a:ea typeface="仿宋" panose="02010609060101010101" pitchFamily="49" charset="-122"/>
              </a:rPr>
              <a:t>:</a:t>
            </a:r>
          </a:p>
          <a:p>
            <a:pPr eaLnBrk="1" hangingPunct="1">
              <a:spcBef>
                <a:spcPct val="0"/>
              </a:spcBef>
              <a:buFontTx/>
              <a:buNone/>
            </a:pPr>
            <a:r>
              <a:rPr lang="zh-CN" altLang="en-US" sz="2400" dirty="0">
                <a:solidFill>
                  <a:srgbClr val="660066"/>
                </a:solidFill>
                <a:latin typeface="+mn-lt"/>
                <a:ea typeface="仿宋" panose="02010609060101010101" pitchFamily="49" charset="-122"/>
              </a:rPr>
              <a:t>一部分</a:t>
            </a:r>
            <a:r>
              <a:rPr lang="en-US" altLang="zh-CN" sz="2400" i="1" dirty="0">
                <a:solidFill>
                  <a:srgbClr val="0000FF"/>
                </a:solidFill>
                <a:latin typeface="+mn-lt"/>
                <a:ea typeface="仿宋" panose="02010609060101010101" pitchFamily="49" charset="-122"/>
              </a:rPr>
              <a:t>P</a:t>
            </a:r>
            <a:r>
              <a:rPr lang="en-US" altLang="zh-CN" sz="2400" baseline="-25000" dirty="0">
                <a:solidFill>
                  <a:srgbClr val="0000FF"/>
                </a:solidFill>
                <a:latin typeface="+mn-lt"/>
                <a:ea typeface="仿宋" panose="02010609060101010101" pitchFamily="49" charset="-122"/>
                <a:sym typeface="Symbol" panose="05050102010706020507" pitchFamily="18" charset="2"/>
              </a:rPr>
              <a:t>=T</a:t>
            </a:r>
            <a:r>
              <a:rPr lang="zh-CN" altLang="en-US" sz="2400" dirty="0">
                <a:solidFill>
                  <a:srgbClr val="660066"/>
                </a:solidFill>
                <a:latin typeface="+mn-lt"/>
                <a:ea typeface="仿宋" panose="02010609060101010101" pitchFamily="49" charset="-122"/>
              </a:rPr>
              <a:t>由载波状态时的集电极直流电源电压</a:t>
            </a:r>
            <a:r>
              <a:rPr lang="en-US" altLang="zh-CN" sz="2400"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CT</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供给，</a:t>
            </a:r>
          </a:p>
          <a:p>
            <a:pPr eaLnBrk="1" hangingPunct="1">
              <a:spcBef>
                <a:spcPct val="0"/>
              </a:spcBef>
              <a:buFontTx/>
              <a:buNone/>
            </a:pPr>
            <a:r>
              <a:rPr lang="zh-CN" altLang="en-US" sz="2400" dirty="0">
                <a:solidFill>
                  <a:srgbClr val="660066"/>
                </a:solidFill>
                <a:latin typeface="+mn-lt"/>
                <a:ea typeface="仿宋" panose="02010609060101010101" pitchFamily="49" charset="-122"/>
              </a:rPr>
              <a:t>另一部分</a:t>
            </a:r>
            <a:r>
              <a:rPr lang="en-US" altLang="zh-CN" sz="2400" i="1" dirty="0">
                <a:solidFill>
                  <a:srgbClr val="0000FF"/>
                </a:solidFill>
                <a:latin typeface="+mn-lt"/>
                <a:ea typeface="仿宋" panose="02010609060101010101" pitchFamily="49" charset="-122"/>
              </a:rPr>
              <a:t>P</a:t>
            </a:r>
            <a:r>
              <a:rPr lang="en-US" altLang="zh-CN" sz="2400" baseline="-25000" dirty="0">
                <a:solidFill>
                  <a:srgbClr val="0000FF"/>
                </a:solidFill>
                <a:latin typeface="+mn-lt"/>
                <a:ea typeface="仿宋" panose="02010609060101010101" pitchFamily="49" charset="-122"/>
              </a:rPr>
              <a:t>c</a:t>
            </a:r>
            <a:r>
              <a:rPr lang="en-US" altLang="zh-CN" sz="2400" baseline="-25000" dirty="0">
                <a:solidFill>
                  <a:srgbClr val="0000FF"/>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由调制器供给，主要是用来产生边带功率。 </a:t>
            </a:r>
          </a:p>
        </p:txBody>
      </p:sp>
      <p:sp>
        <p:nvSpPr>
          <p:cNvPr id="67591" name="Rectangle 3">
            <a:extLst>
              <a:ext uri="{FF2B5EF4-FFF2-40B4-BE49-F238E27FC236}">
                <a16:creationId xmlns:a16="http://schemas.microsoft.com/office/drawing/2014/main" id="{E08A3D1A-ABC6-462D-9461-F33D35355FDD}"/>
              </a:ext>
            </a:extLst>
          </p:cNvPr>
          <p:cNvSpPr>
            <a:spLocks noChangeArrowheads="1"/>
          </p:cNvSpPr>
          <p:nvPr/>
        </p:nvSpPr>
        <p:spPr bwMode="auto">
          <a:xfrm>
            <a:off x="3058696" y="4076700"/>
            <a:ext cx="56880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式中，                        为调制器供给功率</a:t>
            </a:r>
          </a:p>
        </p:txBody>
      </p:sp>
      <p:sp>
        <p:nvSpPr>
          <p:cNvPr id="12" name="Rectangle 2">
            <a:extLst>
              <a:ext uri="{FF2B5EF4-FFF2-40B4-BE49-F238E27FC236}">
                <a16:creationId xmlns:a16="http://schemas.microsoft.com/office/drawing/2014/main" id="{DADCB220-7817-443D-9192-63FC142ACC87}"/>
              </a:ext>
            </a:extLst>
          </p:cNvPr>
          <p:cNvSpPr txBox="1">
            <a:spLocks noChangeArrowheads="1"/>
          </p:cNvSpPr>
          <p:nvPr/>
        </p:nvSpPr>
        <p:spPr bwMode="auto">
          <a:xfrm>
            <a:off x="6434515" y="3413125"/>
            <a:ext cx="17287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FF0000"/>
                </a:solidFill>
                <a:latin typeface="+mn-lt"/>
                <a:ea typeface="仿宋" panose="02010609060101010101" pitchFamily="49" charset="-122"/>
              </a:rPr>
              <a:t>(6-22)</a:t>
            </a:r>
            <a:endParaRPr lang="zh-CN" altLang="en-US" sz="2800" kern="0" dirty="0">
              <a:solidFill>
                <a:srgbClr val="FF0000"/>
              </a:solidFill>
              <a:latin typeface="+mn-lt"/>
              <a:ea typeface="仿宋" panose="02010609060101010101" pitchFamily="49" charset="-122"/>
            </a:endParaRPr>
          </a:p>
        </p:txBody>
      </p:sp>
      <p:graphicFrame>
        <p:nvGraphicFramePr>
          <p:cNvPr id="67593" name="Object 4">
            <a:extLst>
              <a:ext uri="{FF2B5EF4-FFF2-40B4-BE49-F238E27FC236}">
                <a16:creationId xmlns:a16="http://schemas.microsoft.com/office/drawing/2014/main" id="{F821E92F-161B-475F-8D45-511C05EA9BE6}"/>
              </a:ext>
            </a:extLst>
          </p:cNvPr>
          <p:cNvGraphicFramePr>
            <a:graphicFrameLocks noChangeAspect="1"/>
          </p:cNvGraphicFramePr>
          <p:nvPr>
            <p:extLst>
              <p:ext uri="{D42A27DB-BD31-4B8C-83A1-F6EECF244321}">
                <p14:modId xmlns:p14="http://schemas.microsoft.com/office/powerpoint/2010/main" val="2110730829"/>
              </p:ext>
            </p:extLst>
          </p:nvPr>
        </p:nvGraphicFramePr>
        <p:xfrm>
          <a:off x="971600" y="1825312"/>
          <a:ext cx="6867525" cy="741363"/>
        </p:xfrm>
        <a:graphic>
          <a:graphicData uri="http://schemas.openxmlformats.org/presentationml/2006/ole">
            <mc:AlternateContent xmlns:mc="http://schemas.openxmlformats.org/markup-compatibility/2006">
              <mc:Choice xmlns:v="urn:schemas-microsoft-com:vml" Requires="v">
                <p:oleObj spid="_x0000_s208038" name="公式" r:id="rId5" imgW="3860800" imgH="406400" progId="Equation.3">
                  <p:embed/>
                </p:oleObj>
              </mc:Choice>
              <mc:Fallback>
                <p:oleObj name="公式" r:id="rId5" imgW="3860800" imgH="4064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600" y="1825312"/>
                        <a:ext cx="6867525" cy="741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67594" name="Object 4">
                <a:extLst>
                  <a:ext uri="{FF2B5EF4-FFF2-40B4-BE49-F238E27FC236}">
                    <a16:creationId xmlns:a16="http://schemas.microsoft.com/office/drawing/2014/main" id="{83AE4FC1-D9F5-44D6-8694-3CF62E731499}"/>
                  </a:ext>
                </a:extLst>
              </p:cNvPr>
              <p:cNvSpPr txBox="1"/>
              <p:nvPr/>
            </p:nvSpPr>
            <p:spPr bwMode="auto">
              <a:xfrm>
                <a:off x="3941438" y="4005383"/>
                <a:ext cx="1991713" cy="592603"/>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r>
                        <m:rPr>
                          <m:nor/>
                        </m:rPr>
                        <a:rPr lang="en-US" altLang="zh-CN" sz="1800" i="1" dirty="0">
                          <a:solidFill>
                            <a:srgbClr val="0000FF"/>
                          </a:solidFill>
                          <a:ea typeface="仿宋" panose="02010609060101010101" pitchFamily="49" charset="-122"/>
                        </a:rPr>
                        <m:t>P</m:t>
                      </m:r>
                      <m:r>
                        <m:rPr>
                          <m:nor/>
                        </m:rPr>
                        <a:rPr lang="en-US" altLang="zh-CN" sz="1800" baseline="-25000" dirty="0">
                          <a:solidFill>
                            <a:srgbClr val="0000FF"/>
                          </a:solidFill>
                          <a:ea typeface="仿宋" panose="02010609060101010101" pitchFamily="49" charset="-122"/>
                        </a:rPr>
                        <m:t>c</m:t>
                      </m:r>
                      <m:r>
                        <m:rPr>
                          <m:nor/>
                        </m:rPr>
                        <a:rPr lang="en-US" altLang="zh-CN" sz="1800" baseline="-25000" dirty="0">
                          <a:solidFill>
                            <a:srgbClr val="0000FF"/>
                          </a:solidFill>
                          <a:ea typeface="仿宋" panose="02010609060101010101" pitchFamily="49" charset="-122"/>
                          <a:sym typeface="Symbol" panose="05050102010706020507" pitchFamily="18" charset="2"/>
                        </a:rPr>
                        <m:t></m:t>
                      </m:r>
                      <m:r>
                        <a:rPr lang="zh-CN" altLang="en-US" sz="1800" i="1">
                          <a:solidFill>
                            <a:srgbClr val="000000"/>
                          </a:solidFill>
                          <a:latin typeface="Cambria Math" panose="02040503050406030204" pitchFamily="18" charset="0"/>
                        </a:rPr>
                        <m:t>=</m:t>
                      </m:r>
                      <m:f>
                        <m:fPr>
                          <m:ctrlPr>
                            <a:rPr lang="zh-CN" altLang="en-US" sz="1800" i="1">
                              <a:solidFill>
                                <a:srgbClr val="000000"/>
                              </a:solidFill>
                              <a:latin typeface="Cambria Math" panose="02040503050406030204" pitchFamily="18" charset="0"/>
                            </a:rPr>
                          </m:ctrlPr>
                        </m:fPr>
                        <m:num>
                          <m:r>
                            <a:rPr lang="zh-CN" altLang="en-US" sz="1800" i="1">
                              <a:solidFill>
                                <a:srgbClr val="000000"/>
                              </a:solidFill>
                              <a:latin typeface="Cambria Math" panose="02040503050406030204" pitchFamily="18" charset="0"/>
                            </a:rPr>
                            <m:t>1</m:t>
                          </m:r>
                        </m:num>
                        <m:den>
                          <m:r>
                            <a:rPr lang="zh-CN" altLang="en-US" sz="1800" i="1">
                              <a:solidFill>
                                <a:srgbClr val="000000"/>
                              </a:solidFill>
                              <a:latin typeface="Cambria Math" panose="02040503050406030204" pitchFamily="18" charset="0"/>
                            </a:rPr>
                            <m:t>2</m:t>
                          </m:r>
                        </m:den>
                      </m:f>
                      <m:sSup>
                        <m:sSupPr>
                          <m:ctrlPr>
                            <a:rPr lang="zh-CN" altLang="en-US" sz="1800" i="1">
                              <a:solidFill>
                                <a:srgbClr val="000000"/>
                              </a:solidFill>
                              <a:latin typeface="Cambria Math" panose="02040503050406030204" pitchFamily="18" charset="0"/>
                            </a:rPr>
                          </m:ctrlPr>
                        </m:sSupPr>
                        <m:e>
                          <m:sSub>
                            <m:sSubPr>
                              <m:ctrlPr>
                                <a:rPr lang="zh-CN" altLang="en-US" sz="1800" i="1">
                                  <a:solidFill>
                                    <a:srgbClr val="000000"/>
                                  </a:solidFill>
                                  <a:latin typeface="Cambria Math" panose="02040503050406030204" pitchFamily="18" charset="0"/>
                                </a:rPr>
                              </m:ctrlPr>
                            </m:sSubPr>
                            <m:e>
                              <m:r>
                                <a:rPr lang="zh-CN" altLang="en-US" sz="1800" i="1">
                                  <a:solidFill>
                                    <a:srgbClr val="000000"/>
                                  </a:solidFill>
                                  <a:latin typeface="Cambria Math" panose="02040503050406030204" pitchFamily="18" charset="0"/>
                                </a:rPr>
                                <m:t>𝑚</m:t>
                              </m:r>
                            </m:e>
                            <m:sub>
                              <m:r>
                                <m:rPr>
                                  <m:sty m:val="p"/>
                                </m:rPr>
                                <a:rPr lang="zh-CN" altLang="en-US" sz="1800" i="0">
                                  <a:solidFill>
                                    <a:srgbClr val="000000"/>
                                  </a:solidFill>
                                  <a:latin typeface="Cambria Math" panose="02040503050406030204" pitchFamily="18" charset="0"/>
                                </a:rPr>
                                <m:t>a</m:t>
                              </m:r>
                            </m:sub>
                          </m:sSub>
                        </m:e>
                        <m:sup>
                          <m:r>
                            <a:rPr lang="zh-CN" altLang="en-US" sz="1800" i="1">
                              <a:solidFill>
                                <a:srgbClr val="000000"/>
                              </a:solidFill>
                              <a:latin typeface="Cambria Math" panose="02040503050406030204" pitchFamily="18" charset="0"/>
                            </a:rPr>
                            <m:t>2</m:t>
                          </m:r>
                        </m:sup>
                      </m:sSup>
                      <m:r>
                        <m:rPr>
                          <m:nor/>
                        </m:rPr>
                        <a:rPr lang="en-US" altLang="zh-CN" sz="1800" i="1" dirty="0">
                          <a:solidFill>
                            <a:srgbClr val="0000FF"/>
                          </a:solidFill>
                          <a:ea typeface="仿宋" panose="02010609060101010101" pitchFamily="49" charset="-122"/>
                        </a:rPr>
                        <m:t>P</m:t>
                      </m:r>
                      <m:r>
                        <m:rPr>
                          <m:nor/>
                        </m:rPr>
                        <a:rPr lang="en-US" altLang="zh-CN" sz="1800" baseline="-25000" dirty="0">
                          <a:solidFill>
                            <a:srgbClr val="0000FF"/>
                          </a:solidFill>
                          <a:ea typeface="仿宋" panose="02010609060101010101" pitchFamily="49" charset="-122"/>
                          <a:sym typeface="Symbol" panose="05050102010706020507" pitchFamily="18" charset="2"/>
                        </a:rPr>
                        <m:t>=</m:t>
                      </m:r>
                      <m:r>
                        <m:rPr>
                          <m:nor/>
                        </m:rPr>
                        <a:rPr lang="en-US" altLang="zh-CN" sz="1800" baseline="-25000" dirty="0">
                          <a:solidFill>
                            <a:srgbClr val="0000FF"/>
                          </a:solidFill>
                          <a:ea typeface="仿宋" panose="02010609060101010101" pitchFamily="49" charset="-122"/>
                          <a:sym typeface="Symbol" panose="05050102010706020507" pitchFamily="18" charset="2"/>
                        </a:rPr>
                        <m:t>T</m:t>
                      </m:r>
                    </m:oMath>
                  </m:oMathPara>
                </a14:m>
                <a:endParaRPr lang="zh-CN" altLang="en-US" sz="1800" dirty="0"/>
              </a:p>
            </p:txBody>
          </p:sp>
        </mc:Choice>
        <mc:Fallback>
          <p:sp>
            <p:nvSpPr>
              <p:cNvPr id="67594" name="Object 4">
                <a:extLst>
                  <a:ext uri="{FF2B5EF4-FFF2-40B4-BE49-F238E27FC236}">
                    <a16:creationId xmlns:a16="http://schemas.microsoft.com/office/drawing/2014/main" id="{83AE4FC1-D9F5-44D6-8694-3CF62E731499}"/>
                  </a:ext>
                </a:extLst>
              </p:cNvPr>
              <p:cNvSpPr txBox="1">
                <a:spLocks noRot="1" noChangeAspect="1" noMove="1" noResize="1" noEditPoints="1" noAdjustHandles="1" noChangeArrowheads="1" noChangeShapeType="1" noTextEdit="1"/>
              </p:cNvSpPr>
              <p:nvPr/>
            </p:nvSpPr>
            <p:spPr bwMode="auto">
              <a:xfrm>
                <a:off x="3941438" y="4005383"/>
                <a:ext cx="1991713" cy="592603"/>
              </a:xfrm>
              <a:prstGeom prst="rect">
                <a:avLst/>
              </a:prstGeom>
              <a:blipFill>
                <a:blip r:embed="rId7"/>
                <a:stretch>
                  <a:fillRect/>
                </a:stretch>
              </a:blipFill>
              <a:ln>
                <a:noFill/>
              </a:ln>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2BA525D8-5E5A-4AC1-BACB-14649409225D}"/>
              </a:ext>
            </a:extLst>
          </p:cNvPr>
          <p:cNvSpPr/>
          <p:nvPr/>
        </p:nvSpPr>
        <p:spPr>
          <a:xfrm>
            <a:off x="330501" y="4557696"/>
            <a:ext cx="8520111" cy="461665"/>
          </a:xfrm>
          <a:prstGeom prst="rect">
            <a:avLst/>
          </a:prstGeom>
        </p:spPr>
        <p:txBody>
          <a:bodyPr wrap="square">
            <a:spAutoFit/>
          </a:bodyPr>
          <a:lstStyle/>
          <a:p>
            <a:r>
              <a:rPr lang="en-US" altLang="zh-CN" sz="2400" i="1" dirty="0">
                <a:solidFill>
                  <a:srgbClr val="0000FF"/>
                </a:solidFill>
                <a:latin typeface="+mn-lt"/>
                <a:ea typeface="仿宋" panose="02010609060101010101" pitchFamily="49" charset="-122"/>
              </a:rPr>
              <a:t>P</a:t>
            </a:r>
            <a:r>
              <a:rPr lang="en-US" altLang="zh-CN" sz="2400" baseline="-25000" dirty="0">
                <a:solidFill>
                  <a:srgbClr val="0000FF"/>
                </a:solidFill>
                <a:latin typeface="+mn-lt"/>
                <a:ea typeface="仿宋" panose="02010609060101010101" pitchFamily="49" charset="-12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CT</a:t>
            </a:r>
            <a:r>
              <a:rPr lang="en-US" altLang="zh-CN" sz="2400" i="1" dirty="0">
                <a:solidFill>
                  <a:srgbClr val="0000FF"/>
                </a:solidFill>
                <a:latin typeface="+mn-lt"/>
                <a:ea typeface="仿宋" panose="02010609060101010101" pitchFamily="49" charset="-122"/>
              </a:rPr>
              <a:t>I</a:t>
            </a:r>
            <a:r>
              <a:rPr lang="en-US" altLang="zh-CN" sz="2400" baseline="-25000" dirty="0">
                <a:solidFill>
                  <a:srgbClr val="0000FF"/>
                </a:solidFill>
                <a:latin typeface="+mn-lt"/>
                <a:ea typeface="仿宋" panose="02010609060101010101" pitchFamily="49" charset="-122"/>
              </a:rPr>
              <a:t>c0T    </a:t>
            </a:r>
            <a:r>
              <a:rPr lang="en-US" altLang="zh-CN" sz="2400" kern="0" dirty="0">
                <a:solidFill>
                  <a:srgbClr val="FF0000"/>
                </a:solidFill>
                <a:latin typeface="+mn-lt"/>
                <a:ea typeface="仿宋" panose="02010609060101010101" pitchFamily="49" charset="-122"/>
              </a:rPr>
              <a:t>(6-23)</a:t>
            </a:r>
            <a:r>
              <a:rPr lang="zh-CN" altLang="en-US" sz="2400" dirty="0">
                <a:solidFill>
                  <a:srgbClr val="0000FF"/>
                </a:solidFill>
                <a:latin typeface="+mn-lt"/>
                <a:ea typeface="仿宋" panose="02010609060101010101" pitchFamily="49" charset="-122"/>
              </a:rPr>
              <a:t>是载波状态时，直流电源供给功率。</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8610" name="Object 4">
                <a:extLst>
                  <a:ext uri="{FF2B5EF4-FFF2-40B4-BE49-F238E27FC236}">
                    <a16:creationId xmlns:a16="http://schemas.microsoft.com/office/drawing/2014/main" id="{1D80BD68-C199-4FEB-B84C-FC5CD84E9689}"/>
                  </a:ext>
                </a:extLst>
              </p:cNvPr>
              <p:cNvSpPr txBox="1"/>
              <p:nvPr/>
            </p:nvSpPr>
            <p:spPr bwMode="auto">
              <a:xfrm>
                <a:off x="779462" y="1003300"/>
                <a:ext cx="5448721" cy="1873250"/>
              </a:xfrm>
              <a:prstGeom prst="rect">
                <a:avLst/>
              </a:prstGeom>
              <a:solidFill>
                <a:schemeClr val="bg1"/>
              </a:solid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m:rPr>
                              <m:nor/>
                            </m:rPr>
                            <a:rPr lang="zh-CN" altLang="en-US" i="0">
                              <a:solidFill>
                                <a:srgbClr val="000000"/>
                              </a:solidFill>
                              <a:latin typeface="Cambria Math" panose="02040503050406030204" pitchFamily="18" charset="0"/>
                            </a:rPr>
                            <m:t>oav</m:t>
                          </m:r>
                        </m:sub>
                      </m:sSub>
                      <m:r>
                        <m:rPr>
                          <m:aln/>
                        </m:rP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r>
                            <m:rPr>
                              <m:sty m:val="p"/>
                            </m:rPr>
                            <a:rPr lang="zh-CN" altLang="en-US" i="0">
                              <a:solidFill>
                                <a:srgbClr val="000000"/>
                              </a:solidFill>
                              <a:latin typeface="Cambria Math" panose="02040503050406030204" pitchFamily="18" charset="0"/>
                            </a:rPr>
                            <m:t>π</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π</m:t>
                          </m:r>
                        </m:sub>
                        <m:sup>
                          <m:r>
                            <m:rPr>
                              <m:sty m:val="p"/>
                            </m:rPr>
                            <a:rPr lang="zh-CN" altLang="en-US" i="0">
                              <a:solidFill>
                                <a:srgbClr val="000000"/>
                              </a:solidFill>
                              <a:latin typeface="Cambria Math" panose="02040503050406030204" pitchFamily="18" charset="0"/>
                            </a:rPr>
                            <m:t>π</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m:rPr>
                                  <m:sty m:val="p"/>
                                </m:rPr>
                                <a:rPr lang="zh-CN" altLang="en-US" i="0">
                                  <a:solidFill>
                                    <a:srgbClr val="000000"/>
                                  </a:solidFill>
                                  <a:latin typeface="Cambria Math" panose="02040503050406030204" pitchFamily="18" charset="0"/>
                                </a:rPr>
                                <m:t>o</m:t>
                              </m:r>
                            </m:sub>
                          </m:sSub>
                        </m:e>
                      </m:nary>
                      <m:r>
                        <m:rPr>
                          <m:sty m:val="p"/>
                        </m:rPr>
                        <a:rPr lang="zh-CN" altLang="en-US" i="0">
                          <a:solidFill>
                            <a:srgbClr val="000000"/>
                          </a:solidFill>
                          <a:latin typeface="Cambria Math" panose="02040503050406030204" pitchFamily="18" charset="0"/>
                        </a:rPr>
                        <m:t>d</m:t>
                      </m:r>
                      <m:r>
                        <m:rPr>
                          <m:sty m:val="p"/>
                        </m:rPr>
                        <a:rPr lang="zh-CN" altLang="en-US" i="1">
                          <a:solidFill>
                            <a:srgbClr val="000000"/>
                          </a:solidFill>
                          <a:latin typeface="Cambria Math" panose="02040503050406030204" pitchFamily="18" charset="0"/>
                        </a:rPr>
                        <m:t>Ω</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r>
                            <m:rPr>
                              <m:sty m:val="p"/>
                            </m:rPr>
                            <a:rPr lang="zh-CN" altLang="en-US" i="0">
                              <a:solidFill>
                                <a:srgbClr val="000000"/>
                              </a:solidFill>
                              <a:latin typeface="Cambria Math" panose="02040503050406030204" pitchFamily="18" charset="0"/>
                            </a:rPr>
                            <m:t>π</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π</m:t>
                          </m:r>
                        </m:sub>
                        <m:sup>
                          <m:r>
                            <m:rPr>
                              <m:sty m:val="p"/>
                            </m:rPr>
                            <a:rPr lang="zh-CN" altLang="en-US" i="0">
                              <a:solidFill>
                                <a:srgbClr val="000000"/>
                              </a:solidFill>
                              <a:latin typeface="Cambria Math" panose="02040503050406030204" pitchFamily="18" charset="0"/>
                            </a:rPr>
                            <m:t>π</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sty m:val="p"/>
                                </m:rPr>
                                <a:rPr lang="zh-CN" altLang="en-US" i="0">
                                  <a:solidFill>
                                    <a:srgbClr val="000000"/>
                                  </a:solidFill>
                                  <a:latin typeface="Cambria Math" panose="02040503050406030204" pitchFamily="18" charset="0"/>
                                </a:rPr>
                                <m:t>c</m:t>
                              </m:r>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sty m:val="p"/>
                                </m:rPr>
                                <a:rPr lang="zh-CN" altLang="en-US" i="0">
                                  <a:solidFill>
                                    <a:srgbClr val="000000"/>
                                  </a:solidFill>
                                  <a:latin typeface="Cambria Math" panose="02040503050406030204" pitchFamily="18" charset="0"/>
                                </a:rPr>
                                <m:t>c</m:t>
                              </m:r>
                              <m:r>
                                <a:rPr lang="en-US" altLang="zh-CN" b="1" i="1" smtClean="0">
                                  <a:solidFill>
                                    <a:srgbClr val="000000"/>
                                  </a:solidFill>
                                  <a:latin typeface="Cambria Math" panose="02040503050406030204" pitchFamily="18" charset="0"/>
                                </a:rPr>
                                <m:t>𝟏</m:t>
                              </m:r>
                            </m:sub>
                          </m:sSub>
                        </m:e>
                      </m:nary>
                      <m:r>
                        <m:rPr>
                          <m:sty m:val="p"/>
                        </m:rPr>
                        <a:rPr lang="zh-CN" altLang="en-US" i="0">
                          <a:solidFill>
                            <a:srgbClr val="000000"/>
                          </a:solidFill>
                          <a:latin typeface="Cambria Math" panose="02040503050406030204" pitchFamily="18" charset="0"/>
                        </a:rPr>
                        <m:t>d</m:t>
                      </m:r>
                      <m:r>
                        <m:rPr>
                          <m:sty m:val="p"/>
                        </m:rPr>
                        <a:rPr lang="zh-CN" altLang="en-US" i="1">
                          <a:solidFill>
                            <a:srgbClr val="000000"/>
                          </a:solidFill>
                          <a:latin typeface="Cambria Math" panose="02040503050406030204" pitchFamily="18" charset="0"/>
                        </a:rPr>
                        <m:t>Ω</m:t>
                      </m:r>
                      <m:r>
                        <a:rPr lang="zh-CN" altLang="en-US" i="1">
                          <a:solidFill>
                            <a:srgbClr val="000000"/>
                          </a:solidFill>
                          <a:latin typeface="Cambria Math" panose="02040503050406030204" pitchFamily="18" charset="0"/>
                        </a:rPr>
                        <m:t>𝑡</m:t>
                      </m:r>
                    </m:oMath>
                    <m:oMath xmlns:m="http://schemas.openxmlformats.org/officeDocument/2006/math">
                      <m:r>
                        <m:rPr>
                          <m:aln/>
                        </m:rP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r>
                            <m:rPr>
                              <m:sty m:val="p"/>
                            </m:rPr>
                            <a:rPr lang="zh-CN" altLang="en-US" i="0">
                              <a:solidFill>
                                <a:srgbClr val="000000"/>
                              </a:solidFill>
                              <a:latin typeface="Cambria Math" panose="02040503050406030204" pitchFamily="18" charset="0"/>
                            </a:rPr>
                            <m:t>π</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π</m:t>
                          </m:r>
                        </m:sub>
                        <m:sup>
                          <m:r>
                            <m:rPr>
                              <m:sty m:val="p"/>
                            </m:rPr>
                            <a:rPr lang="zh-CN" altLang="en-US" i="0">
                              <a:solidFill>
                                <a:srgbClr val="000000"/>
                              </a:solidFill>
                              <a:latin typeface="Cambria Math" panose="02040503050406030204" pitchFamily="18" charset="0"/>
                            </a:rPr>
                            <m:t>π</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sty m:val="p"/>
                                </m:rPr>
                                <a:rPr lang="zh-CN" altLang="en-US" i="0">
                                  <a:solidFill>
                                    <a:srgbClr val="000000"/>
                                  </a:solidFill>
                                  <a:latin typeface="Cambria Math" panose="02040503050406030204" pitchFamily="18" charset="0"/>
                                </a:rPr>
                                <m:t>c</m:t>
                              </m:r>
                              <m:r>
                                <a:rPr lang="zh-CN" altLang="en-US" i="1">
                                  <a:solidFill>
                                    <a:srgbClr val="000000"/>
                                  </a:solidFill>
                                  <a:latin typeface="Cambria Math" panose="02040503050406030204" pitchFamily="18" charset="0"/>
                                </a:rPr>
                                <m:t>1</m:t>
                              </m:r>
                              <m:r>
                                <m:rPr>
                                  <m:sty m:val="p"/>
                                </m:rPr>
                                <a:rPr lang="zh-CN" altLang="en-US" i="0">
                                  <a:solidFill>
                                    <a:srgbClr val="000000"/>
                                  </a:solidFill>
                                  <a:latin typeface="Cambria Math" panose="02040503050406030204" pitchFamily="18" charset="0"/>
                                </a:rPr>
                                <m:t>T</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𝑚</m:t>
                              </m:r>
                            </m:e>
                            <m:sub>
                              <m:r>
                                <m:rPr>
                                  <m:sty m:val="p"/>
                                </m:rPr>
                                <a:rPr lang="zh-CN" altLang="en-US" i="0">
                                  <a:solidFill>
                                    <a:srgbClr val="000000"/>
                                  </a:solidFill>
                                  <a:latin typeface="Cambria Math" panose="02040503050406030204" pitchFamily="18" charset="0"/>
                                </a:rPr>
                                <m:t>a</m:t>
                              </m:r>
                            </m:sub>
                          </m:sSub>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m:rPr>
                                  <m:sty m:val="p"/>
                                </m:rPr>
                                <a:rPr lang="zh-CN" altLang="en-US" i="1">
                                  <a:solidFill>
                                    <a:srgbClr val="000000"/>
                                  </a:solidFill>
                                  <a:latin typeface="Cambria Math" panose="02040503050406030204" pitchFamily="18" charset="0"/>
                                </a:rPr>
                                <m:t>Ω</m:t>
                              </m:r>
                            </m:e>
                          </m:func>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nor/>
                                </m:rPr>
                                <a:rPr lang="zh-CN" altLang="en-US" i="0">
                                  <a:solidFill>
                                    <a:srgbClr val="000000"/>
                                  </a:solidFill>
                                  <a:latin typeface="Cambria Math" panose="02040503050406030204" pitchFamily="18" charset="0"/>
                                </a:rPr>
                                <m:t>c</m:t>
                              </m:r>
                              <m:r>
                                <m:rPr>
                                  <m:nor/>
                                </m:rPr>
                                <a:rPr lang="en-US" altLang="zh-CN" b="1" i="0" smtClean="0">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T</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𝑚</m:t>
                              </m:r>
                            </m:e>
                            <m:sub>
                              <m:r>
                                <m:rPr>
                                  <m:sty m:val="p"/>
                                </m:rPr>
                                <a:rPr lang="zh-CN" altLang="en-US" i="0">
                                  <a:solidFill>
                                    <a:srgbClr val="000000"/>
                                  </a:solidFill>
                                  <a:latin typeface="Cambria Math" panose="02040503050406030204" pitchFamily="18" charset="0"/>
                                </a:rPr>
                                <m:t>a</m:t>
                              </m:r>
                            </m:sub>
                          </m:sSub>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m:rPr>
                                  <m:sty m:val="p"/>
                                </m:rPr>
                                <a:rPr lang="zh-CN" altLang="en-US" i="1">
                                  <a:solidFill>
                                    <a:srgbClr val="000000"/>
                                  </a:solidFill>
                                  <a:latin typeface="Cambria Math" panose="02040503050406030204" pitchFamily="18" charset="0"/>
                                </a:rPr>
                                <m:t>Ω</m:t>
                              </m:r>
                            </m:e>
                          </m:func>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r>
                        <m:rPr>
                          <m:sty m:val="p"/>
                        </m:rPr>
                        <a:rPr lang="zh-CN" altLang="en-US" i="0">
                          <a:solidFill>
                            <a:srgbClr val="000000"/>
                          </a:solidFill>
                          <a:latin typeface="Cambria Math" panose="02040503050406030204" pitchFamily="18" charset="0"/>
                        </a:rPr>
                        <m:t>d</m:t>
                      </m:r>
                      <m:r>
                        <m:rPr>
                          <m:sty m:val="p"/>
                        </m:rPr>
                        <a:rPr lang="zh-CN" altLang="en-US" i="1">
                          <a:solidFill>
                            <a:srgbClr val="000000"/>
                          </a:solidFill>
                          <a:latin typeface="Cambria Math" panose="02040503050406030204" pitchFamily="18" charset="0"/>
                        </a:rPr>
                        <m:t>Ω</m:t>
                      </m:r>
                      <m:r>
                        <a:rPr lang="zh-CN" altLang="en-US" i="1">
                          <a:solidFill>
                            <a:srgbClr val="000000"/>
                          </a:solidFill>
                          <a:latin typeface="Cambria Math" panose="02040503050406030204" pitchFamily="18" charset="0"/>
                        </a:rPr>
                        <m:t>𝑡</m:t>
                      </m:r>
                    </m:oMath>
                    <m:oMath xmlns:m="http://schemas.openxmlformats.org/officeDocument/2006/math">
                      <m:r>
                        <m:rPr>
                          <m:aln/>
                        </m:rP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m:rPr>
                              <m:nor/>
                            </m:rPr>
                            <a:rPr lang="zh-CN" altLang="en-US" i="0">
                              <a:solidFill>
                                <a:srgbClr val="000000"/>
                              </a:solidFill>
                              <a:latin typeface="Cambria Math" panose="02040503050406030204" pitchFamily="18" charset="0"/>
                            </a:rPr>
                            <m:t>oT</m:t>
                          </m:r>
                        </m:sub>
                      </m:sSub>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𝑚</m:t>
                              </m:r>
                            </m:e>
                            <m:sub>
                              <m:r>
                                <m:rPr>
                                  <m:sty m:val="p"/>
                                </m:rPr>
                                <a:rPr lang="zh-CN" altLang="en-US" i="0">
                                  <a:solidFill>
                                    <a:srgbClr val="000000"/>
                                  </a:solidFill>
                                  <a:latin typeface="Cambria Math" panose="02040503050406030204" pitchFamily="18" charset="0"/>
                                </a:rPr>
                                <m:t>a</m:t>
                              </m:r>
                            </m:sub>
                          </m:sSub>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68610" name="Object 4">
                <a:extLst>
                  <a:ext uri="{FF2B5EF4-FFF2-40B4-BE49-F238E27FC236}">
                    <a16:creationId xmlns:a16="http://schemas.microsoft.com/office/drawing/2014/main" id="{1D80BD68-C199-4FEB-B84C-FC5CD84E9689}"/>
                  </a:ext>
                </a:extLst>
              </p:cNvPr>
              <p:cNvSpPr txBox="1">
                <a:spLocks noRot="1" noChangeAspect="1" noMove="1" noResize="1" noEditPoints="1" noAdjustHandles="1" noChangeArrowheads="1" noChangeShapeType="1" noTextEdit="1"/>
              </p:cNvSpPr>
              <p:nvPr/>
            </p:nvSpPr>
            <p:spPr bwMode="auto">
              <a:xfrm>
                <a:off x="779462" y="1003300"/>
                <a:ext cx="5448721" cy="1873250"/>
              </a:xfrm>
              <a:prstGeom prst="rect">
                <a:avLst/>
              </a:prstGeom>
              <a:blipFill>
                <a:blip r:embed="rId2"/>
                <a:stretch>
                  <a:fillRect/>
                </a:stretch>
              </a:blipFill>
              <a:ln>
                <a:noFill/>
              </a:ln>
            </p:spPr>
            <p:txBody>
              <a:bodyPr/>
              <a:lstStyle/>
              <a:p>
                <a:r>
                  <a:rPr lang="zh-CN" altLang="en-US">
                    <a:noFill/>
                  </a:rPr>
                  <a:t> </a:t>
                </a:r>
              </a:p>
            </p:txBody>
          </p:sp>
        </mc:Fallback>
      </mc:AlternateContent>
      <p:sp>
        <p:nvSpPr>
          <p:cNvPr id="68611" name="Rectangle 2">
            <a:extLst>
              <a:ext uri="{FF2B5EF4-FFF2-40B4-BE49-F238E27FC236}">
                <a16:creationId xmlns:a16="http://schemas.microsoft.com/office/drawing/2014/main" id="{C74260D1-C0B3-46A1-B9F9-B6A6F4D87CD7}"/>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a:solidFill>
                  <a:srgbClr val="0000FF"/>
                </a:solidFill>
                <a:latin typeface="+mn-lt"/>
                <a:ea typeface="仿宋" panose="02010609060101010101" pitchFamily="49" charset="-122"/>
              </a:rPr>
              <a:t>5.2.2  </a:t>
            </a:r>
            <a:r>
              <a:rPr lang="zh-CN" altLang="en-US" sz="2800" b="1">
                <a:solidFill>
                  <a:srgbClr val="0000FF"/>
                </a:solidFill>
                <a:latin typeface="+mn-lt"/>
                <a:ea typeface="仿宋" panose="02010609060101010101" pitchFamily="49" charset="-122"/>
              </a:rPr>
              <a:t>高电平调幅电路</a:t>
            </a:r>
          </a:p>
        </p:txBody>
      </p:sp>
      <p:sp>
        <p:nvSpPr>
          <p:cNvPr id="68612" name="Text Box 5">
            <a:extLst>
              <a:ext uri="{FF2B5EF4-FFF2-40B4-BE49-F238E27FC236}">
                <a16:creationId xmlns:a16="http://schemas.microsoft.com/office/drawing/2014/main" id="{84823256-1FF1-4680-A3DA-74CB7404A43D}"/>
              </a:ext>
            </a:extLst>
          </p:cNvPr>
          <p:cNvSpPr txBox="1">
            <a:spLocks noChangeArrowheads="1"/>
          </p:cNvSpPr>
          <p:nvPr/>
        </p:nvSpPr>
        <p:spPr bwMode="auto">
          <a:xfrm>
            <a:off x="71438" y="571500"/>
            <a:ext cx="417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③平均集电极输出功率</a:t>
            </a:r>
            <a:r>
              <a:rPr lang="en-US" altLang="zh-CN" sz="2400" dirty="0">
                <a:solidFill>
                  <a:srgbClr val="660066"/>
                </a:solidFill>
                <a:latin typeface="+mn-lt"/>
                <a:ea typeface="仿宋" panose="02010609060101010101" pitchFamily="49" charset="-122"/>
              </a:rPr>
              <a:t>:</a:t>
            </a:r>
          </a:p>
        </p:txBody>
      </p:sp>
      <p:sp>
        <p:nvSpPr>
          <p:cNvPr id="68613" name="Text Box 6">
            <a:extLst>
              <a:ext uri="{FF2B5EF4-FFF2-40B4-BE49-F238E27FC236}">
                <a16:creationId xmlns:a16="http://schemas.microsoft.com/office/drawing/2014/main" id="{867111F6-1C36-4902-95D8-A13F4BB7BF88}"/>
              </a:ext>
            </a:extLst>
          </p:cNvPr>
          <p:cNvSpPr txBox="1">
            <a:spLocks noChangeArrowheads="1"/>
          </p:cNvSpPr>
          <p:nvPr/>
        </p:nvSpPr>
        <p:spPr bwMode="auto">
          <a:xfrm>
            <a:off x="107950" y="2971800"/>
            <a:ext cx="3600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④平均集电极损耗功率</a:t>
            </a:r>
            <a:r>
              <a:rPr lang="en-US" altLang="zh-CN" sz="2400" dirty="0">
                <a:solidFill>
                  <a:srgbClr val="660066"/>
                </a:solidFill>
                <a:latin typeface="+mn-lt"/>
                <a:ea typeface="仿宋" panose="02010609060101010101" pitchFamily="49" charset="-122"/>
              </a:rPr>
              <a:t>:</a:t>
            </a:r>
          </a:p>
        </p:txBody>
      </p:sp>
      <p:sp>
        <p:nvSpPr>
          <p:cNvPr id="68615" name="Text Box 10">
            <a:extLst>
              <a:ext uri="{FF2B5EF4-FFF2-40B4-BE49-F238E27FC236}">
                <a16:creationId xmlns:a16="http://schemas.microsoft.com/office/drawing/2014/main" id="{CF42257A-72E6-4BD9-B326-66042101A15F}"/>
              </a:ext>
            </a:extLst>
          </p:cNvPr>
          <p:cNvSpPr txBox="1">
            <a:spLocks noChangeArrowheads="1"/>
          </p:cNvSpPr>
          <p:nvPr/>
        </p:nvSpPr>
        <p:spPr bwMode="auto">
          <a:xfrm>
            <a:off x="107950" y="4052888"/>
            <a:ext cx="3241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⑤平均集电极效率</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av</a:t>
            </a:r>
            <a:r>
              <a:rPr lang="en-US" altLang="zh-CN" sz="2400" dirty="0">
                <a:solidFill>
                  <a:srgbClr val="660066"/>
                </a:solidFill>
                <a:latin typeface="+mn-lt"/>
                <a:ea typeface="仿宋" panose="02010609060101010101" pitchFamily="49" charset="-122"/>
              </a:rPr>
              <a:t>:</a:t>
            </a:r>
          </a:p>
        </p:txBody>
      </p:sp>
      <p:sp>
        <p:nvSpPr>
          <p:cNvPr id="68616" name="Text Box 11">
            <a:extLst>
              <a:ext uri="{FF2B5EF4-FFF2-40B4-BE49-F238E27FC236}">
                <a16:creationId xmlns:a16="http://schemas.microsoft.com/office/drawing/2014/main" id="{3E700D33-A8AD-465B-99F4-76610FD378F1}"/>
              </a:ext>
            </a:extLst>
          </p:cNvPr>
          <p:cNvSpPr txBox="1">
            <a:spLocks noChangeArrowheads="1"/>
          </p:cNvSpPr>
          <p:nvPr/>
        </p:nvSpPr>
        <p:spPr bwMode="auto">
          <a:xfrm>
            <a:off x="571500" y="4887913"/>
            <a:ext cx="81772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当</a:t>
            </a:r>
            <a:r>
              <a:rPr lang="en-US" altLang="zh-CN" sz="2400" i="1" dirty="0">
                <a:solidFill>
                  <a:srgbClr val="660066"/>
                </a:solidFill>
                <a:latin typeface="+mn-lt"/>
                <a:ea typeface="仿宋" panose="02010609060101010101" pitchFamily="49" charset="-122"/>
              </a:rPr>
              <a:t>m</a:t>
            </a:r>
            <a:r>
              <a:rPr lang="en-US" altLang="zh-CN" sz="2400" baseline="-25000" dirty="0">
                <a:solidFill>
                  <a:srgbClr val="660066"/>
                </a:solidFill>
                <a:latin typeface="+mn-lt"/>
                <a:ea typeface="仿宋" panose="02010609060101010101" pitchFamily="49" charset="-122"/>
              </a:rPr>
              <a:t>a</a:t>
            </a:r>
            <a:r>
              <a:rPr lang="en-US" altLang="zh-CN" sz="24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时，则</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P</a:t>
            </a:r>
            <a:r>
              <a:rPr lang="en-US" altLang="zh-CN" sz="2400" baseline="-25000" dirty="0">
                <a:solidFill>
                  <a:srgbClr val="660066"/>
                </a:solidFill>
                <a:latin typeface="+mn-lt"/>
                <a:ea typeface="仿宋" panose="02010609060101010101" pitchFamily="49" charset="-122"/>
              </a:rPr>
              <a:t>=av</a:t>
            </a:r>
            <a:r>
              <a:rPr lang="en-US" altLang="zh-CN" sz="2400" dirty="0">
                <a:solidFill>
                  <a:srgbClr val="660066"/>
                </a:solidFill>
                <a:latin typeface="+mn-lt"/>
                <a:ea typeface="仿宋" panose="02010609060101010101" pitchFamily="49" charset="-122"/>
              </a:rPr>
              <a:t>=1.5</a:t>
            </a:r>
            <a:r>
              <a:rPr lang="en-US" altLang="zh-CN" sz="2400" i="1" dirty="0">
                <a:solidFill>
                  <a:srgbClr val="660066"/>
                </a:solidFill>
                <a:latin typeface="+mn-lt"/>
                <a:ea typeface="仿宋" panose="02010609060101010101" pitchFamily="49" charset="-122"/>
              </a:rPr>
              <a:t> P</a:t>
            </a:r>
            <a:r>
              <a:rPr lang="en-US" altLang="zh-CN" sz="2400" baseline="-25000"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P</a:t>
            </a:r>
            <a:r>
              <a:rPr lang="en-US" altLang="zh-CN" sz="2400" baseline="-25000" dirty="0">
                <a:solidFill>
                  <a:srgbClr val="660066"/>
                </a:solidFill>
                <a:latin typeface="+mn-lt"/>
                <a:ea typeface="仿宋" panose="02010609060101010101" pitchFamily="49" charset="-122"/>
              </a:rPr>
              <a:t>oav</a:t>
            </a:r>
            <a:r>
              <a:rPr lang="en-US" altLang="zh-CN" sz="2400" dirty="0">
                <a:solidFill>
                  <a:srgbClr val="660066"/>
                </a:solidFill>
                <a:latin typeface="+mn-lt"/>
                <a:ea typeface="仿宋" panose="02010609060101010101" pitchFamily="49" charset="-122"/>
              </a:rPr>
              <a:t>=1.5</a:t>
            </a:r>
            <a:r>
              <a:rPr lang="en-US" altLang="zh-CN" sz="2400" i="1" dirty="0">
                <a:solidFill>
                  <a:srgbClr val="660066"/>
                </a:solidFill>
                <a:latin typeface="+mn-lt"/>
                <a:ea typeface="仿宋" panose="02010609060101010101" pitchFamily="49" charset="-122"/>
              </a:rPr>
              <a:t> P</a:t>
            </a:r>
            <a:r>
              <a:rPr lang="en-US" altLang="zh-CN" sz="2400" baseline="-25000" dirty="0">
                <a:solidFill>
                  <a:srgbClr val="660066"/>
                </a:solidFill>
                <a:latin typeface="+mn-lt"/>
                <a:ea typeface="仿宋" panose="02010609060101010101" pitchFamily="49" charset="-122"/>
              </a:rPr>
              <a:t>oT</a:t>
            </a:r>
            <a:r>
              <a:rPr lang="en-US" altLang="zh-CN" sz="2400" dirty="0">
                <a:solidFill>
                  <a:srgbClr val="660066"/>
                </a:solidFill>
                <a:latin typeface="+mn-lt"/>
                <a:ea typeface="仿宋" panose="02010609060101010101" pitchFamily="49" charset="-122"/>
              </a:rPr>
              <a:t> ;    </a:t>
            </a:r>
            <a:r>
              <a:rPr lang="en-US" altLang="zh-CN" sz="2400" i="1" dirty="0">
                <a:solidFill>
                  <a:srgbClr val="660066"/>
                </a:solidFill>
                <a:latin typeface="+mn-lt"/>
                <a:ea typeface="仿宋" panose="02010609060101010101" pitchFamily="49" charset="-122"/>
              </a:rPr>
              <a:t>P</a:t>
            </a:r>
            <a:r>
              <a:rPr lang="en-US" altLang="zh-CN" sz="2400" baseline="-25000" dirty="0">
                <a:solidFill>
                  <a:srgbClr val="660066"/>
                </a:solidFill>
                <a:latin typeface="+mn-lt"/>
                <a:ea typeface="仿宋" panose="02010609060101010101" pitchFamily="49" charset="-122"/>
              </a:rPr>
              <a:t>cav</a:t>
            </a:r>
            <a:r>
              <a:rPr lang="en-US" altLang="zh-CN" sz="2400" dirty="0">
                <a:solidFill>
                  <a:srgbClr val="660066"/>
                </a:solidFill>
                <a:latin typeface="+mn-lt"/>
                <a:ea typeface="仿宋" panose="02010609060101010101" pitchFamily="49" charset="-122"/>
              </a:rPr>
              <a:t>=1.5</a:t>
            </a:r>
            <a:r>
              <a:rPr lang="en-US" altLang="zh-CN" sz="2400" i="1" dirty="0">
                <a:solidFill>
                  <a:srgbClr val="660066"/>
                </a:solidFill>
                <a:latin typeface="+mn-lt"/>
                <a:ea typeface="仿宋" panose="02010609060101010101" pitchFamily="49" charset="-122"/>
              </a:rPr>
              <a:t> P</a:t>
            </a:r>
            <a:r>
              <a:rPr lang="en-US" altLang="zh-CN" sz="2400" baseline="-25000" dirty="0">
                <a:solidFill>
                  <a:srgbClr val="660066"/>
                </a:solidFill>
                <a:latin typeface="+mn-lt"/>
                <a:ea typeface="仿宋" panose="02010609060101010101" pitchFamily="49" charset="-122"/>
              </a:rPr>
              <a:t>cT</a:t>
            </a:r>
            <a:r>
              <a:rPr lang="en-US" altLang="zh-CN" sz="2400" dirty="0">
                <a:solidFill>
                  <a:srgbClr val="660066"/>
                </a:solidFill>
                <a:latin typeface="+mn-lt"/>
                <a:ea typeface="仿宋" panose="02010609060101010101" pitchFamily="49" charset="-122"/>
              </a:rPr>
              <a:t> </a:t>
            </a:r>
          </a:p>
        </p:txBody>
      </p:sp>
      <p:sp>
        <p:nvSpPr>
          <p:cNvPr id="68617" name="Text Box 12">
            <a:extLst>
              <a:ext uri="{FF2B5EF4-FFF2-40B4-BE49-F238E27FC236}">
                <a16:creationId xmlns:a16="http://schemas.microsoft.com/office/drawing/2014/main" id="{E653880F-2BF4-4F77-88F4-CE2C55C972E3}"/>
              </a:ext>
            </a:extLst>
          </p:cNvPr>
          <p:cNvSpPr txBox="1">
            <a:spLocks noChangeArrowheads="1"/>
          </p:cNvSpPr>
          <p:nvPr/>
        </p:nvSpPr>
        <p:spPr bwMode="auto">
          <a:xfrm>
            <a:off x="503238" y="5399088"/>
            <a:ext cx="78851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高电平集电极调幅的特点：</a:t>
            </a:r>
            <a:r>
              <a:rPr lang="zh-CN" altLang="en-US" sz="2400" i="1" dirty="0">
                <a:solidFill>
                  <a:srgbClr val="660066"/>
                </a:solidFill>
                <a:latin typeface="+mn-lt"/>
                <a:ea typeface="仿宋" panose="02010609060101010101" pitchFamily="49" charset="-122"/>
                <a:sym typeface="Symbol" panose="05050102010706020507" pitchFamily="18" charset="2"/>
              </a:rPr>
              <a:t> </a:t>
            </a:r>
            <a:r>
              <a:rPr lang="en-US" altLang="zh-CN" sz="2400" baseline="-25000" dirty="0">
                <a:solidFill>
                  <a:srgbClr val="660066"/>
                </a:solidFill>
                <a:latin typeface="+mn-lt"/>
                <a:ea typeface="仿宋" panose="02010609060101010101" pitchFamily="49" charset="-122"/>
                <a:sym typeface="Symbol" panose="05050102010706020507" pitchFamily="18" charset="2"/>
              </a:rPr>
              <a:t>cmax </a:t>
            </a:r>
            <a:r>
              <a:rPr lang="en-US" altLang="zh-CN" sz="2400" dirty="0">
                <a:solidFill>
                  <a:srgbClr val="660066"/>
                </a:solidFill>
                <a:latin typeface="+mn-lt"/>
                <a:ea typeface="仿宋" panose="02010609060101010101" pitchFamily="49" charset="-122"/>
              </a:rPr>
              <a:t>=</a:t>
            </a:r>
            <a:r>
              <a:rPr lang="zh-CN" altLang="en-US" sz="2400" i="1" dirty="0">
                <a:solidFill>
                  <a:srgbClr val="660066"/>
                </a:solidFill>
                <a:latin typeface="+mn-lt"/>
                <a:ea typeface="仿宋" panose="02010609060101010101" pitchFamily="49" charset="-122"/>
                <a:sym typeface="Symbol" panose="05050102010706020507" pitchFamily="18" charset="2"/>
              </a:rPr>
              <a:t> </a:t>
            </a:r>
            <a:r>
              <a:rPr lang="en-US" altLang="zh-CN" sz="2400" baseline="-25000" dirty="0">
                <a:solidFill>
                  <a:srgbClr val="660066"/>
                </a:solidFill>
                <a:latin typeface="+mn-lt"/>
                <a:ea typeface="仿宋" panose="02010609060101010101" pitchFamily="49" charset="-122"/>
                <a:sym typeface="Symbol" panose="05050102010706020507" pitchFamily="18" charset="2"/>
              </a:rPr>
              <a:t>cmin </a:t>
            </a:r>
            <a:r>
              <a:rPr lang="en-US" altLang="zh-CN" sz="2400" dirty="0">
                <a:solidFill>
                  <a:srgbClr val="660066"/>
                </a:solidFill>
                <a:latin typeface="+mn-lt"/>
                <a:ea typeface="仿宋" panose="02010609060101010101" pitchFamily="49" charset="-122"/>
              </a:rPr>
              <a:t>=</a:t>
            </a:r>
            <a:r>
              <a:rPr lang="zh-CN" altLang="en-US" sz="2400" i="1" dirty="0">
                <a:solidFill>
                  <a:srgbClr val="660066"/>
                </a:solidFill>
                <a:latin typeface="+mn-lt"/>
                <a:ea typeface="仿宋" panose="02010609060101010101" pitchFamily="49" charset="-122"/>
                <a:sym typeface="Symbol" panose="05050102010706020507" pitchFamily="18" charset="2"/>
              </a:rPr>
              <a:t> </a:t>
            </a:r>
            <a:r>
              <a:rPr lang="en-US" altLang="zh-CN" sz="2400" baseline="-25000" dirty="0">
                <a:solidFill>
                  <a:srgbClr val="660066"/>
                </a:solidFill>
                <a:latin typeface="+mn-lt"/>
                <a:ea typeface="仿宋" panose="02010609060101010101" pitchFamily="49" charset="-122"/>
                <a:sym typeface="Symbol" panose="05050102010706020507" pitchFamily="18" charset="2"/>
              </a:rPr>
              <a:t>cav </a:t>
            </a:r>
            <a:r>
              <a:rPr lang="en-US" altLang="zh-CN" sz="2400" dirty="0">
                <a:solidFill>
                  <a:srgbClr val="660066"/>
                </a:solidFill>
                <a:latin typeface="+mn-lt"/>
                <a:ea typeface="仿宋" panose="02010609060101010101" pitchFamily="49" charset="-122"/>
              </a:rPr>
              <a:t>=</a:t>
            </a:r>
            <a:r>
              <a:rPr lang="zh-CN" altLang="en-US" sz="2400" i="1" dirty="0">
                <a:solidFill>
                  <a:srgbClr val="660066"/>
                </a:solidFill>
                <a:latin typeface="+mn-lt"/>
                <a:ea typeface="仿宋" panose="02010609060101010101" pitchFamily="49" charset="-122"/>
                <a:sym typeface="Symbol" panose="05050102010706020507" pitchFamily="18" charset="2"/>
              </a:rPr>
              <a:t> </a:t>
            </a:r>
            <a:r>
              <a:rPr lang="en-US" altLang="zh-CN" sz="2400" baseline="-25000" dirty="0">
                <a:solidFill>
                  <a:srgbClr val="660066"/>
                </a:solidFill>
                <a:latin typeface="+mn-lt"/>
                <a:ea typeface="仿宋" panose="02010609060101010101" pitchFamily="49" charset="-122"/>
                <a:sym typeface="Symbol" panose="05050102010706020507" pitchFamily="18" charset="2"/>
              </a:rPr>
              <a:t>cT</a:t>
            </a:r>
            <a:endParaRPr lang="zh-CN" altLang="en-US" sz="2400" dirty="0">
              <a:solidFill>
                <a:srgbClr val="660066"/>
              </a:solidFill>
              <a:latin typeface="+mn-lt"/>
              <a:ea typeface="仿宋" panose="02010609060101010101" pitchFamily="49" charset="-122"/>
            </a:endParaRPr>
          </a:p>
        </p:txBody>
      </p:sp>
      <p:sp>
        <p:nvSpPr>
          <p:cNvPr id="68618" name="Text Box 13">
            <a:extLst>
              <a:ext uri="{FF2B5EF4-FFF2-40B4-BE49-F238E27FC236}">
                <a16:creationId xmlns:a16="http://schemas.microsoft.com/office/drawing/2014/main" id="{3E83676E-FD53-4955-BF35-416932D635F0}"/>
              </a:ext>
            </a:extLst>
          </p:cNvPr>
          <p:cNvSpPr txBox="1">
            <a:spLocks noChangeArrowheads="1"/>
          </p:cNvSpPr>
          <p:nvPr/>
        </p:nvSpPr>
        <p:spPr bwMode="auto">
          <a:xfrm>
            <a:off x="107950" y="5949950"/>
            <a:ext cx="496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     所以称为</a:t>
            </a:r>
            <a:r>
              <a:rPr lang="zh-CN" altLang="en-US" sz="2400" dirty="0">
                <a:solidFill>
                  <a:srgbClr val="0000FF"/>
                </a:solidFill>
                <a:latin typeface="+mn-lt"/>
                <a:ea typeface="仿宋" panose="02010609060101010101" pitchFamily="49" charset="-122"/>
              </a:rPr>
              <a:t>等效率调幅</a:t>
            </a:r>
            <a:r>
              <a:rPr lang="zh-CN" altLang="en-US" sz="2400" dirty="0">
                <a:solidFill>
                  <a:srgbClr val="660066"/>
                </a:solidFill>
                <a:latin typeface="+mn-lt"/>
                <a:ea typeface="仿宋" panose="02010609060101010101" pitchFamily="49" charset="-122"/>
              </a:rPr>
              <a:t>。</a:t>
            </a:r>
          </a:p>
        </p:txBody>
      </p:sp>
      <p:sp>
        <p:nvSpPr>
          <p:cNvPr id="68619" name="Text Box 9">
            <a:extLst>
              <a:ext uri="{FF2B5EF4-FFF2-40B4-BE49-F238E27FC236}">
                <a16:creationId xmlns:a16="http://schemas.microsoft.com/office/drawing/2014/main" id="{29818597-2BA2-4AF2-96D3-49CB2F7522C9}"/>
              </a:ext>
            </a:extLst>
          </p:cNvPr>
          <p:cNvSpPr txBox="1">
            <a:spLocks noChangeArrowheads="1"/>
          </p:cNvSpPr>
          <p:nvPr/>
        </p:nvSpPr>
        <p:spPr bwMode="auto">
          <a:xfrm>
            <a:off x="3152694" y="2211090"/>
            <a:ext cx="380216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FF0000"/>
                </a:solidFill>
                <a:latin typeface="+mn-lt"/>
                <a:ea typeface="仿宋" panose="02010609060101010101" pitchFamily="49" charset="-122"/>
              </a:rPr>
              <a:t>其中</a:t>
            </a:r>
            <a:r>
              <a:rPr lang="en-US" altLang="zh-CN" sz="2000" i="1" dirty="0" err="1">
                <a:solidFill>
                  <a:srgbClr val="FF0000"/>
                </a:solidFill>
                <a:latin typeface="+mn-lt"/>
                <a:ea typeface="仿宋" panose="02010609060101010101" pitchFamily="49" charset="-122"/>
              </a:rPr>
              <a:t>P</a:t>
            </a:r>
            <a:r>
              <a:rPr lang="en-US" altLang="zh-CN" sz="2000" baseline="-25000" dirty="0" err="1">
                <a:solidFill>
                  <a:srgbClr val="FF0000"/>
                </a:solidFill>
                <a:latin typeface="+mn-lt"/>
                <a:ea typeface="仿宋" panose="02010609060101010101" pitchFamily="49" charset="-122"/>
              </a:rPr>
              <a:t>oT</a:t>
            </a:r>
            <a:r>
              <a:rPr lang="en-US" altLang="zh-CN" sz="2000" baseline="-25000" dirty="0">
                <a:solidFill>
                  <a:srgbClr val="FF0000"/>
                </a:solidFill>
                <a:latin typeface="+mn-lt"/>
                <a:ea typeface="仿宋" panose="02010609060101010101" pitchFamily="49" charset="-122"/>
              </a:rPr>
              <a:t>  </a:t>
            </a:r>
            <a:r>
              <a:rPr lang="zh-CN" altLang="en-US" sz="2000" dirty="0">
                <a:solidFill>
                  <a:srgbClr val="FF0000"/>
                </a:solidFill>
                <a:latin typeface="+mn-lt"/>
                <a:ea typeface="仿宋" panose="02010609060101010101" pitchFamily="49" charset="-122"/>
              </a:rPr>
              <a:t>为仅有载波状态时的集电极输出交流功率。</a:t>
            </a:r>
          </a:p>
        </p:txBody>
      </p:sp>
      <mc:AlternateContent xmlns:mc="http://schemas.openxmlformats.org/markup-compatibility/2006">
        <mc:Choice xmlns:a14="http://schemas.microsoft.com/office/drawing/2010/main" Requires="a14">
          <p:sp>
            <p:nvSpPr>
              <p:cNvPr id="68620" name="Object 4">
                <a:extLst>
                  <a:ext uri="{FF2B5EF4-FFF2-40B4-BE49-F238E27FC236}">
                    <a16:creationId xmlns:a16="http://schemas.microsoft.com/office/drawing/2014/main" id="{A1FF3DE5-7DFD-48A7-9689-B61B55BB9111}"/>
                  </a:ext>
                </a:extLst>
              </p:cNvPr>
              <p:cNvSpPr txBox="1"/>
              <p:nvPr/>
            </p:nvSpPr>
            <p:spPr bwMode="auto">
              <a:xfrm>
                <a:off x="3421063" y="2968625"/>
                <a:ext cx="3638550" cy="663575"/>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m:rPr>
                              <m:nor/>
                            </m:rPr>
                            <a:rPr lang="zh-CN" altLang="en-US" i="0">
                              <a:solidFill>
                                <a:srgbClr val="000000"/>
                              </a:solidFill>
                              <a:latin typeface="Cambria Math" panose="02040503050406030204" pitchFamily="18" charset="0"/>
                            </a:rPr>
                            <m:t>cav</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a</m:t>
                          </m:r>
                          <m:r>
                            <a:rPr lang="zh-CN" altLang="en-US" i="1">
                              <a:solidFill>
                                <a:srgbClr val="000000"/>
                              </a:solidFill>
                              <a:latin typeface="Cambria Math" panose="02040503050406030204" pitchFamily="18" charset="0"/>
                            </a:rPr>
                            <m:t>𝑣</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m:rPr>
                              <m:nor/>
                            </m:rPr>
                            <a:rPr lang="zh-CN" altLang="en-US" i="0">
                              <a:solidFill>
                                <a:srgbClr val="000000"/>
                              </a:solidFill>
                              <a:latin typeface="Cambria Math" panose="02040503050406030204" pitchFamily="18" charset="0"/>
                            </a:rPr>
                            <m:t>oav</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m:rPr>
                              <m:nor/>
                            </m:rPr>
                            <a:rPr lang="zh-CN" altLang="en-US" i="0">
                              <a:solidFill>
                                <a:srgbClr val="000000"/>
                              </a:solidFill>
                              <a:latin typeface="Cambria Math" panose="02040503050406030204" pitchFamily="18" charset="0"/>
                            </a:rPr>
                            <m:t>cT</m:t>
                          </m:r>
                        </m:sub>
                      </m:sSub>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𝑚</m:t>
                              </m:r>
                            </m:e>
                            <m:sub>
                              <m:r>
                                <m:rPr>
                                  <m:sty m:val="p"/>
                                </m:rPr>
                                <a:rPr lang="zh-CN" altLang="en-US" i="0">
                                  <a:solidFill>
                                    <a:srgbClr val="000000"/>
                                  </a:solidFill>
                                  <a:latin typeface="Cambria Math" panose="02040503050406030204" pitchFamily="18" charset="0"/>
                                </a:rPr>
                                <m:t>a</m:t>
                              </m:r>
                            </m:sub>
                          </m:sSub>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68620" name="Object 4">
                <a:extLst>
                  <a:ext uri="{FF2B5EF4-FFF2-40B4-BE49-F238E27FC236}">
                    <a16:creationId xmlns:a16="http://schemas.microsoft.com/office/drawing/2014/main" id="{A1FF3DE5-7DFD-48A7-9689-B61B55BB9111}"/>
                  </a:ext>
                </a:extLst>
              </p:cNvPr>
              <p:cNvSpPr txBox="1">
                <a:spLocks noRot="1" noChangeAspect="1" noMove="1" noResize="1" noEditPoints="1" noAdjustHandles="1" noChangeArrowheads="1" noChangeShapeType="1" noTextEdit="1"/>
              </p:cNvSpPr>
              <p:nvPr/>
            </p:nvSpPr>
            <p:spPr bwMode="auto">
              <a:xfrm>
                <a:off x="3421063" y="2968625"/>
                <a:ext cx="3638550" cy="663575"/>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621" name="Object 7">
                <a:extLst>
                  <a:ext uri="{FF2B5EF4-FFF2-40B4-BE49-F238E27FC236}">
                    <a16:creationId xmlns:a16="http://schemas.microsoft.com/office/drawing/2014/main" id="{5F23AF66-BC64-46B6-B001-9EF631D42417}"/>
                  </a:ext>
                </a:extLst>
              </p:cNvPr>
              <p:cNvSpPr txBox="1"/>
              <p:nvPr/>
            </p:nvSpPr>
            <p:spPr bwMode="auto">
              <a:xfrm>
                <a:off x="3152694" y="3890963"/>
                <a:ext cx="3227387" cy="965200"/>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m:rPr>
                          <m:nor/>
                        </m:rPr>
                        <a:rPr lang="zh-CN" altLang="en-US" i="1" dirty="0">
                          <a:solidFill>
                            <a:srgbClr val="660066"/>
                          </a:solidFill>
                          <a:ea typeface="仿宋" panose="02010609060101010101" pitchFamily="49" charset="-122"/>
                          <a:sym typeface="Symbol" panose="05050102010706020507" pitchFamily="18" charset="2"/>
                        </a:rPr>
                        <m:t></m:t>
                      </m:r>
                      <m:r>
                        <m:rPr>
                          <m:nor/>
                        </m:rPr>
                        <a:rPr lang="en-US" altLang="zh-CN" baseline="-25000" dirty="0">
                          <a:solidFill>
                            <a:srgbClr val="660066"/>
                          </a:solidFill>
                          <a:ea typeface="仿宋" panose="02010609060101010101" pitchFamily="49" charset="-122"/>
                          <a:sym typeface="Symbol" panose="05050102010706020507" pitchFamily="18" charset="2"/>
                        </a:rPr>
                        <m:t>av</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lang="en-US" altLang="zh-CN" i="1" dirty="0">
                              <a:solidFill>
                                <a:srgbClr val="FF0000"/>
                              </a:solidFill>
                              <a:ea typeface="仿宋" panose="02010609060101010101" pitchFamily="49" charset="-122"/>
                            </a:rPr>
                            <m:t>P</m:t>
                          </m:r>
                          <m:r>
                            <m:rPr>
                              <m:nor/>
                            </m:rPr>
                            <a:rPr lang="en-US" altLang="zh-CN" baseline="-25000" dirty="0">
                              <a:solidFill>
                                <a:srgbClr val="FF0000"/>
                              </a:solidFill>
                              <a:ea typeface="仿宋" panose="02010609060101010101" pitchFamily="49" charset="-122"/>
                            </a:rPr>
                            <m:t>oav</m:t>
                          </m:r>
                        </m:num>
                        <m:den>
                          <m:r>
                            <m:rPr>
                              <m:nor/>
                            </m:rPr>
                            <a:rPr lang="en-US" altLang="zh-CN" i="1" dirty="0">
                              <a:solidFill>
                                <a:srgbClr val="FF0000"/>
                              </a:solidFill>
                              <a:ea typeface="仿宋" panose="02010609060101010101" pitchFamily="49" charset="-122"/>
                            </a:rPr>
                            <m:t>P</m:t>
                          </m:r>
                          <m:r>
                            <m:rPr>
                              <m:nor/>
                            </m:rPr>
                            <a:rPr lang="en-US" altLang="zh-CN" baseline="-25000" dirty="0">
                              <a:solidFill>
                                <a:srgbClr val="FF0000"/>
                              </a:solidFill>
                              <a:ea typeface="仿宋" panose="02010609060101010101" pitchFamily="49" charset="-122"/>
                            </a:rPr>
                            <m:t>=</m:t>
                          </m:r>
                          <m:r>
                            <m:rPr>
                              <m:nor/>
                            </m:rPr>
                            <a:rPr lang="en-US" altLang="zh-CN" baseline="-25000" dirty="0">
                              <a:solidFill>
                                <a:srgbClr val="FF0000"/>
                              </a:solidFill>
                              <a:ea typeface="仿宋" panose="02010609060101010101" pitchFamily="49" charset="-122"/>
                            </a:rPr>
                            <m:t>av</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lang="en-US" altLang="zh-CN" i="1" dirty="0">
                              <a:solidFill>
                                <a:srgbClr val="FF0000"/>
                              </a:solidFill>
                              <a:ea typeface="仿宋" panose="02010609060101010101" pitchFamily="49" charset="-122"/>
                            </a:rPr>
                            <m:t>P</m:t>
                          </m:r>
                          <m:r>
                            <m:rPr>
                              <m:nor/>
                            </m:rPr>
                            <a:rPr lang="en-US" altLang="zh-CN" baseline="-25000" dirty="0">
                              <a:solidFill>
                                <a:srgbClr val="FF0000"/>
                              </a:solidFill>
                              <a:ea typeface="仿宋" panose="02010609060101010101" pitchFamily="49" charset="-122"/>
                            </a:rPr>
                            <m:t>o</m:t>
                          </m:r>
                          <m:r>
                            <m:rPr>
                              <m:sty m:val="p"/>
                            </m:rPr>
                            <a:rPr lang="en-US" altLang="zh-CN" i="1" baseline="-25000" dirty="0">
                              <a:solidFill>
                                <a:srgbClr val="FF0000"/>
                              </a:solidFill>
                              <a:latin typeface="Cambria Math" panose="02040503050406030204" pitchFamily="18" charset="0"/>
                              <a:ea typeface="仿宋" panose="02010609060101010101" pitchFamily="49" charset="-122"/>
                            </a:rPr>
                            <m:t>T</m:t>
                          </m:r>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𝑚</m:t>
                                  </m:r>
                                </m:e>
                                <m:sub>
                                  <m:r>
                                    <m:rPr>
                                      <m:sty m:val="p"/>
                                    </m:rPr>
                                    <a:rPr lang="zh-CN" altLang="en-US">
                                      <a:solidFill>
                                        <a:srgbClr val="000000"/>
                                      </a:solidFill>
                                      <a:latin typeface="Cambria Math" panose="02040503050406030204" pitchFamily="18" charset="0"/>
                                    </a:rPr>
                                    <m:t>a</m:t>
                                  </m:r>
                                </m:sub>
                              </m:sSub>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num>
                        <m:den>
                          <m:r>
                            <m:rPr>
                              <m:nor/>
                            </m:rPr>
                            <a:rPr lang="en-US" altLang="zh-CN" i="1" dirty="0">
                              <a:solidFill>
                                <a:srgbClr val="FF0000"/>
                              </a:solidFill>
                              <a:ea typeface="仿宋" panose="02010609060101010101" pitchFamily="49" charset="-122"/>
                            </a:rPr>
                            <m:t>P</m:t>
                          </m:r>
                          <m:r>
                            <m:rPr>
                              <m:nor/>
                            </m:rPr>
                            <a:rPr lang="en-US" altLang="zh-CN" baseline="-25000" dirty="0">
                              <a:solidFill>
                                <a:srgbClr val="FF0000"/>
                              </a:solidFill>
                              <a:ea typeface="仿宋" panose="02010609060101010101" pitchFamily="49" charset="-122"/>
                            </a:rPr>
                            <m:t>=</m:t>
                          </m:r>
                          <m:r>
                            <m:rPr>
                              <m:sty m:val="p"/>
                            </m:rPr>
                            <a:rPr lang="en-US" altLang="zh-CN" i="1" baseline="-25000" dirty="0">
                              <a:solidFill>
                                <a:srgbClr val="FF0000"/>
                              </a:solidFill>
                              <a:latin typeface="Cambria Math" panose="02040503050406030204" pitchFamily="18" charset="0"/>
                              <a:ea typeface="仿宋" panose="02010609060101010101" pitchFamily="49" charset="-122"/>
                            </a:rPr>
                            <m:t>T</m:t>
                          </m:r>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𝑚</m:t>
                                  </m:r>
                                </m:e>
                                <m:sub>
                                  <m:r>
                                    <m:rPr>
                                      <m:sty m:val="p"/>
                                    </m:rPr>
                                    <a:rPr lang="zh-CN" altLang="en-US">
                                      <a:solidFill>
                                        <a:srgbClr val="000000"/>
                                      </a:solidFill>
                                      <a:latin typeface="Cambria Math" panose="02040503050406030204" pitchFamily="18" charset="0"/>
                                    </a:rPr>
                                    <m:t>a</m:t>
                                  </m:r>
                                </m:sub>
                              </m:sSub>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r>
                        <m:rPr>
                          <m:nor/>
                        </m:rPr>
                        <a:rPr lang="zh-CN" altLang="en-US" i="1" dirty="0">
                          <a:solidFill>
                            <a:srgbClr val="660066"/>
                          </a:solidFill>
                          <a:ea typeface="仿宋" panose="02010609060101010101" pitchFamily="49" charset="-122"/>
                          <a:sym typeface="Symbol" panose="05050102010706020507" pitchFamily="18" charset="2"/>
                        </a:rPr>
                        <m:t></m:t>
                      </m:r>
                      <m:r>
                        <m:rPr>
                          <m:nor/>
                        </m:rPr>
                        <a:rPr lang="en-US" altLang="zh-CN" baseline="-25000" dirty="0">
                          <a:solidFill>
                            <a:srgbClr val="660066"/>
                          </a:solidFill>
                          <a:ea typeface="仿宋" panose="02010609060101010101" pitchFamily="49" charset="-122"/>
                          <a:sym typeface="Symbol" panose="05050102010706020507" pitchFamily="18" charset="2"/>
                        </a:rPr>
                        <m:t>T</m:t>
                      </m:r>
                    </m:oMath>
                  </m:oMathPara>
                </a14:m>
                <a:endParaRPr lang="zh-CN" altLang="en-US" dirty="0"/>
              </a:p>
            </p:txBody>
          </p:sp>
        </mc:Choice>
        <mc:Fallback>
          <p:sp>
            <p:nvSpPr>
              <p:cNvPr id="68621" name="Object 7">
                <a:extLst>
                  <a:ext uri="{FF2B5EF4-FFF2-40B4-BE49-F238E27FC236}">
                    <a16:creationId xmlns:a16="http://schemas.microsoft.com/office/drawing/2014/main" id="{5F23AF66-BC64-46B6-B001-9EF631D42417}"/>
                  </a:ext>
                </a:extLst>
              </p:cNvPr>
              <p:cNvSpPr txBox="1">
                <a:spLocks noRot="1" noChangeAspect="1" noMove="1" noResize="1" noEditPoints="1" noAdjustHandles="1" noChangeArrowheads="1" noChangeShapeType="1" noTextEdit="1"/>
              </p:cNvSpPr>
              <p:nvPr/>
            </p:nvSpPr>
            <p:spPr bwMode="auto">
              <a:xfrm>
                <a:off x="3152694" y="3890963"/>
                <a:ext cx="3227387" cy="965200"/>
              </a:xfrm>
              <a:prstGeom prst="rect">
                <a:avLst/>
              </a:prstGeom>
              <a:blipFill>
                <a:blip r:embed="rId4"/>
                <a:stretch>
                  <a:fillRect/>
                </a:stretch>
              </a:blipFill>
              <a:ln>
                <a:noFill/>
              </a:ln>
            </p:spPr>
            <p:txBody>
              <a:bodyPr/>
              <a:lstStyle/>
              <a:p>
                <a:r>
                  <a:rPr lang="zh-CN" altLang="en-US">
                    <a:noFill/>
                  </a:rPr>
                  <a:t> </a:t>
                </a:r>
              </a:p>
            </p:txBody>
          </p:sp>
        </mc:Fallback>
      </mc:AlternateContent>
      <p:sp>
        <p:nvSpPr>
          <p:cNvPr id="14" name="Rectangle 2">
            <a:extLst>
              <a:ext uri="{FF2B5EF4-FFF2-40B4-BE49-F238E27FC236}">
                <a16:creationId xmlns:a16="http://schemas.microsoft.com/office/drawing/2014/main" id="{D2EC5982-8E98-4224-B319-0E170EA02402}"/>
              </a:ext>
            </a:extLst>
          </p:cNvPr>
          <p:cNvSpPr txBox="1">
            <a:spLocks noChangeArrowheads="1"/>
          </p:cNvSpPr>
          <p:nvPr/>
        </p:nvSpPr>
        <p:spPr bwMode="auto">
          <a:xfrm>
            <a:off x="7236296" y="2984556"/>
            <a:ext cx="17287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FF0000"/>
                </a:solidFill>
                <a:latin typeface="+mn-lt"/>
                <a:ea typeface="仿宋" panose="02010609060101010101" pitchFamily="49" charset="-122"/>
              </a:rPr>
              <a:t>(6-26)</a:t>
            </a:r>
            <a:endParaRPr lang="zh-CN" altLang="en-US" sz="2800" kern="0" dirty="0">
              <a:solidFill>
                <a:srgbClr val="FF0000"/>
              </a:solidFill>
              <a:latin typeface="+mn-lt"/>
              <a:ea typeface="仿宋" panose="02010609060101010101" pitchFamily="49" charset="-122"/>
            </a:endParaRPr>
          </a:p>
        </p:txBody>
      </p:sp>
      <p:sp>
        <p:nvSpPr>
          <p:cNvPr id="15" name="Rectangle 2">
            <a:extLst>
              <a:ext uri="{FF2B5EF4-FFF2-40B4-BE49-F238E27FC236}">
                <a16:creationId xmlns:a16="http://schemas.microsoft.com/office/drawing/2014/main" id="{6322D11E-547C-4910-9F21-E331CE6DD9F5}"/>
              </a:ext>
            </a:extLst>
          </p:cNvPr>
          <p:cNvSpPr txBox="1">
            <a:spLocks noChangeArrowheads="1"/>
          </p:cNvSpPr>
          <p:nvPr/>
        </p:nvSpPr>
        <p:spPr bwMode="auto">
          <a:xfrm>
            <a:off x="7522299" y="4101307"/>
            <a:ext cx="17287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FF0000"/>
                </a:solidFill>
                <a:latin typeface="+mn-lt"/>
                <a:ea typeface="仿宋" panose="02010609060101010101" pitchFamily="49" charset="-122"/>
              </a:rPr>
              <a:t>(6-27)</a:t>
            </a:r>
            <a:endParaRPr lang="zh-CN" altLang="en-US" sz="2800" kern="0" dirty="0">
              <a:solidFill>
                <a:srgbClr val="FF0000"/>
              </a:solidFill>
              <a:latin typeface="+mn-lt"/>
              <a:ea typeface="仿宋" panose="02010609060101010101" pitchFamily="49" charset="-122"/>
            </a:endParaRPr>
          </a:p>
        </p:txBody>
      </p:sp>
      <p:sp>
        <p:nvSpPr>
          <p:cNvPr id="16" name="Rectangle 2">
            <a:extLst>
              <a:ext uri="{FF2B5EF4-FFF2-40B4-BE49-F238E27FC236}">
                <a16:creationId xmlns:a16="http://schemas.microsoft.com/office/drawing/2014/main" id="{21195C09-C5B5-4BDA-B4C9-B7373CC5C77A}"/>
              </a:ext>
            </a:extLst>
          </p:cNvPr>
          <p:cNvSpPr txBox="1">
            <a:spLocks noChangeArrowheads="1"/>
          </p:cNvSpPr>
          <p:nvPr/>
        </p:nvSpPr>
        <p:spPr bwMode="auto">
          <a:xfrm>
            <a:off x="7019926" y="2032878"/>
            <a:ext cx="17287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FF0000"/>
                </a:solidFill>
                <a:latin typeface="+mn-lt"/>
                <a:ea typeface="仿宋" panose="02010609060101010101" pitchFamily="49" charset="-122"/>
              </a:rPr>
              <a:t>(6-25)</a:t>
            </a:r>
            <a:endParaRPr lang="zh-CN" altLang="en-US" sz="2800" kern="0" dirty="0">
              <a:solidFill>
                <a:srgbClr val="FF0000"/>
              </a:solidFill>
              <a:latin typeface="+mn-lt"/>
              <a:ea typeface="仿宋"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22FEFAB8-C949-40B8-A170-1D41E142FAA3}"/>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a:t>
            </a:r>
          </a:p>
        </p:txBody>
      </p:sp>
      <p:sp>
        <p:nvSpPr>
          <p:cNvPr id="63491" name="Text Box 5">
            <a:extLst>
              <a:ext uri="{FF2B5EF4-FFF2-40B4-BE49-F238E27FC236}">
                <a16:creationId xmlns:a16="http://schemas.microsoft.com/office/drawing/2014/main" id="{5FA9029C-4B0E-4281-8557-038D7D073391}"/>
              </a:ext>
            </a:extLst>
          </p:cNvPr>
          <p:cNvSpPr txBox="1">
            <a:spLocks noChangeArrowheads="1"/>
          </p:cNvSpPr>
          <p:nvPr/>
        </p:nvSpPr>
        <p:spPr bwMode="auto">
          <a:xfrm>
            <a:off x="233255" y="1027650"/>
            <a:ext cx="781843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dirty="0">
                <a:solidFill>
                  <a:srgbClr val="0000FF"/>
                </a:solidFill>
                <a:latin typeface="+mn-lt"/>
                <a:ea typeface="仿宋" panose="02010609060101010101" pitchFamily="49" charset="-122"/>
              </a:rPr>
              <a:t>(2)</a:t>
            </a:r>
            <a:r>
              <a:rPr lang="zh-CN" altLang="en-US" sz="2800" dirty="0">
                <a:solidFill>
                  <a:srgbClr val="0000FF"/>
                </a:solidFill>
                <a:latin typeface="+mn-lt"/>
                <a:ea typeface="仿宋" panose="02010609060101010101" pitchFamily="49" charset="-122"/>
              </a:rPr>
              <a:t>最大功率状态   （了解。自学） </a:t>
            </a:r>
            <a:r>
              <a:rPr lang="zh-CN" altLang="en-US" sz="2400" dirty="0">
                <a:solidFill>
                  <a:srgbClr val="0000FF"/>
                </a:solidFill>
                <a:latin typeface="+mn-lt"/>
                <a:ea typeface="仿宋" panose="02010609060101010101" pitchFamily="49" charset="-122"/>
              </a:rPr>
              <a:t>                                               </a:t>
            </a:r>
            <a:endParaRPr lang="en-US" altLang="zh-CN" sz="2400" dirty="0">
              <a:solidFill>
                <a:srgbClr val="0000FF"/>
              </a:solidFill>
              <a:latin typeface="+mn-lt"/>
              <a:ea typeface="仿宋" panose="02010609060101010101" pitchFamily="49" charset="-122"/>
            </a:endParaRPr>
          </a:p>
          <a:p>
            <a:pPr eaLnBrk="1" hangingPunct="1">
              <a:spcBef>
                <a:spcPct val="50000"/>
              </a:spcBef>
              <a:buFontTx/>
              <a:buNone/>
            </a:pPr>
            <a:r>
              <a:rPr lang="zh-CN" altLang="en-US" sz="2400" dirty="0">
                <a:solidFill>
                  <a:srgbClr val="0000FF"/>
                </a:solidFill>
                <a:latin typeface="+mn-lt"/>
                <a:ea typeface="仿宋" panose="02010609060101010101" pitchFamily="49" charset="-122"/>
              </a:rPr>
              <a:t>（调幅波波峰处）的电压、电流、功率及效率</a:t>
            </a:r>
          </a:p>
        </p:txBody>
      </p:sp>
      <p:sp>
        <p:nvSpPr>
          <p:cNvPr id="63493" name="Text Box 5">
            <a:extLst>
              <a:ext uri="{FF2B5EF4-FFF2-40B4-BE49-F238E27FC236}">
                <a16:creationId xmlns:a16="http://schemas.microsoft.com/office/drawing/2014/main" id="{6AF18262-D43B-4701-A1AD-E99264BACB97}"/>
              </a:ext>
            </a:extLst>
          </p:cNvPr>
          <p:cNvSpPr txBox="1">
            <a:spLocks noChangeArrowheads="1"/>
          </p:cNvSpPr>
          <p:nvPr/>
        </p:nvSpPr>
        <p:spPr bwMode="auto">
          <a:xfrm>
            <a:off x="683568" y="2804167"/>
            <a:ext cx="792137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mn-ea"/>
                <a:ea typeface="+mn-ea"/>
              </a:rPr>
              <a:t>①</a:t>
            </a:r>
            <a:r>
              <a:rPr lang="en-US" altLang="zh-CN" sz="2000" i="1" dirty="0">
                <a:solidFill>
                  <a:srgbClr val="660066"/>
                </a:solidFill>
                <a:latin typeface="+mn-lt"/>
                <a:ea typeface="楷体_GB2312" panose="02010609030101010101" pitchFamily="49" charset="-122"/>
              </a:rPr>
              <a:t>V</a:t>
            </a:r>
            <a:r>
              <a:rPr lang="en-US" altLang="zh-CN" sz="2000" baseline="-25000" dirty="0">
                <a:solidFill>
                  <a:srgbClr val="660066"/>
                </a:solidFill>
                <a:latin typeface="+mn-lt"/>
                <a:ea typeface="楷体_GB2312" panose="02010609030101010101" pitchFamily="49" charset="-122"/>
              </a:rPr>
              <a:t>cmax</a:t>
            </a: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楷体_GB2312" panose="02010609030101010101" pitchFamily="49" charset="-122"/>
              </a:rPr>
              <a:t>cT</a:t>
            </a:r>
            <a:r>
              <a:rPr lang="en-US" altLang="zh-CN" sz="2000" dirty="0">
                <a:solidFill>
                  <a:srgbClr val="660066"/>
                </a:solidFill>
                <a:latin typeface="+mn-lt"/>
                <a:ea typeface="仿宋" panose="02010609060101010101" pitchFamily="49" charset="-122"/>
                <a:sym typeface="Symbol" panose="05050102010706020507" pitchFamily="18" charset="2"/>
              </a:rPr>
              <a:t>(1+</a:t>
            </a:r>
            <a:r>
              <a:rPr lang="en-US" altLang="zh-CN" sz="2000" i="1" dirty="0">
                <a:solidFill>
                  <a:srgbClr val="660066"/>
                </a:solidFill>
                <a:latin typeface="+mn-lt"/>
                <a:ea typeface="仿宋" panose="02010609060101010101" pitchFamily="49" charset="-122"/>
                <a:sym typeface="Symbol" panose="05050102010706020507" pitchFamily="18" charset="2"/>
              </a:rPr>
              <a:t>m</a:t>
            </a:r>
            <a:r>
              <a:rPr lang="en-US" altLang="zh-CN" sz="2000" baseline="-25000" dirty="0">
                <a:solidFill>
                  <a:srgbClr val="660066"/>
                </a:solidFill>
                <a:latin typeface="+mn-lt"/>
                <a:ea typeface="仿宋" panose="02010609060101010101" pitchFamily="49" charset="-122"/>
                <a:sym typeface="Symbol" panose="05050102010706020507" pitchFamily="18" charset="2"/>
              </a:rPr>
              <a:t>a</a:t>
            </a:r>
            <a:r>
              <a:rPr lang="en-US" altLang="zh-CN" sz="2000" dirty="0">
                <a:solidFill>
                  <a:srgbClr val="660066"/>
                </a:solidFill>
                <a:latin typeface="+mn-lt"/>
                <a:ea typeface="仿宋" panose="02010609060101010101" pitchFamily="49" charset="-122"/>
                <a:sym typeface="Symbol" panose="05050102010706020507" pitchFamily="18" charset="2"/>
              </a:rPr>
              <a:t>)      </a:t>
            </a:r>
            <a:r>
              <a:rPr lang="zh-CN" altLang="en-US" sz="2000" dirty="0">
                <a:solidFill>
                  <a:srgbClr val="660066"/>
                </a:solidFill>
                <a:latin typeface="+mn-lt"/>
                <a:ea typeface="仿宋" panose="02010609060101010101" pitchFamily="49" charset="-122"/>
              </a:rPr>
              <a:t>集电极电源电压最大值</a:t>
            </a:r>
          </a:p>
        </p:txBody>
      </p:sp>
      <p:sp>
        <p:nvSpPr>
          <p:cNvPr id="63494" name="Text Box 5">
            <a:extLst>
              <a:ext uri="{FF2B5EF4-FFF2-40B4-BE49-F238E27FC236}">
                <a16:creationId xmlns:a16="http://schemas.microsoft.com/office/drawing/2014/main" id="{8E5FB903-51AA-469C-BC30-8E5EE95FF939}"/>
              </a:ext>
            </a:extLst>
          </p:cNvPr>
          <p:cNvSpPr txBox="1">
            <a:spLocks noChangeArrowheads="1"/>
          </p:cNvSpPr>
          <p:nvPr/>
        </p:nvSpPr>
        <p:spPr bwMode="auto">
          <a:xfrm>
            <a:off x="683568" y="3353810"/>
            <a:ext cx="710006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宋体" panose="02010600030101010101" pitchFamily="2" charset="-122"/>
              </a:rPr>
              <a:t>② </a:t>
            </a:r>
            <a:r>
              <a:rPr lang="en-US" altLang="zh-CN" sz="2000" i="1" dirty="0">
                <a:solidFill>
                  <a:srgbClr val="660066"/>
                </a:solidFill>
                <a:latin typeface="+mn-lt"/>
                <a:ea typeface="楷体_GB2312" panose="02010609030101010101" pitchFamily="49" charset="-122"/>
              </a:rPr>
              <a:t>I</a:t>
            </a:r>
            <a:r>
              <a:rPr lang="en-US" altLang="zh-CN" sz="2000" baseline="-25000" dirty="0">
                <a:solidFill>
                  <a:srgbClr val="660066"/>
                </a:solidFill>
                <a:latin typeface="+mn-lt"/>
                <a:ea typeface="楷体_GB2312" panose="02010609030101010101" pitchFamily="49" charset="-122"/>
              </a:rPr>
              <a:t>c0max</a:t>
            </a: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楷体_GB2312" panose="02010609030101010101" pitchFamily="49" charset="-122"/>
              </a:rPr>
              <a:t>c0T</a:t>
            </a:r>
            <a:r>
              <a:rPr lang="en-US" altLang="zh-CN" sz="2000" dirty="0">
                <a:solidFill>
                  <a:srgbClr val="660066"/>
                </a:solidFill>
                <a:latin typeface="+mn-lt"/>
                <a:ea typeface="仿宋" panose="02010609060101010101" pitchFamily="49" charset="-122"/>
                <a:sym typeface="Symbol" panose="05050102010706020507" pitchFamily="18" charset="2"/>
              </a:rPr>
              <a:t>(1+</a:t>
            </a:r>
            <a:r>
              <a:rPr lang="en-US" altLang="zh-CN" sz="2000" i="1" dirty="0">
                <a:solidFill>
                  <a:srgbClr val="660066"/>
                </a:solidFill>
                <a:latin typeface="+mn-lt"/>
                <a:ea typeface="仿宋" panose="02010609060101010101" pitchFamily="49" charset="-122"/>
                <a:sym typeface="Symbol" panose="05050102010706020507" pitchFamily="18" charset="2"/>
              </a:rPr>
              <a:t>m</a:t>
            </a:r>
            <a:r>
              <a:rPr lang="en-US" altLang="zh-CN" sz="2000" baseline="-25000" dirty="0">
                <a:solidFill>
                  <a:srgbClr val="660066"/>
                </a:solidFill>
                <a:latin typeface="+mn-lt"/>
                <a:ea typeface="仿宋" panose="02010609060101010101" pitchFamily="49" charset="-122"/>
                <a:sym typeface="Symbol" panose="05050102010706020507" pitchFamily="18" charset="2"/>
              </a:rPr>
              <a:t>a</a:t>
            </a:r>
            <a:r>
              <a:rPr lang="en-US" altLang="zh-CN" sz="2000"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宋体" panose="02010600030101010101" pitchFamily="2" charset="-122"/>
              </a:rPr>
              <a:t>  </a:t>
            </a:r>
            <a:r>
              <a:rPr lang="zh-CN" altLang="en-US" sz="2000" dirty="0">
                <a:solidFill>
                  <a:srgbClr val="660066"/>
                </a:solidFill>
                <a:latin typeface="+mn-lt"/>
                <a:ea typeface="仿宋" panose="02010609060101010101" pitchFamily="49" charset="-122"/>
              </a:rPr>
              <a:t>集电极直流电流分量最大值</a:t>
            </a:r>
          </a:p>
        </p:txBody>
      </p:sp>
      <p:sp>
        <p:nvSpPr>
          <p:cNvPr id="63495" name="Text Box 5">
            <a:extLst>
              <a:ext uri="{FF2B5EF4-FFF2-40B4-BE49-F238E27FC236}">
                <a16:creationId xmlns:a16="http://schemas.microsoft.com/office/drawing/2014/main" id="{79498B95-1B21-4D2D-83A6-AC52F062CA64}"/>
              </a:ext>
            </a:extLst>
          </p:cNvPr>
          <p:cNvSpPr txBox="1">
            <a:spLocks noChangeArrowheads="1"/>
          </p:cNvSpPr>
          <p:nvPr/>
        </p:nvSpPr>
        <p:spPr bwMode="auto">
          <a:xfrm>
            <a:off x="687299" y="3899642"/>
            <a:ext cx="674389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宋体" panose="02010600030101010101" pitchFamily="2" charset="-122"/>
              </a:rPr>
              <a:t>③ </a:t>
            </a:r>
            <a:r>
              <a:rPr lang="en-US" altLang="zh-CN" sz="2000" i="1" dirty="0">
                <a:solidFill>
                  <a:srgbClr val="660066"/>
                </a:solidFill>
                <a:latin typeface="+mn-lt"/>
                <a:ea typeface="楷体_GB2312" panose="02010609030101010101" pitchFamily="49" charset="-122"/>
              </a:rPr>
              <a:t>V</a:t>
            </a:r>
            <a:r>
              <a:rPr lang="en-US" altLang="zh-CN" sz="2000" baseline="-25000" dirty="0">
                <a:solidFill>
                  <a:srgbClr val="660066"/>
                </a:solidFill>
                <a:latin typeface="+mn-lt"/>
                <a:ea typeface="楷体_GB2312" panose="02010609030101010101" pitchFamily="49" charset="-122"/>
              </a:rPr>
              <a:t>c1max</a:t>
            </a: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楷体_GB2312" panose="02010609030101010101" pitchFamily="49" charset="-122"/>
              </a:rPr>
              <a:t>c1T</a:t>
            </a:r>
            <a:r>
              <a:rPr lang="en-US" altLang="zh-CN" sz="2000" dirty="0">
                <a:solidFill>
                  <a:srgbClr val="660066"/>
                </a:solidFill>
                <a:latin typeface="+mn-lt"/>
                <a:ea typeface="仿宋" panose="02010609060101010101" pitchFamily="49" charset="-122"/>
                <a:sym typeface="Symbol" panose="05050102010706020507" pitchFamily="18" charset="2"/>
              </a:rPr>
              <a:t>(1+</a:t>
            </a:r>
            <a:r>
              <a:rPr lang="en-US" altLang="zh-CN" sz="2000" i="1" dirty="0">
                <a:solidFill>
                  <a:srgbClr val="660066"/>
                </a:solidFill>
                <a:latin typeface="+mn-lt"/>
                <a:ea typeface="仿宋" panose="02010609060101010101" pitchFamily="49" charset="-122"/>
                <a:sym typeface="Symbol" panose="05050102010706020507" pitchFamily="18" charset="2"/>
              </a:rPr>
              <a:t>m</a:t>
            </a:r>
            <a:r>
              <a:rPr lang="en-US" altLang="zh-CN" sz="2000" baseline="-25000" dirty="0">
                <a:solidFill>
                  <a:srgbClr val="660066"/>
                </a:solidFill>
                <a:latin typeface="+mn-lt"/>
                <a:ea typeface="仿宋" panose="02010609060101010101" pitchFamily="49" charset="-122"/>
                <a:sym typeface="Symbol" panose="05050102010706020507" pitchFamily="18" charset="2"/>
              </a:rPr>
              <a:t>a</a:t>
            </a:r>
            <a:r>
              <a:rPr lang="en-US" altLang="zh-CN" sz="2000" dirty="0">
                <a:solidFill>
                  <a:srgbClr val="660066"/>
                </a:solidFill>
                <a:latin typeface="+mn-lt"/>
                <a:ea typeface="仿宋" panose="02010609060101010101" pitchFamily="49" charset="-122"/>
                <a:sym typeface="Symbol" panose="05050102010706020507" pitchFamily="18" charset="2"/>
              </a:rPr>
              <a:t>) </a:t>
            </a:r>
            <a:r>
              <a:rPr lang="zh-CN" altLang="en-US" sz="2000" dirty="0">
                <a:solidFill>
                  <a:srgbClr val="660066"/>
                </a:solidFill>
                <a:latin typeface="+mn-lt"/>
                <a:ea typeface="仿宋" panose="02010609060101010101" pitchFamily="49" charset="-122"/>
              </a:rPr>
              <a:t>集电极回路基波电压最大值</a:t>
            </a:r>
          </a:p>
        </p:txBody>
      </p:sp>
      <p:sp>
        <p:nvSpPr>
          <p:cNvPr id="63496" name="Text Box 5">
            <a:extLst>
              <a:ext uri="{FF2B5EF4-FFF2-40B4-BE49-F238E27FC236}">
                <a16:creationId xmlns:a16="http://schemas.microsoft.com/office/drawing/2014/main" id="{E06F21DB-6D7A-4635-A3B2-3A1DC70EDB72}"/>
              </a:ext>
            </a:extLst>
          </p:cNvPr>
          <p:cNvSpPr txBox="1">
            <a:spLocks noChangeArrowheads="1"/>
          </p:cNvSpPr>
          <p:nvPr/>
        </p:nvSpPr>
        <p:spPr bwMode="auto">
          <a:xfrm>
            <a:off x="740230" y="4437112"/>
            <a:ext cx="671149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宋体" panose="02010600030101010101" pitchFamily="2" charset="-122"/>
              </a:rPr>
              <a:t>④ </a:t>
            </a:r>
            <a:r>
              <a:rPr lang="en-US" altLang="zh-CN" sz="2000" i="1" dirty="0">
                <a:solidFill>
                  <a:srgbClr val="660066"/>
                </a:solidFill>
                <a:latin typeface="+mn-lt"/>
                <a:ea typeface="楷体_GB2312" panose="02010609030101010101" pitchFamily="49" charset="-122"/>
              </a:rPr>
              <a:t>I</a:t>
            </a:r>
            <a:r>
              <a:rPr lang="en-US" altLang="zh-CN" sz="2000" baseline="-25000" dirty="0">
                <a:solidFill>
                  <a:srgbClr val="660066"/>
                </a:solidFill>
                <a:latin typeface="+mn-lt"/>
                <a:ea typeface="楷体_GB2312" panose="02010609030101010101" pitchFamily="49" charset="-122"/>
              </a:rPr>
              <a:t>c1max</a:t>
            </a: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楷体_GB2312" panose="02010609030101010101" pitchFamily="49" charset="-122"/>
              </a:rPr>
              <a:t>c1T</a:t>
            </a:r>
            <a:r>
              <a:rPr lang="en-US" altLang="zh-CN" sz="2000" dirty="0">
                <a:solidFill>
                  <a:srgbClr val="660066"/>
                </a:solidFill>
                <a:latin typeface="+mn-lt"/>
                <a:ea typeface="仿宋" panose="02010609060101010101" pitchFamily="49" charset="-122"/>
                <a:sym typeface="Symbol" panose="05050102010706020507" pitchFamily="18" charset="2"/>
              </a:rPr>
              <a:t>(1+</a:t>
            </a:r>
            <a:r>
              <a:rPr lang="en-US" altLang="zh-CN" sz="2000" i="1" dirty="0">
                <a:solidFill>
                  <a:srgbClr val="660066"/>
                </a:solidFill>
                <a:latin typeface="+mn-lt"/>
                <a:ea typeface="仿宋" panose="02010609060101010101" pitchFamily="49" charset="-122"/>
                <a:sym typeface="Symbol" panose="05050102010706020507" pitchFamily="18" charset="2"/>
              </a:rPr>
              <a:t>m</a:t>
            </a:r>
            <a:r>
              <a:rPr lang="en-US" altLang="zh-CN" sz="2000" baseline="-25000" dirty="0">
                <a:solidFill>
                  <a:srgbClr val="660066"/>
                </a:solidFill>
                <a:latin typeface="+mn-lt"/>
                <a:ea typeface="仿宋" panose="02010609060101010101" pitchFamily="49" charset="-122"/>
                <a:sym typeface="Symbol" panose="05050102010706020507" pitchFamily="18" charset="2"/>
              </a:rPr>
              <a:t>a</a:t>
            </a:r>
            <a:r>
              <a:rPr lang="en-US" altLang="zh-CN" sz="2000" dirty="0">
                <a:solidFill>
                  <a:srgbClr val="660066"/>
                </a:solidFill>
                <a:latin typeface="+mn-lt"/>
                <a:ea typeface="仿宋" panose="02010609060101010101" pitchFamily="49" charset="-122"/>
                <a:sym typeface="Symbol" panose="05050102010706020507" pitchFamily="18" charset="2"/>
              </a:rPr>
              <a:t>)  </a:t>
            </a:r>
            <a:r>
              <a:rPr lang="zh-CN" altLang="en-US" sz="2000" dirty="0">
                <a:solidFill>
                  <a:srgbClr val="660066"/>
                </a:solidFill>
                <a:latin typeface="+mn-lt"/>
                <a:ea typeface="仿宋" panose="02010609060101010101" pitchFamily="49" charset="-122"/>
              </a:rPr>
              <a:t>集电极基波电流分量最大值</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1E02CDE-3BE5-4A37-9329-EB6C63723546}"/>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a:t>
            </a:r>
          </a:p>
        </p:txBody>
      </p:sp>
      <p:sp>
        <p:nvSpPr>
          <p:cNvPr id="64515" name="Text Box 5">
            <a:extLst>
              <a:ext uri="{FF2B5EF4-FFF2-40B4-BE49-F238E27FC236}">
                <a16:creationId xmlns:a16="http://schemas.microsoft.com/office/drawing/2014/main" id="{A3A270F8-683C-455D-A0E8-BB04C8CC5664}"/>
              </a:ext>
            </a:extLst>
          </p:cNvPr>
          <p:cNvSpPr txBox="1">
            <a:spLocks noChangeArrowheads="1"/>
          </p:cNvSpPr>
          <p:nvPr/>
        </p:nvSpPr>
        <p:spPr bwMode="auto">
          <a:xfrm>
            <a:off x="468313" y="692150"/>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⑤最大集电极电源供给功率：</a:t>
            </a:r>
          </a:p>
        </p:txBody>
      </p:sp>
      <p:sp>
        <p:nvSpPr>
          <p:cNvPr id="64516" name="Text Box 7">
            <a:extLst>
              <a:ext uri="{FF2B5EF4-FFF2-40B4-BE49-F238E27FC236}">
                <a16:creationId xmlns:a16="http://schemas.microsoft.com/office/drawing/2014/main" id="{0332BAA7-EF66-463E-B5F9-7C9268948A0D}"/>
              </a:ext>
            </a:extLst>
          </p:cNvPr>
          <p:cNvSpPr txBox="1">
            <a:spLocks noChangeArrowheads="1"/>
          </p:cNvSpPr>
          <p:nvPr/>
        </p:nvSpPr>
        <p:spPr bwMode="auto">
          <a:xfrm>
            <a:off x="500063" y="2038350"/>
            <a:ext cx="8104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式中，</a:t>
            </a:r>
            <a:r>
              <a:rPr lang="en-US" altLang="zh-CN" sz="2400" i="1" dirty="0">
                <a:solidFill>
                  <a:srgbClr val="660066"/>
                </a:solidFill>
                <a:latin typeface="+mn-lt"/>
                <a:ea typeface="仿宋" panose="02010609060101010101" pitchFamily="49" charset="-122"/>
              </a:rPr>
              <a:t>P</a:t>
            </a:r>
            <a:r>
              <a:rPr lang="en-US" altLang="zh-CN" sz="2400" baseline="-25000"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CT</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c0T</a:t>
            </a:r>
            <a:r>
              <a:rPr lang="zh-CN" altLang="en-US" sz="2400" dirty="0">
                <a:solidFill>
                  <a:srgbClr val="660066"/>
                </a:solidFill>
                <a:latin typeface="+mn-lt"/>
                <a:ea typeface="仿宋" panose="02010609060101010101" pitchFamily="49" charset="-122"/>
              </a:rPr>
              <a:t>是载波状态时，直流电源供给功率。</a:t>
            </a:r>
          </a:p>
        </p:txBody>
      </p:sp>
      <p:sp>
        <p:nvSpPr>
          <p:cNvPr id="64517" name="Text Box 8">
            <a:extLst>
              <a:ext uri="{FF2B5EF4-FFF2-40B4-BE49-F238E27FC236}">
                <a16:creationId xmlns:a16="http://schemas.microsoft.com/office/drawing/2014/main" id="{88349FCD-D048-4AAE-8C05-5C399954F7AC}"/>
              </a:ext>
            </a:extLst>
          </p:cNvPr>
          <p:cNvSpPr txBox="1">
            <a:spLocks noChangeArrowheads="1"/>
          </p:cNvSpPr>
          <p:nvPr/>
        </p:nvSpPr>
        <p:spPr bwMode="auto">
          <a:xfrm>
            <a:off x="401638" y="2754313"/>
            <a:ext cx="856285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⑥最大集电极输出功率</a:t>
            </a:r>
            <a:r>
              <a:rPr lang="en-US" altLang="zh-CN" sz="2400" dirty="0">
                <a:solidFill>
                  <a:srgbClr val="660066"/>
                </a:solidFill>
                <a:latin typeface="+mn-lt"/>
                <a:ea typeface="仿宋" panose="02010609060101010101" pitchFamily="49" charset="-122"/>
              </a:rPr>
              <a:t>:</a:t>
            </a:r>
          </a:p>
          <a:p>
            <a:pPr eaLnBrk="1" hangingPunct="1">
              <a:buFontTx/>
              <a:buNone/>
            </a:pPr>
            <a:r>
              <a:rPr lang="en-US" altLang="zh-CN" sz="2400" i="1" dirty="0" err="1">
                <a:solidFill>
                  <a:srgbClr val="660066"/>
                </a:solidFill>
                <a:latin typeface="+mn-lt"/>
                <a:ea typeface="仿宋" panose="02010609060101010101" pitchFamily="49" charset="-122"/>
              </a:rPr>
              <a:t>P</a:t>
            </a:r>
            <a:r>
              <a:rPr lang="en-US" altLang="zh-CN" sz="2400" baseline="-25000" dirty="0" err="1">
                <a:solidFill>
                  <a:srgbClr val="660066"/>
                </a:solidFill>
                <a:latin typeface="+mn-lt"/>
                <a:ea typeface="仿宋" panose="02010609060101010101" pitchFamily="49" charset="-122"/>
              </a:rPr>
              <a:t>omax</a:t>
            </a:r>
            <a:r>
              <a:rPr lang="en-US" altLang="zh-CN" sz="2400" dirty="0">
                <a:solidFill>
                  <a:srgbClr val="660066"/>
                </a:solidFill>
                <a:latin typeface="+mn-lt"/>
                <a:ea typeface="仿宋" panose="02010609060101010101" pitchFamily="49" charset="-122"/>
              </a:rPr>
              <a:t>=0.5</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 V</a:t>
            </a:r>
            <a:r>
              <a:rPr lang="en-US" altLang="zh-CN" sz="2400" baseline="-25000" dirty="0">
                <a:solidFill>
                  <a:srgbClr val="660066"/>
                </a:solidFill>
                <a:latin typeface="+mn-lt"/>
                <a:ea typeface="仿宋" panose="02010609060101010101" pitchFamily="49" charset="-122"/>
              </a:rPr>
              <a:t>c1max</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 I</a:t>
            </a:r>
            <a:r>
              <a:rPr lang="en-US" altLang="zh-CN" sz="2400" baseline="-25000" dirty="0">
                <a:solidFill>
                  <a:srgbClr val="660066"/>
                </a:solidFill>
                <a:latin typeface="+mn-lt"/>
                <a:ea typeface="仿宋" panose="02010609060101010101" pitchFamily="49" charset="-122"/>
              </a:rPr>
              <a:t>c1max</a:t>
            </a:r>
            <a:r>
              <a:rPr lang="en-US" altLang="zh-CN" sz="2400" dirty="0">
                <a:solidFill>
                  <a:srgbClr val="660066"/>
                </a:solidFill>
                <a:latin typeface="+mn-lt"/>
                <a:ea typeface="仿宋" panose="02010609060101010101" pitchFamily="49" charset="-122"/>
              </a:rPr>
              <a:t> =0.5</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 V</a:t>
            </a:r>
            <a:r>
              <a:rPr lang="en-US" altLang="zh-CN" sz="2400" baseline="-25000" dirty="0">
                <a:solidFill>
                  <a:srgbClr val="660066"/>
                </a:solidFill>
                <a:latin typeface="+mn-lt"/>
                <a:ea typeface="仿宋" panose="02010609060101010101" pitchFamily="49" charset="-122"/>
              </a:rPr>
              <a:t>c1T</a:t>
            </a:r>
            <a:r>
              <a:rPr lang="en-US" altLang="zh-CN" sz="2400" dirty="0">
                <a:solidFill>
                  <a:srgbClr val="660066"/>
                </a:solidFill>
                <a:latin typeface="+mn-lt"/>
                <a:ea typeface="仿宋" panose="02010609060101010101" pitchFamily="49" charset="-122"/>
                <a:sym typeface="Symbol" panose="05050102010706020507" pitchFamily="18" charset="2"/>
              </a:rPr>
              <a:t>  (1+</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a</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c1T</a:t>
            </a:r>
            <a:r>
              <a:rPr lang="en-US" altLang="zh-CN" sz="2400" dirty="0">
                <a:solidFill>
                  <a:srgbClr val="660066"/>
                </a:solidFill>
                <a:latin typeface="+mn-lt"/>
                <a:ea typeface="仿宋" panose="02010609060101010101" pitchFamily="49" charset="-122"/>
                <a:sym typeface="Symbol" panose="05050102010706020507" pitchFamily="18" charset="2"/>
              </a:rPr>
              <a:t>  (1+</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a</a:t>
            </a:r>
            <a:r>
              <a:rPr lang="en-US" altLang="zh-CN" sz="2400" dirty="0">
                <a:solidFill>
                  <a:srgbClr val="660066"/>
                </a:solidFill>
                <a:latin typeface="+mn-lt"/>
                <a:ea typeface="仿宋" panose="02010609060101010101" pitchFamily="49" charset="-122"/>
                <a:sym typeface="Symbol" panose="05050102010706020507" pitchFamily="18" charset="2"/>
              </a:rPr>
              <a:t>)</a:t>
            </a:r>
          </a:p>
          <a:p>
            <a:pPr eaLnBrk="1" hangingPunct="1">
              <a:buFontTx/>
              <a:buNone/>
            </a:pP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dirty="0">
                <a:solidFill>
                  <a:srgbClr val="660066"/>
                </a:solidFill>
                <a:latin typeface="+mn-lt"/>
                <a:ea typeface="仿宋" panose="02010609060101010101" pitchFamily="49" charset="-122"/>
              </a:rPr>
              <a:t> 0.5</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 V</a:t>
            </a:r>
            <a:r>
              <a:rPr lang="en-US" altLang="zh-CN" sz="2400" baseline="-25000" dirty="0">
                <a:solidFill>
                  <a:srgbClr val="660066"/>
                </a:solidFill>
                <a:latin typeface="+mn-lt"/>
                <a:ea typeface="仿宋" panose="02010609060101010101" pitchFamily="49" charset="-122"/>
              </a:rPr>
              <a:t>c1T</a:t>
            </a:r>
            <a:r>
              <a:rPr lang="en-US" altLang="zh-CN" sz="2400" dirty="0">
                <a:solidFill>
                  <a:srgbClr val="660066"/>
                </a:solidFill>
                <a:latin typeface="+mn-lt"/>
                <a:ea typeface="仿宋" panose="02010609060101010101" pitchFamily="49" charset="-122"/>
                <a:sym typeface="Symbol" panose="05050102010706020507" pitchFamily="18" charset="2"/>
              </a:rPr>
              <a:t>  </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c1T</a:t>
            </a:r>
            <a:r>
              <a:rPr lang="en-US" altLang="zh-CN" sz="2400" dirty="0">
                <a:solidFill>
                  <a:srgbClr val="660066"/>
                </a:solidFill>
                <a:latin typeface="+mn-lt"/>
                <a:ea typeface="仿宋" panose="02010609060101010101" pitchFamily="49" charset="-122"/>
                <a:sym typeface="Symbol" panose="05050102010706020507" pitchFamily="18" charset="2"/>
              </a:rPr>
              <a:t>  (1+</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a</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baseline="30000" dirty="0">
                <a:solidFill>
                  <a:srgbClr val="660066"/>
                </a:solidFill>
                <a:latin typeface="+mn-lt"/>
                <a:ea typeface="仿宋" panose="02010609060101010101" pitchFamily="49" charset="-122"/>
                <a:sym typeface="Symbol" panose="05050102010706020507" pitchFamily="18" charset="2"/>
              </a:rPr>
              <a:t>2</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dirty="0">
                <a:solidFill>
                  <a:srgbClr val="660066"/>
                </a:solidFill>
                <a:latin typeface="+mn-lt"/>
                <a:ea typeface="仿宋" panose="02010609060101010101" pitchFamily="49" charset="-122"/>
              </a:rPr>
              <a:t> </a:t>
            </a:r>
            <a:r>
              <a:rPr lang="en-US" altLang="zh-CN" sz="2400" i="1" dirty="0" err="1">
                <a:solidFill>
                  <a:srgbClr val="660066"/>
                </a:solidFill>
                <a:latin typeface="+mn-lt"/>
                <a:ea typeface="仿宋" panose="02010609060101010101" pitchFamily="49" charset="-122"/>
              </a:rPr>
              <a:t>P</a:t>
            </a:r>
            <a:r>
              <a:rPr lang="en-US" altLang="zh-CN" sz="2400" baseline="-25000" dirty="0" err="1">
                <a:solidFill>
                  <a:srgbClr val="660066"/>
                </a:solidFill>
                <a:latin typeface="+mn-lt"/>
                <a:ea typeface="仿宋" panose="02010609060101010101" pitchFamily="49" charset="-122"/>
              </a:rPr>
              <a:t>oT</a:t>
            </a:r>
            <a:r>
              <a:rPr lang="en-US" altLang="zh-CN" sz="2400" dirty="0">
                <a:solidFill>
                  <a:srgbClr val="660066"/>
                </a:solidFill>
                <a:latin typeface="+mn-lt"/>
                <a:ea typeface="仿宋" panose="02010609060101010101" pitchFamily="49" charset="-122"/>
                <a:sym typeface="Symbol" panose="05050102010706020507" pitchFamily="18" charset="2"/>
              </a:rPr>
              <a:t>  (1+</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a</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baseline="30000" dirty="0">
                <a:solidFill>
                  <a:srgbClr val="660066"/>
                </a:solidFill>
                <a:latin typeface="+mn-lt"/>
                <a:ea typeface="仿宋" panose="02010609060101010101" pitchFamily="49" charset="-122"/>
                <a:sym typeface="Symbol" panose="05050102010706020507" pitchFamily="18" charset="2"/>
              </a:rPr>
              <a:t>2</a:t>
            </a:r>
            <a:endParaRPr lang="en-US" altLang="zh-CN" sz="2400" dirty="0">
              <a:solidFill>
                <a:srgbClr val="660066"/>
              </a:solidFill>
              <a:latin typeface="+mn-lt"/>
              <a:ea typeface="仿宋" panose="02010609060101010101" pitchFamily="49" charset="-122"/>
            </a:endParaRPr>
          </a:p>
        </p:txBody>
      </p:sp>
      <p:sp>
        <p:nvSpPr>
          <p:cNvPr id="64519" name="Text Box 7">
            <a:extLst>
              <a:ext uri="{FF2B5EF4-FFF2-40B4-BE49-F238E27FC236}">
                <a16:creationId xmlns:a16="http://schemas.microsoft.com/office/drawing/2014/main" id="{5B5648E7-B14B-4385-82CD-D870049070AA}"/>
              </a:ext>
            </a:extLst>
          </p:cNvPr>
          <p:cNvSpPr txBox="1">
            <a:spLocks noChangeArrowheads="1"/>
          </p:cNvSpPr>
          <p:nvPr/>
        </p:nvSpPr>
        <p:spPr bwMode="auto">
          <a:xfrm>
            <a:off x="697816" y="4581128"/>
            <a:ext cx="8194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式中，</a:t>
            </a:r>
            <a:r>
              <a:rPr lang="en-US" altLang="zh-CN" sz="2400" i="1" dirty="0">
                <a:solidFill>
                  <a:srgbClr val="660066"/>
                </a:solidFill>
                <a:latin typeface="+mn-lt"/>
                <a:ea typeface="仿宋" panose="02010609060101010101" pitchFamily="49" charset="-122"/>
              </a:rPr>
              <a:t> </a:t>
            </a:r>
            <a:r>
              <a:rPr lang="en-US" altLang="zh-CN" sz="2400" i="1" dirty="0" err="1">
                <a:solidFill>
                  <a:srgbClr val="660066"/>
                </a:solidFill>
                <a:latin typeface="+mn-lt"/>
                <a:ea typeface="仿宋" panose="02010609060101010101" pitchFamily="49" charset="-122"/>
              </a:rPr>
              <a:t>P</a:t>
            </a:r>
            <a:r>
              <a:rPr lang="en-US" altLang="zh-CN" sz="2400" baseline="-25000" dirty="0" err="1">
                <a:solidFill>
                  <a:srgbClr val="660066"/>
                </a:solidFill>
                <a:latin typeface="+mn-lt"/>
                <a:ea typeface="仿宋" panose="02010609060101010101" pitchFamily="49" charset="-122"/>
              </a:rPr>
              <a:t>oT</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 V</a:t>
            </a:r>
            <a:r>
              <a:rPr lang="en-US" altLang="zh-CN" sz="2400" baseline="-25000" dirty="0">
                <a:solidFill>
                  <a:srgbClr val="660066"/>
                </a:solidFill>
                <a:latin typeface="+mn-lt"/>
                <a:ea typeface="仿宋" panose="02010609060101010101" pitchFamily="49" charset="-122"/>
              </a:rPr>
              <a:t>c1T</a:t>
            </a:r>
            <a:r>
              <a:rPr lang="en-US" altLang="zh-CN" sz="2400" dirty="0">
                <a:solidFill>
                  <a:srgbClr val="660066"/>
                </a:solidFill>
                <a:latin typeface="+mn-lt"/>
                <a:ea typeface="仿宋" panose="02010609060101010101" pitchFamily="49" charset="-122"/>
                <a:sym typeface="Symbol" panose="05050102010706020507" pitchFamily="18" charset="2"/>
              </a:rPr>
              <a:t>  </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c1T </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载波状态时的集电极输出交流功率</a:t>
            </a:r>
          </a:p>
        </p:txBody>
      </p:sp>
      <mc:AlternateContent xmlns:mc="http://schemas.openxmlformats.org/markup-compatibility/2006">
        <mc:Choice xmlns:a14="http://schemas.microsoft.com/office/drawing/2010/main" Requires="a14">
          <p:sp>
            <p:nvSpPr>
              <p:cNvPr id="64520" name="Object 3">
                <a:extLst>
                  <a:ext uri="{FF2B5EF4-FFF2-40B4-BE49-F238E27FC236}">
                    <a16:creationId xmlns:a16="http://schemas.microsoft.com/office/drawing/2014/main" id="{DE3E1FB7-A788-4677-9347-16F0199B786B}"/>
                  </a:ext>
                </a:extLst>
              </p:cNvPr>
              <p:cNvSpPr txBox="1"/>
              <p:nvPr/>
            </p:nvSpPr>
            <p:spPr bwMode="auto">
              <a:xfrm>
                <a:off x="725488" y="1177925"/>
                <a:ext cx="5705475" cy="636588"/>
              </a:xfrm>
              <a:prstGeom prst="rect">
                <a:avLst/>
              </a:prstGeom>
              <a:solidFill>
                <a:schemeClr val="bg1"/>
              </a:solid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max</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nor/>
                            </m:rPr>
                            <a:rPr lang="zh-CN" altLang="en-US" i="0">
                              <a:solidFill>
                                <a:srgbClr val="000000"/>
                              </a:solidFill>
                              <a:latin typeface="Cambria Math" panose="02040503050406030204" pitchFamily="18" charset="0"/>
                            </a:rPr>
                            <m:t>cmax</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nor/>
                            </m:rPr>
                            <a:rPr lang="zh-CN" altLang="en-US" i="0">
                              <a:solidFill>
                                <a:srgbClr val="000000"/>
                              </a:solidFill>
                              <a:latin typeface="Cambria Math" panose="02040503050406030204" pitchFamily="18" charset="0"/>
                            </a:rPr>
                            <m:t>c</m:t>
                          </m:r>
                          <m:r>
                            <m:rPr>
                              <m:nor/>
                            </m:rPr>
                            <a:rPr lang="zh-CN" altLang="en-US" i="0">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max</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m:t>
                          </m:r>
                          <m:r>
                            <m:rPr>
                              <m:sty m:val="p"/>
                            </m:rPr>
                            <a:rPr lang="zh-CN" altLang="en-US" i="0">
                              <a:solidFill>
                                <a:srgbClr val="000000"/>
                              </a:solidFill>
                              <a:latin typeface="Cambria Math" panose="02040503050406030204" pitchFamily="18" charset="0"/>
                            </a:rPr>
                            <m:t>T</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𝑚</m:t>
                          </m:r>
                        </m:e>
                        <m:sub>
                          <m:r>
                            <m:rPr>
                              <m:sty m:val="p"/>
                            </m:rPr>
                            <a:rPr lang="zh-CN" altLang="en-US" i="0">
                              <a:solidFill>
                                <a:srgbClr val="000000"/>
                              </a:solidFill>
                              <a:latin typeface="Cambria Math" panose="02040503050406030204" pitchFamily="18" charset="0"/>
                            </a:rPr>
                            <m:t>a</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oMath>
                  </m:oMathPara>
                </a14:m>
                <a:endParaRPr lang="zh-CN" altLang="en-US" dirty="0"/>
              </a:p>
            </p:txBody>
          </p:sp>
        </mc:Choice>
        <mc:Fallback>
          <p:sp>
            <p:nvSpPr>
              <p:cNvPr id="64520" name="Object 3">
                <a:extLst>
                  <a:ext uri="{FF2B5EF4-FFF2-40B4-BE49-F238E27FC236}">
                    <a16:creationId xmlns:a16="http://schemas.microsoft.com/office/drawing/2014/main" id="{DE3E1FB7-A788-4677-9347-16F0199B786B}"/>
                  </a:ext>
                </a:extLst>
              </p:cNvPr>
              <p:cNvSpPr txBox="1">
                <a:spLocks noRot="1" noChangeAspect="1" noMove="1" noResize="1" noEditPoints="1" noAdjustHandles="1" noChangeArrowheads="1" noChangeShapeType="1" noTextEdit="1"/>
              </p:cNvSpPr>
              <p:nvPr/>
            </p:nvSpPr>
            <p:spPr bwMode="auto">
              <a:xfrm>
                <a:off x="725488" y="1177925"/>
                <a:ext cx="5705475" cy="636588"/>
              </a:xfrm>
              <a:prstGeom prst="rect">
                <a:avLst/>
              </a:prstGeom>
              <a:blipFill>
                <a:blip r:embed="rId2"/>
                <a:stretch>
                  <a:fillRect l="-107"/>
                </a:stretch>
              </a:blipFill>
              <a:ln>
                <a:noFill/>
              </a:ln>
            </p:spPr>
            <p:txBody>
              <a:bodyPr/>
              <a:lstStyle/>
              <a:p>
                <a:r>
                  <a:rPr lang="zh-CN" alt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65538" name="Object 4">
            <a:extLst>
              <a:ext uri="{FF2B5EF4-FFF2-40B4-BE49-F238E27FC236}">
                <a16:creationId xmlns:a16="http://schemas.microsoft.com/office/drawing/2014/main" id="{063D410D-144D-4B73-8640-4C34A96F76D5}"/>
              </a:ext>
            </a:extLst>
          </p:cNvPr>
          <p:cNvGraphicFramePr>
            <a:graphicFrameLocks noChangeAspect="1"/>
          </p:cNvGraphicFramePr>
          <p:nvPr>
            <p:extLst>
              <p:ext uri="{D42A27DB-BD31-4B8C-83A1-F6EECF244321}">
                <p14:modId xmlns:p14="http://schemas.microsoft.com/office/powerpoint/2010/main" val="2533282366"/>
              </p:ext>
            </p:extLst>
          </p:nvPr>
        </p:nvGraphicFramePr>
        <p:xfrm>
          <a:off x="854075" y="1019175"/>
          <a:ext cx="7110413" cy="1504950"/>
        </p:xfrm>
        <a:graphic>
          <a:graphicData uri="http://schemas.openxmlformats.org/presentationml/2006/ole">
            <mc:AlternateContent xmlns:mc="http://schemas.openxmlformats.org/markup-compatibility/2006">
              <mc:Choice xmlns:v="urn:schemas-microsoft-com:vml" Requires="v">
                <p:oleObj spid="_x0000_s182837" name="公式" r:id="rId3" imgW="3619500" imgH="749300" progId="Equation.3">
                  <p:embed/>
                </p:oleObj>
              </mc:Choice>
              <mc:Fallback>
                <p:oleObj name="公式" r:id="rId3" imgW="3619500" imgH="749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5" y="1019175"/>
                        <a:ext cx="7110413" cy="1504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39" name="Rectangle 2">
            <a:extLst>
              <a:ext uri="{FF2B5EF4-FFF2-40B4-BE49-F238E27FC236}">
                <a16:creationId xmlns:a16="http://schemas.microsoft.com/office/drawing/2014/main" id="{4F9C7D9A-D958-4B53-B43B-13B66A873CD8}"/>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a:t>
            </a:r>
          </a:p>
        </p:txBody>
      </p:sp>
      <p:sp>
        <p:nvSpPr>
          <p:cNvPr id="65540" name="Text Box 9">
            <a:extLst>
              <a:ext uri="{FF2B5EF4-FFF2-40B4-BE49-F238E27FC236}">
                <a16:creationId xmlns:a16="http://schemas.microsoft.com/office/drawing/2014/main" id="{831ADFC3-B73D-43E0-8E8D-946256DBA43C}"/>
              </a:ext>
            </a:extLst>
          </p:cNvPr>
          <p:cNvSpPr txBox="1">
            <a:spLocks noChangeArrowheads="1"/>
          </p:cNvSpPr>
          <p:nvPr/>
        </p:nvSpPr>
        <p:spPr bwMode="auto">
          <a:xfrm>
            <a:off x="214313" y="4721225"/>
            <a:ext cx="367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latin typeface="+mn-lt"/>
                <a:ea typeface="仿宋" panose="02010609060101010101" pitchFamily="49" charset="-122"/>
              </a:rPr>
              <a:t>⑨最大集电极利用系数：</a:t>
            </a:r>
          </a:p>
        </p:txBody>
      </p:sp>
      <p:sp>
        <p:nvSpPr>
          <p:cNvPr id="65541" name="Text Box 10">
            <a:extLst>
              <a:ext uri="{FF2B5EF4-FFF2-40B4-BE49-F238E27FC236}">
                <a16:creationId xmlns:a16="http://schemas.microsoft.com/office/drawing/2014/main" id="{2A3EB8EF-3D5E-4023-96B1-734DA6243287}"/>
              </a:ext>
            </a:extLst>
          </p:cNvPr>
          <p:cNvSpPr txBox="1">
            <a:spLocks noChangeArrowheads="1"/>
          </p:cNvSpPr>
          <p:nvPr/>
        </p:nvSpPr>
        <p:spPr bwMode="auto">
          <a:xfrm>
            <a:off x="1547813" y="6161088"/>
            <a:ext cx="6046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T</a:t>
            </a:r>
            <a:r>
              <a:rPr lang="zh-CN" altLang="en-US" sz="2400" dirty="0">
                <a:solidFill>
                  <a:srgbClr val="660066"/>
                </a:solidFill>
                <a:latin typeface="+mn-lt"/>
                <a:ea typeface="仿宋" panose="02010609060101010101" pitchFamily="49" charset="-122"/>
              </a:rPr>
              <a:t>：为载波时集电极电压利用系数。</a:t>
            </a:r>
          </a:p>
        </p:txBody>
      </p:sp>
      <p:sp>
        <p:nvSpPr>
          <p:cNvPr id="65542" name="Rectangle 11">
            <a:extLst>
              <a:ext uri="{FF2B5EF4-FFF2-40B4-BE49-F238E27FC236}">
                <a16:creationId xmlns:a16="http://schemas.microsoft.com/office/drawing/2014/main" id="{3FC27DB2-1013-4D0C-A5C7-1C42F32E8CBA}"/>
              </a:ext>
            </a:extLst>
          </p:cNvPr>
          <p:cNvSpPr>
            <a:spLocks noChangeArrowheads="1"/>
          </p:cNvSpPr>
          <p:nvPr/>
        </p:nvSpPr>
        <p:spPr bwMode="auto">
          <a:xfrm>
            <a:off x="179388" y="620713"/>
            <a:ext cx="60356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⑦最大集电极损耗功率</a:t>
            </a:r>
          </a:p>
        </p:txBody>
      </p:sp>
      <p:sp>
        <p:nvSpPr>
          <p:cNvPr id="65543" name="Rectangle 12">
            <a:extLst>
              <a:ext uri="{FF2B5EF4-FFF2-40B4-BE49-F238E27FC236}">
                <a16:creationId xmlns:a16="http://schemas.microsoft.com/office/drawing/2014/main" id="{1FC3A7D0-F068-4657-9DFA-A5D1DB6BEF2D}"/>
              </a:ext>
            </a:extLst>
          </p:cNvPr>
          <p:cNvSpPr>
            <a:spLocks noChangeArrowheads="1"/>
          </p:cNvSpPr>
          <p:nvPr/>
        </p:nvSpPr>
        <p:spPr bwMode="auto">
          <a:xfrm>
            <a:off x="3249613" y="1989138"/>
            <a:ext cx="46085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FF0000"/>
                </a:solidFill>
                <a:latin typeface="+mn-lt"/>
                <a:ea typeface="仿宋" panose="02010609060101010101" pitchFamily="49" charset="-122"/>
              </a:rPr>
              <a:t>载波状态时的集电极损耗功率。</a:t>
            </a:r>
          </a:p>
        </p:txBody>
      </p:sp>
      <p:sp>
        <p:nvSpPr>
          <p:cNvPr id="65544" name="Rectangle 13">
            <a:extLst>
              <a:ext uri="{FF2B5EF4-FFF2-40B4-BE49-F238E27FC236}">
                <a16:creationId xmlns:a16="http://schemas.microsoft.com/office/drawing/2014/main" id="{9434E774-5DA3-4796-BF25-A7836D3A2330}"/>
              </a:ext>
            </a:extLst>
          </p:cNvPr>
          <p:cNvSpPr>
            <a:spLocks noChangeArrowheads="1"/>
          </p:cNvSpPr>
          <p:nvPr/>
        </p:nvSpPr>
        <p:spPr bwMode="auto">
          <a:xfrm>
            <a:off x="862013" y="2514600"/>
            <a:ext cx="2089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660066"/>
                </a:solidFill>
                <a:latin typeface="+mn-lt"/>
                <a:ea typeface="仿宋" panose="02010609060101010101" pitchFamily="49" charset="-122"/>
              </a:rPr>
              <a:t>若</a:t>
            </a:r>
            <a:r>
              <a:rPr lang="en-US" altLang="zh-CN" sz="2400" i="1">
                <a:solidFill>
                  <a:srgbClr val="660066"/>
                </a:solidFill>
                <a:latin typeface="+mn-lt"/>
                <a:ea typeface="仿宋" panose="02010609060101010101" pitchFamily="49" charset="-122"/>
              </a:rPr>
              <a:t>m</a:t>
            </a:r>
            <a:r>
              <a:rPr lang="en-US" altLang="zh-CN" sz="2400">
                <a:solidFill>
                  <a:srgbClr val="660066"/>
                </a:solidFill>
                <a:latin typeface="+mn-lt"/>
                <a:ea typeface="仿宋" panose="02010609060101010101" pitchFamily="49" charset="-122"/>
              </a:rPr>
              <a:t>=1</a:t>
            </a:r>
            <a:r>
              <a:rPr lang="zh-CN" altLang="en-US" sz="2400">
                <a:solidFill>
                  <a:srgbClr val="660066"/>
                </a:solidFill>
                <a:latin typeface="+mn-lt"/>
                <a:ea typeface="仿宋" panose="02010609060101010101" pitchFamily="49" charset="-122"/>
              </a:rPr>
              <a:t>，则</a:t>
            </a:r>
          </a:p>
        </p:txBody>
      </p:sp>
      <p:sp>
        <p:nvSpPr>
          <p:cNvPr id="65545" name="Rectangle 14">
            <a:extLst>
              <a:ext uri="{FF2B5EF4-FFF2-40B4-BE49-F238E27FC236}">
                <a16:creationId xmlns:a16="http://schemas.microsoft.com/office/drawing/2014/main" id="{E7A2C27C-8519-4768-972A-FB594D44EEC8}"/>
              </a:ext>
            </a:extLst>
          </p:cNvPr>
          <p:cNvSpPr>
            <a:spLocks noChangeArrowheads="1"/>
          </p:cNvSpPr>
          <p:nvPr/>
        </p:nvSpPr>
        <p:spPr bwMode="auto">
          <a:xfrm>
            <a:off x="179388" y="2925763"/>
            <a:ext cx="34559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a:solidFill>
                  <a:srgbClr val="660066"/>
                </a:solidFill>
                <a:latin typeface="+mn-lt"/>
                <a:ea typeface="仿宋" panose="02010609060101010101" pitchFamily="49" charset="-122"/>
              </a:rPr>
              <a:t>⑧最高集电极效率</a:t>
            </a:r>
          </a:p>
        </p:txBody>
      </p:sp>
      <p:sp>
        <p:nvSpPr>
          <p:cNvPr id="65546" name="Rectangle 15">
            <a:extLst>
              <a:ext uri="{FF2B5EF4-FFF2-40B4-BE49-F238E27FC236}">
                <a16:creationId xmlns:a16="http://schemas.microsoft.com/office/drawing/2014/main" id="{B50A4140-77BC-474F-B200-02BDAA5A73EE}"/>
              </a:ext>
            </a:extLst>
          </p:cNvPr>
          <p:cNvSpPr>
            <a:spLocks noChangeArrowheads="1"/>
          </p:cNvSpPr>
          <p:nvPr/>
        </p:nvSpPr>
        <p:spPr bwMode="auto">
          <a:xfrm>
            <a:off x="1619250" y="4294188"/>
            <a:ext cx="410368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cT</a:t>
            </a:r>
            <a:r>
              <a:rPr lang="zh-CN" altLang="en-US" sz="2400" dirty="0">
                <a:solidFill>
                  <a:srgbClr val="660066"/>
                </a:solidFill>
                <a:latin typeface="+mn-lt"/>
                <a:ea typeface="仿宋" panose="02010609060101010101" pitchFamily="49" charset="-122"/>
              </a:rPr>
              <a:t>为载波时的集电极效率。</a:t>
            </a:r>
          </a:p>
        </p:txBody>
      </p:sp>
      <p:graphicFrame>
        <p:nvGraphicFramePr>
          <p:cNvPr id="65547" name="Object 5">
            <a:extLst>
              <a:ext uri="{FF2B5EF4-FFF2-40B4-BE49-F238E27FC236}">
                <a16:creationId xmlns:a16="http://schemas.microsoft.com/office/drawing/2014/main" id="{39069ECE-ACC0-4280-9FA1-8861301F9367}"/>
              </a:ext>
            </a:extLst>
          </p:cNvPr>
          <p:cNvGraphicFramePr>
            <a:graphicFrameLocks noChangeAspect="1"/>
          </p:cNvGraphicFramePr>
          <p:nvPr>
            <p:extLst>
              <p:ext uri="{D42A27DB-BD31-4B8C-83A1-F6EECF244321}">
                <p14:modId xmlns:p14="http://schemas.microsoft.com/office/powerpoint/2010/main" val="870331822"/>
              </p:ext>
            </p:extLst>
          </p:nvPr>
        </p:nvGraphicFramePr>
        <p:xfrm>
          <a:off x="2698750" y="2538412"/>
          <a:ext cx="4270375" cy="407987"/>
        </p:xfrm>
        <a:graphic>
          <a:graphicData uri="http://schemas.openxmlformats.org/presentationml/2006/ole">
            <mc:AlternateContent xmlns:mc="http://schemas.openxmlformats.org/markup-compatibility/2006">
              <mc:Choice xmlns:v="urn:schemas-microsoft-com:vml" Requires="v">
                <p:oleObj spid="_x0000_s182838" name="公式" r:id="rId5" imgW="2689816" imgH="228442" progId="Equation.3">
                  <p:embed/>
                </p:oleObj>
              </mc:Choice>
              <mc:Fallback>
                <p:oleObj name="公式" r:id="rId5" imgW="2689816" imgH="228442"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750" y="2538412"/>
                        <a:ext cx="4270375" cy="407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8" name="Object 4">
            <a:extLst>
              <a:ext uri="{FF2B5EF4-FFF2-40B4-BE49-F238E27FC236}">
                <a16:creationId xmlns:a16="http://schemas.microsoft.com/office/drawing/2014/main" id="{2938A012-8EB3-4DEB-A1C8-82C02271B647}"/>
              </a:ext>
            </a:extLst>
          </p:cNvPr>
          <p:cNvGraphicFramePr>
            <a:graphicFrameLocks noChangeAspect="1"/>
          </p:cNvGraphicFramePr>
          <p:nvPr>
            <p:extLst>
              <p:ext uri="{D42A27DB-BD31-4B8C-83A1-F6EECF244321}">
                <p14:modId xmlns:p14="http://schemas.microsoft.com/office/powerpoint/2010/main" val="810885953"/>
              </p:ext>
            </p:extLst>
          </p:nvPr>
        </p:nvGraphicFramePr>
        <p:xfrm>
          <a:off x="1195388" y="3371850"/>
          <a:ext cx="5783262" cy="952500"/>
        </p:xfrm>
        <a:graphic>
          <a:graphicData uri="http://schemas.openxmlformats.org/presentationml/2006/ole">
            <mc:AlternateContent xmlns:mc="http://schemas.openxmlformats.org/markup-compatibility/2006">
              <mc:Choice xmlns:v="urn:schemas-microsoft-com:vml" Requires="v">
                <p:oleObj spid="_x0000_s182839" name="公式" r:id="rId7" imgW="2844800" imgH="457200" progId="Equation.3">
                  <p:embed/>
                </p:oleObj>
              </mc:Choice>
              <mc:Fallback>
                <p:oleObj name="公式" r:id="rId7" imgW="2844800" imgH="4572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5388" y="3371850"/>
                        <a:ext cx="5783262" cy="952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65549" name="Object 4">
                <a:extLst>
                  <a:ext uri="{FF2B5EF4-FFF2-40B4-BE49-F238E27FC236}">
                    <a16:creationId xmlns:a16="http://schemas.microsoft.com/office/drawing/2014/main" id="{6F1EC0F4-6A68-4B0F-B465-E185F9A012A7}"/>
                  </a:ext>
                </a:extLst>
              </p:cNvPr>
              <p:cNvSpPr txBox="1"/>
              <p:nvPr/>
            </p:nvSpPr>
            <p:spPr bwMode="auto">
              <a:xfrm>
                <a:off x="1195388" y="5221570"/>
                <a:ext cx="6142037" cy="909638"/>
              </a:xfrm>
              <a:prstGeom prst="rect">
                <a:avLst/>
              </a:prstGeom>
              <a:solidFill>
                <a:schemeClr val="bg1"/>
              </a:solidFill>
              <a:ln>
                <a:noFill/>
              </a:ln>
            </p:spPr>
            <p:txBody>
              <a:bodyPr>
                <a:normAutofit/>
              </a:bodyPr>
              <a:lstStyle/>
              <a:p>
                <a:pPr/>
                <a14:m>
                  <m:oMath xmlns:m="http://schemas.openxmlformats.org/officeDocument/2006/math">
                    <m:r>
                      <m:rPr>
                        <m:nor/>
                      </m:rPr>
                      <a:rPr lang="zh-CN" altLang="en-US" i="1" dirty="0" smtClean="0">
                        <a:solidFill>
                          <a:srgbClr val="660066"/>
                        </a:solidFill>
                        <a:ea typeface="仿宋" panose="02010609060101010101" pitchFamily="49" charset="-122"/>
                        <a:sym typeface="Symbol" panose="05050102010706020507" pitchFamily="18" charset="2"/>
                      </a:rPr>
                      <m:t></m:t>
                    </m:r>
                    <m:r>
                      <m:rPr>
                        <m:sty m:val="p"/>
                      </m:rPr>
                      <a:rPr lang="en-US" altLang="zh-CN" i="1" baseline="-25000" dirty="0">
                        <a:solidFill>
                          <a:srgbClr val="660066"/>
                        </a:solidFill>
                        <a:latin typeface="Cambria Math" panose="02040503050406030204" pitchFamily="18" charset="0"/>
                        <a:ea typeface="仿宋" panose="02010609060101010101" pitchFamily="49" charset="-122"/>
                        <a:sym typeface="Symbol" panose="05050102010706020507" pitchFamily="18" charset="2"/>
                      </a:rPr>
                      <m:t>max</m:t>
                    </m:r>
                    <m:r>
                      <a:rPr lang="en-US" altLang="zh-CN" i="1">
                        <a:solidFill>
                          <a:srgbClr val="000000"/>
                        </a:solidFill>
                        <a:latin typeface="Cambria Math" panose="02040503050406030204" pitchFamily="18" charset="0"/>
                      </a:rPr>
                      <m:t>=</m:t>
                    </m:r>
                    <m:f>
                      <m:fPr>
                        <m:ctrlPr>
                          <a:rPr lang="en-US" altLang="zh-CN" i="1" smtClean="0">
                            <a:solidFill>
                              <a:srgbClr val="000000"/>
                            </a:solidFill>
                            <a:latin typeface="Cambria Math" panose="02040503050406030204" pitchFamily="18" charset="0"/>
                          </a:rPr>
                        </m:ctrlPr>
                      </m:fPr>
                      <m:num>
                        <m:r>
                          <m:rPr>
                            <m:nor/>
                          </m:rPr>
                          <a:rPr lang="en-US" altLang="zh-CN" i="1" dirty="0">
                            <a:solidFill>
                              <a:srgbClr val="660066"/>
                            </a:solidFill>
                            <a:ea typeface="楷体_GB2312" panose="02010609030101010101" pitchFamily="49" charset="-122"/>
                          </a:rPr>
                          <m:t>V</m:t>
                        </m:r>
                        <m:r>
                          <m:rPr>
                            <m:nor/>
                          </m:rPr>
                          <a:rPr lang="en-US" altLang="zh-CN" baseline="-25000" dirty="0">
                            <a:solidFill>
                              <a:srgbClr val="660066"/>
                            </a:solidFill>
                            <a:ea typeface="楷体_GB2312" panose="02010609030101010101" pitchFamily="49" charset="-122"/>
                          </a:rPr>
                          <m:t>c</m:t>
                        </m:r>
                        <m:r>
                          <m:rPr>
                            <m:nor/>
                          </m:rPr>
                          <a:rPr lang="en-US" altLang="zh-CN" baseline="-25000" dirty="0">
                            <a:solidFill>
                              <a:srgbClr val="660066"/>
                            </a:solidFill>
                            <a:ea typeface="楷体_GB2312" panose="02010609030101010101" pitchFamily="49" charset="-122"/>
                          </a:rPr>
                          <m:t>1</m:t>
                        </m:r>
                        <m:r>
                          <m:rPr>
                            <m:nor/>
                          </m:rPr>
                          <a:rPr lang="en-US" altLang="zh-CN" baseline="-25000" dirty="0">
                            <a:solidFill>
                              <a:srgbClr val="660066"/>
                            </a:solidFill>
                            <a:ea typeface="楷体_GB2312" panose="02010609030101010101" pitchFamily="49" charset="-122"/>
                          </a:rPr>
                          <m:t>max</m:t>
                        </m:r>
                      </m:num>
                      <m:den>
                        <m:r>
                          <m:rPr>
                            <m:nor/>
                          </m:rPr>
                          <a:rPr lang="en-US" altLang="zh-CN" i="1" dirty="0">
                            <a:solidFill>
                              <a:srgbClr val="660066"/>
                            </a:solidFill>
                            <a:ea typeface="楷体_GB2312" panose="02010609030101010101" pitchFamily="49" charset="-122"/>
                          </a:rPr>
                          <m:t>V</m:t>
                        </m:r>
                        <m:r>
                          <m:rPr>
                            <m:nor/>
                          </m:rPr>
                          <a:rPr lang="en-US" altLang="zh-CN" baseline="-25000" dirty="0">
                            <a:solidFill>
                              <a:srgbClr val="660066"/>
                            </a:solidFill>
                            <a:ea typeface="楷体_GB2312" panose="02010609030101010101" pitchFamily="49" charset="-122"/>
                          </a:rPr>
                          <m:t>cmax</m:t>
                        </m:r>
                      </m:den>
                    </m:f>
                    <m:r>
                      <a:rPr lang="en-US" altLang="zh-CN" b="1" i="1" smtClean="0">
                        <a:solidFill>
                          <a:srgbClr val="000000"/>
                        </a:solidFill>
                        <a:latin typeface="Cambria Math" panose="02040503050406030204" pitchFamily="18" charset="0"/>
                      </a:rPr>
                      <m:t>=</m:t>
                    </m:r>
                    <m:f>
                      <m:fPr>
                        <m:ctrlPr>
                          <a:rPr lang="en-US" altLang="zh-CN" i="1">
                            <a:solidFill>
                              <a:srgbClr val="000000"/>
                            </a:solidFill>
                            <a:latin typeface="Cambria Math" panose="02040503050406030204" pitchFamily="18" charset="0"/>
                          </a:rPr>
                        </m:ctrlPr>
                      </m:fPr>
                      <m:num>
                        <m:r>
                          <m:rPr>
                            <m:nor/>
                          </m:rPr>
                          <a:rPr lang="en-US" altLang="zh-CN" i="1" dirty="0">
                            <a:solidFill>
                              <a:srgbClr val="660066"/>
                            </a:solidFill>
                            <a:ea typeface="仿宋" panose="02010609060101010101" pitchFamily="49" charset="-122"/>
                          </a:rPr>
                          <m:t>V</m:t>
                        </m:r>
                        <m:r>
                          <m:rPr>
                            <m:nor/>
                          </m:rPr>
                          <a:rPr lang="en-US" altLang="zh-CN" baseline="-25000" dirty="0">
                            <a:solidFill>
                              <a:srgbClr val="660066"/>
                            </a:solidFill>
                            <a:ea typeface="楷体_GB2312" panose="02010609030101010101" pitchFamily="49" charset="-122"/>
                          </a:rPr>
                          <m:t>c</m:t>
                        </m:r>
                        <m:r>
                          <m:rPr>
                            <m:nor/>
                          </m:rPr>
                          <a:rPr lang="en-US" altLang="zh-CN" baseline="-25000" dirty="0">
                            <a:solidFill>
                              <a:srgbClr val="660066"/>
                            </a:solidFill>
                            <a:ea typeface="楷体_GB2312" panose="02010609030101010101" pitchFamily="49" charset="-122"/>
                          </a:rPr>
                          <m:t>1</m:t>
                        </m:r>
                        <m:r>
                          <m:rPr>
                            <m:nor/>
                          </m:rPr>
                          <a:rPr lang="en-US" altLang="zh-CN" baseline="-25000" dirty="0">
                            <a:solidFill>
                              <a:srgbClr val="660066"/>
                            </a:solidFill>
                            <a:ea typeface="楷体_GB2312" panose="02010609030101010101" pitchFamily="49" charset="-122"/>
                          </a:rPr>
                          <m:t>T</m:t>
                        </m:r>
                        <m:r>
                          <m:rPr>
                            <m:nor/>
                          </m:rPr>
                          <a:rPr lang="en-US" altLang="zh-CN" dirty="0">
                            <a:solidFill>
                              <a:srgbClr val="660066"/>
                            </a:solidFill>
                            <a:ea typeface="仿宋" panose="02010609060101010101" pitchFamily="49" charset="-122"/>
                            <a:sym typeface="Symbol" panose="05050102010706020507" pitchFamily="18" charset="2"/>
                          </a:rPr>
                          <m:t>(1+</m:t>
                        </m:r>
                        <m:r>
                          <m:rPr>
                            <m:nor/>
                          </m:rPr>
                          <a:rPr lang="en-US" altLang="zh-CN" i="1" dirty="0">
                            <a:solidFill>
                              <a:srgbClr val="660066"/>
                            </a:solidFill>
                            <a:ea typeface="仿宋" panose="02010609060101010101" pitchFamily="49" charset="-122"/>
                            <a:sym typeface="Symbol" panose="05050102010706020507" pitchFamily="18" charset="2"/>
                          </a:rPr>
                          <m:t>m</m:t>
                        </m:r>
                        <m:r>
                          <m:rPr>
                            <m:nor/>
                          </m:rPr>
                          <a:rPr lang="en-US" altLang="zh-CN" baseline="-25000" dirty="0">
                            <a:solidFill>
                              <a:srgbClr val="660066"/>
                            </a:solidFill>
                            <a:ea typeface="仿宋" panose="02010609060101010101" pitchFamily="49" charset="-122"/>
                            <a:sym typeface="Symbol" panose="05050102010706020507" pitchFamily="18" charset="2"/>
                          </a:rPr>
                          <m:t>a</m:t>
                        </m:r>
                        <m:r>
                          <m:rPr>
                            <m:nor/>
                          </m:rPr>
                          <a:rPr lang="en-US" altLang="zh-CN" dirty="0">
                            <a:solidFill>
                              <a:srgbClr val="660066"/>
                            </a:solidFill>
                            <a:ea typeface="仿宋" panose="02010609060101010101" pitchFamily="49" charset="-122"/>
                            <a:sym typeface="Symbol" panose="05050102010706020507" pitchFamily="18" charset="2"/>
                          </a:rPr>
                          <m:t>)</m:t>
                        </m:r>
                      </m:num>
                      <m:den>
                        <m:r>
                          <m:rPr>
                            <m:nor/>
                          </m:rPr>
                          <a:rPr lang="en-US" altLang="zh-CN" i="1" dirty="0">
                            <a:solidFill>
                              <a:srgbClr val="660066"/>
                            </a:solidFill>
                            <a:ea typeface="仿宋" panose="02010609060101010101" pitchFamily="49" charset="-122"/>
                          </a:rPr>
                          <m:t>V</m:t>
                        </m:r>
                        <m:r>
                          <m:rPr>
                            <m:nor/>
                          </m:rPr>
                          <a:rPr lang="en-US" altLang="zh-CN" baseline="-25000" dirty="0">
                            <a:solidFill>
                              <a:srgbClr val="660066"/>
                            </a:solidFill>
                            <a:ea typeface="楷体_GB2312" panose="02010609030101010101" pitchFamily="49" charset="-122"/>
                          </a:rPr>
                          <m:t>cT</m:t>
                        </m:r>
                        <m:r>
                          <m:rPr>
                            <m:nor/>
                          </m:rPr>
                          <a:rPr lang="en-US" altLang="zh-CN" dirty="0">
                            <a:solidFill>
                              <a:srgbClr val="660066"/>
                            </a:solidFill>
                            <a:ea typeface="仿宋" panose="02010609060101010101" pitchFamily="49" charset="-122"/>
                            <a:sym typeface="Symbol" panose="05050102010706020507" pitchFamily="18" charset="2"/>
                          </a:rPr>
                          <m:t>(1+</m:t>
                        </m:r>
                        <m:r>
                          <m:rPr>
                            <m:nor/>
                          </m:rPr>
                          <a:rPr lang="en-US" altLang="zh-CN" i="1" dirty="0">
                            <a:solidFill>
                              <a:srgbClr val="660066"/>
                            </a:solidFill>
                            <a:ea typeface="仿宋" panose="02010609060101010101" pitchFamily="49" charset="-122"/>
                            <a:sym typeface="Symbol" panose="05050102010706020507" pitchFamily="18" charset="2"/>
                          </a:rPr>
                          <m:t>m</m:t>
                        </m:r>
                        <m:r>
                          <m:rPr>
                            <m:nor/>
                          </m:rPr>
                          <a:rPr lang="en-US" altLang="zh-CN" baseline="-25000" dirty="0">
                            <a:solidFill>
                              <a:srgbClr val="660066"/>
                            </a:solidFill>
                            <a:ea typeface="仿宋" panose="02010609060101010101" pitchFamily="49" charset="-122"/>
                            <a:sym typeface="Symbol" panose="05050102010706020507" pitchFamily="18" charset="2"/>
                          </a:rPr>
                          <m:t>a</m:t>
                        </m:r>
                        <m:r>
                          <m:rPr>
                            <m:nor/>
                          </m:rPr>
                          <a:rPr lang="en-US" altLang="zh-CN" dirty="0">
                            <a:solidFill>
                              <a:srgbClr val="660066"/>
                            </a:solidFill>
                            <a:ea typeface="仿宋" panose="02010609060101010101" pitchFamily="49" charset="-122"/>
                            <a:sym typeface="Symbol" panose="05050102010706020507" pitchFamily="18" charset="2"/>
                          </a:rPr>
                          <m:t>)</m:t>
                        </m:r>
                      </m:den>
                    </m:f>
                  </m:oMath>
                </a14:m>
                <a:r>
                  <a:rPr lang="en-US" altLang="zh-CN" dirty="0"/>
                  <a:t>=</a:t>
                </a:r>
                <a:r>
                  <a:rPr lang="en-US" altLang="zh-CN" dirty="0">
                    <a:solidFill>
                      <a:srgbClr val="000000"/>
                    </a:solidFill>
                  </a:rPr>
                  <a:t> </a:t>
                </a:r>
                <a14:m>
                  <m:oMath xmlns:m="http://schemas.openxmlformats.org/officeDocument/2006/math">
                    <m:f>
                      <m:fPr>
                        <m:ctrlPr>
                          <a:rPr lang="en-US" altLang="zh-CN" i="1">
                            <a:solidFill>
                              <a:srgbClr val="000000"/>
                            </a:solidFill>
                            <a:latin typeface="Cambria Math" panose="02040503050406030204" pitchFamily="18" charset="0"/>
                          </a:rPr>
                        </m:ctrlPr>
                      </m:fPr>
                      <m:num>
                        <m:r>
                          <m:rPr>
                            <m:nor/>
                          </m:rPr>
                          <a:rPr lang="en-US" altLang="zh-CN" i="1" dirty="0">
                            <a:solidFill>
                              <a:srgbClr val="660066"/>
                            </a:solidFill>
                            <a:ea typeface="仿宋" panose="02010609060101010101" pitchFamily="49" charset="-122"/>
                          </a:rPr>
                          <m:t>V</m:t>
                        </m:r>
                        <m:r>
                          <m:rPr>
                            <m:nor/>
                          </m:rPr>
                          <a:rPr lang="en-US" altLang="zh-CN" baseline="-25000" dirty="0">
                            <a:solidFill>
                              <a:srgbClr val="660066"/>
                            </a:solidFill>
                            <a:ea typeface="楷体_GB2312" panose="02010609030101010101" pitchFamily="49" charset="-122"/>
                          </a:rPr>
                          <m:t>c</m:t>
                        </m:r>
                        <m:r>
                          <m:rPr>
                            <m:nor/>
                          </m:rPr>
                          <a:rPr lang="en-US" altLang="zh-CN" baseline="-25000" dirty="0">
                            <a:solidFill>
                              <a:srgbClr val="660066"/>
                            </a:solidFill>
                            <a:ea typeface="楷体_GB2312" panose="02010609030101010101" pitchFamily="49" charset="-122"/>
                          </a:rPr>
                          <m:t>1</m:t>
                        </m:r>
                        <m:r>
                          <m:rPr>
                            <m:nor/>
                          </m:rPr>
                          <a:rPr lang="en-US" altLang="zh-CN" baseline="-25000" dirty="0">
                            <a:solidFill>
                              <a:srgbClr val="660066"/>
                            </a:solidFill>
                            <a:ea typeface="楷体_GB2312" panose="02010609030101010101" pitchFamily="49" charset="-122"/>
                          </a:rPr>
                          <m:t>T</m:t>
                        </m:r>
                      </m:num>
                      <m:den>
                        <m:r>
                          <m:rPr>
                            <m:nor/>
                          </m:rPr>
                          <a:rPr lang="en-US" altLang="zh-CN" i="1" dirty="0">
                            <a:solidFill>
                              <a:srgbClr val="660066"/>
                            </a:solidFill>
                            <a:ea typeface="仿宋" panose="02010609060101010101" pitchFamily="49" charset="-122"/>
                          </a:rPr>
                          <m:t>V</m:t>
                        </m:r>
                        <m:r>
                          <m:rPr>
                            <m:nor/>
                          </m:rPr>
                          <a:rPr lang="en-US" altLang="zh-CN" baseline="-25000" dirty="0">
                            <a:solidFill>
                              <a:srgbClr val="660066"/>
                            </a:solidFill>
                            <a:ea typeface="楷体_GB2312" panose="02010609030101010101" pitchFamily="49" charset="-122"/>
                          </a:rPr>
                          <m:t>cT</m:t>
                        </m:r>
                      </m:den>
                    </m:f>
                  </m:oMath>
                </a14:m>
                <a:r>
                  <a:rPr lang="en-US" altLang="zh-CN" dirty="0"/>
                  <a:t>=</a:t>
                </a:r>
                <a:r>
                  <a:rPr lang="zh-CN" altLang="en-US" i="1" dirty="0">
                    <a:solidFill>
                      <a:srgbClr val="660066"/>
                    </a:solidFill>
                    <a:ea typeface="仿宋" panose="02010609060101010101" pitchFamily="49" charset="-122"/>
                    <a:sym typeface="Symbol" panose="05050102010706020507" pitchFamily="18" charset="2"/>
                  </a:rPr>
                  <a:t></a:t>
                </a:r>
                <a:r>
                  <a:rPr lang="en-US" altLang="zh-CN" baseline="-25000" dirty="0">
                    <a:solidFill>
                      <a:srgbClr val="660066"/>
                    </a:solidFill>
                    <a:ea typeface="仿宋" panose="02010609060101010101" pitchFamily="49" charset="-122"/>
                    <a:sym typeface="Symbol" panose="05050102010706020507" pitchFamily="18" charset="2"/>
                  </a:rPr>
                  <a:t>T</a:t>
                </a:r>
                <a:endParaRPr lang="zh-CN" altLang="en-US" i="1" dirty="0"/>
              </a:p>
            </p:txBody>
          </p:sp>
        </mc:Choice>
        <mc:Fallback>
          <p:sp>
            <p:nvSpPr>
              <p:cNvPr id="65549" name="Object 4">
                <a:extLst>
                  <a:ext uri="{FF2B5EF4-FFF2-40B4-BE49-F238E27FC236}">
                    <a16:creationId xmlns:a16="http://schemas.microsoft.com/office/drawing/2014/main" id="{6F1EC0F4-6A68-4B0F-B465-E185F9A012A7}"/>
                  </a:ext>
                </a:extLst>
              </p:cNvPr>
              <p:cNvSpPr txBox="1">
                <a:spLocks noRot="1" noChangeAspect="1" noMove="1" noResize="1" noEditPoints="1" noAdjustHandles="1" noChangeArrowheads="1" noChangeShapeType="1" noTextEdit="1"/>
              </p:cNvSpPr>
              <p:nvPr/>
            </p:nvSpPr>
            <p:spPr bwMode="auto">
              <a:xfrm>
                <a:off x="1195388" y="5221570"/>
                <a:ext cx="6142037" cy="909638"/>
              </a:xfrm>
              <a:prstGeom prst="rect">
                <a:avLst/>
              </a:prstGeom>
              <a:blipFill>
                <a:blip r:embed="rId9"/>
                <a:stretch>
                  <a:fillRect/>
                </a:stretch>
              </a:blipFill>
              <a:ln>
                <a:noFill/>
              </a:ln>
            </p:spPr>
            <p:txBody>
              <a:bodyPr/>
              <a:lstStyle/>
              <a:p>
                <a:r>
                  <a:rPr lang="zh-CN" alt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B19647B-5B15-4CBE-9B47-C555475A12D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a:t>
            </a:r>
          </a:p>
        </p:txBody>
      </p:sp>
      <p:sp>
        <p:nvSpPr>
          <p:cNvPr id="66563" name="Rectangle 8">
            <a:extLst>
              <a:ext uri="{FF2B5EF4-FFF2-40B4-BE49-F238E27FC236}">
                <a16:creationId xmlns:a16="http://schemas.microsoft.com/office/drawing/2014/main" id="{D7080FA3-3A81-478B-93B3-5229BDE8247F}"/>
              </a:ext>
            </a:extLst>
          </p:cNvPr>
          <p:cNvSpPr>
            <a:spLocks noChangeArrowheads="1"/>
          </p:cNvSpPr>
          <p:nvPr/>
        </p:nvSpPr>
        <p:spPr bwMode="auto">
          <a:xfrm>
            <a:off x="241300" y="531813"/>
            <a:ext cx="8858250"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660066"/>
                </a:solidFill>
                <a:latin typeface="+mn-lt"/>
                <a:ea typeface="仿宋" panose="02010609060101010101" pitchFamily="49" charset="-122"/>
              </a:rPr>
              <a:t>3) </a:t>
            </a:r>
            <a:r>
              <a:rPr lang="zh-CN" altLang="en-US" sz="2400" dirty="0">
                <a:solidFill>
                  <a:srgbClr val="660066"/>
                </a:solidFill>
                <a:latin typeface="+mn-lt"/>
                <a:ea typeface="仿宋" panose="02010609060101010101" pitchFamily="49" charset="-122"/>
              </a:rPr>
              <a:t>最小功率状态              </a:t>
            </a:r>
            <a:r>
              <a:rPr lang="zh-CN" altLang="en-US" sz="2000" dirty="0">
                <a:solidFill>
                  <a:srgbClr val="CC3300"/>
                </a:solidFill>
                <a:latin typeface="+mn-lt"/>
                <a:ea typeface="仿宋" panose="02010609060101010101" pitchFamily="49" charset="-122"/>
              </a:rPr>
              <a:t>（</a:t>
            </a:r>
            <a:r>
              <a:rPr lang="zh-CN" altLang="en-US" sz="2400" dirty="0">
                <a:solidFill>
                  <a:srgbClr val="CC3300"/>
                </a:solidFill>
                <a:latin typeface="+mn-lt"/>
                <a:ea typeface="仿宋" panose="02010609060101010101" pitchFamily="49" charset="-122"/>
              </a:rPr>
              <a:t>了解。自学</a:t>
            </a:r>
            <a:r>
              <a:rPr lang="zh-CN" altLang="en-US" sz="2000" dirty="0">
                <a:solidFill>
                  <a:srgbClr val="CC3300"/>
                </a:solidFill>
                <a:latin typeface="+mn-lt"/>
                <a:ea typeface="仿宋" panose="02010609060101010101" pitchFamily="49" charset="-122"/>
              </a:rPr>
              <a:t>）</a:t>
            </a:r>
            <a:endParaRPr lang="en-US" altLang="zh-CN" sz="2400" dirty="0">
              <a:solidFill>
                <a:srgbClr val="CC3300"/>
              </a:solidFill>
              <a:latin typeface="+mn-lt"/>
              <a:ea typeface="仿宋" panose="02010609060101010101" pitchFamily="49" charset="-122"/>
            </a:endParaRPr>
          </a:p>
          <a:p>
            <a:pPr>
              <a:buFontTx/>
              <a:buNone/>
            </a:pPr>
            <a:r>
              <a:rPr lang="zh-CN" altLang="en-US" sz="2400" dirty="0">
                <a:solidFill>
                  <a:srgbClr val="660066"/>
                </a:solidFill>
                <a:latin typeface="+mn-lt"/>
                <a:ea typeface="仿宋" panose="02010609060101010101" pitchFamily="49" charset="-122"/>
              </a:rPr>
              <a:t>（调幅波的谷点）的电压、电流、功率及效率：</a:t>
            </a:r>
          </a:p>
          <a:p>
            <a:pPr>
              <a:buFontTx/>
              <a:buNone/>
            </a:pPr>
            <a:r>
              <a:rPr lang="zh-CN" altLang="en-US" sz="2400" dirty="0">
                <a:solidFill>
                  <a:srgbClr val="660066"/>
                </a:solidFill>
                <a:latin typeface="+mn-lt"/>
                <a:ea typeface="仿宋" panose="02010609060101010101" pitchFamily="49" charset="-122"/>
                <a:cs typeface="Times New Roman" panose="02020603050405020304" pitchFamily="18" charset="0"/>
              </a:rPr>
              <a:t>①</a:t>
            </a:r>
            <a:r>
              <a:rPr lang="zh-CN" altLang="en-US" sz="2400" dirty="0">
                <a:solidFill>
                  <a:srgbClr val="660066"/>
                </a:solidFill>
                <a:latin typeface="+mn-lt"/>
                <a:ea typeface="仿宋" panose="02010609060101010101" pitchFamily="49" charset="-122"/>
              </a:rPr>
              <a:t>集电极直流电源电压最小值：</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cmin</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cT</a:t>
            </a:r>
            <a:r>
              <a:rPr lang="en-US" altLang="zh-CN" sz="24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a</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                                      </a:t>
            </a:r>
          </a:p>
          <a:p>
            <a:pPr>
              <a:buFontTx/>
              <a:buNone/>
            </a:pPr>
            <a:r>
              <a:rPr lang="zh-CN" altLang="en-US" sz="2400" dirty="0">
                <a:solidFill>
                  <a:srgbClr val="660066"/>
                </a:solidFill>
                <a:latin typeface="+mn-lt"/>
                <a:ea typeface="仿宋" panose="02010609060101010101" pitchFamily="49" charset="-122"/>
              </a:rPr>
              <a:t>②集电极电流直流分量最小值：</a:t>
            </a:r>
            <a:r>
              <a:rPr lang="en-US" altLang="zh-CN" sz="2400" i="1" dirty="0">
                <a:solidFill>
                  <a:srgbClr val="660066"/>
                </a:solidFill>
                <a:latin typeface="+mn-lt"/>
                <a:ea typeface="仿宋" panose="02010609060101010101" pitchFamily="49" charset="-122"/>
              </a:rPr>
              <a:t> I</a:t>
            </a:r>
            <a:r>
              <a:rPr lang="en-US" altLang="zh-CN" sz="2400" baseline="-25000" dirty="0">
                <a:solidFill>
                  <a:srgbClr val="660066"/>
                </a:solidFill>
                <a:latin typeface="+mn-lt"/>
                <a:ea typeface="仿宋" panose="02010609060101010101" pitchFamily="49" charset="-122"/>
              </a:rPr>
              <a:t>c0min</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c0T</a:t>
            </a:r>
            <a:r>
              <a:rPr lang="en-US" altLang="zh-CN" sz="24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a</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a:p>
            <a:pPr>
              <a:buFontTx/>
              <a:buNone/>
            </a:pPr>
            <a:r>
              <a:rPr lang="zh-CN" altLang="en-US" sz="2400" dirty="0">
                <a:solidFill>
                  <a:srgbClr val="660066"/>
                </a:solidFill>
                <a:latin typeface="+mn-lt"/>
                <a:ea typeface="仿宋" panose="02010609060101010101" pitchFamily="49" charset="-122"/>
              </a:rPr>
              <a:t>③集电极回路基波电压最小值：</a:t>
            </a:r>
            <a:r>
              <a:rPr lang="en-US" altLang="zh-CN" sz="2400" i="1" dirty="0">
                <a:solidFill>
                  <a:srgbClr val="660066"/>
                </a:solidFill>
                <a:latin typeface="+mn-lt"/>
                <a:ea typeface="仿宋" panose="02010609060101010101" pitchFamily="49" charset="-122"/>
              </a:rPr>
              <a:t> V</a:t>
            </a:r>
            <a:r>
              <a:rPr lang="en-US" altLang="zh-CN" sz="2400" baseline="-25000" dirty="0">
                <a:solidFill>
                  <a:srgbClr val="660066"/>
                </a:solidFill>
                <a:latin typeface="+mn-lt"/>
                <a:ea typeface="仿宋" panose="02010609060101010101" pitchFamily="49" charset="-122"/>
              </a:rPr>
              <a:t>c1min</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c1T</a:t>
            </a:r>
            <a:r>
              <a:rPr lang="en-US" altLang="zh-CN" sz="24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a</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 </a:t>
            </a:r>
          </a:p>
          <a:p>
            <a:pPr>
              <a:buFontTx/>
              <a:buNone/>
            </a:pPr>
            <a:r>
              <a:rPr lang="zh-CN" altLang="en-US" sz="2400" dirty="0">
                <a:solidFill>
                  <a:srgbClr val="660066"/>
                </a:solidFill>
                <a:latin typeface="+mn-lt"/>
                <a:ea typeface="仿宋" panose="02010609060101010101" pitchFamily="49" charset="-122"/>
              </a:rPr>
              <a:t>④集电极电流基波分量最小值：</a:t>
            </a:r>
            <a:r>
              <a:rPr lang="en-US" altLang="zh-CN" sz="2400" i="1" dirty="0">
                <a:solidFill>
                  <a:srgbClr val="660066"/>
                </a:solidFill>
                <a:latin typeface="+mn-lt"/>
                <a:ea typeface="仿宋" panose="02010609060101010101" pitchFamily="49" charset="-122"/>
              </a:rPr>
              <a:t> I</a:t>
            </a:r>
            <a:r>
              <a:rPr lang="en-US" altLang="zh-CN" sz="2400" baseline="-25000" dirty="0">
                <a:solidFill>
                  <a:srgbClr val="660066"/>
                </a:solidFill>
                <a:latin typeface="+mn-lt"/>
                <a:ea typeface="仿宋" panose="02010609060101010101" pitchFamily="49" charset="-122"/>
              </a:rPr>
              <a:t>c1min</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c1T</a:t>
            </a:r>
            <a:r>
              <a:rPr lang="en-US" altLang="zh-CN" sz="24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a</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 </a:t>
            </a:r>
          </a:p>
          <a:p>
            <a:pPr>
              <a:buFontTx/>
              <a:buNone/>
            </a:pPr>
            <a:r>
              <a:rPr lang="zh-CN" altLang="en-US" sz="2400" dirty="0">
                <a:solidFill>
                  <a:srgbClr val="660066"/>
                </a:solidFill>
                <a:latin typeface="+mn-lt"/>
                <a:ea typeface="仿宋" panose="02010609060101010101" pitchFamily="49" charset="-122"/>
              </a:rPr>
              <a:t>⑤最小集电极电源供给功率： </a:t>
            </a:r>
            <a:r>
              <a:rPr lang="en-US" altLang="zh-CN" sz="2400" i="1" dirty="0">
                <a:solidFill>
                  <a:srgbClr val="660066"/>
                </a:solidFill>
                <a:latin typeface="+mn-lt"/>
                <a:ea typeface="仿宋" panose="02010609060101010101" pitchFamily="49" charset="-122"/>
              </a:rPr>
              <a:t>P</a:t>
            </a:r>
            <a:r>
              <a:rPr lang="en-US" altLang="zh-CN" sz="2400" baseline="-25000" dirty="0">
                <a:solidFill>
                  <a:srgbClr val="660066"/>
                </a:solidFill>
                <a:latin typeface="+mn-lt"/>
                <a:ea typeface="仿宋" panose="02010609060101010101" pitchFamily="49" charset="-122"/>
              </a:rPr>
              <a:t>=min</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cmin</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 I</a:t>
            </a:r>
            <a:r>
              <a:rPr lang="en-US" altLang="zh-CN" sz="2400" baseline="-25000" dirty="0">
                <a:solidFill>
                  <a:srgbClr val="660066"/>
                </a:solidFill>
                <a:latin typeface="+mn-lt"/>
                <a:ea typeface="仿宋" panose="02010609060101010101" pitchFamily="49" charset="-122"/>
              </a:rPr>
              <a:t>c0min</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P</a:t>
            </a:r>
            <a:r>
              <a:rPr lang="en-US" altLang="zh-CN" sz="2400" baseline="-25000"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m</a:t>
            </a:r>
            <a:r>
              <a:rPr lang="en-US" altLang="zh-CN" sz="2400" baseline="-25000" dirty="0">
                <a:solidFill>
                  <a:srgbClr val="660066"/>
                </a:solidFill>
                <a:latin typeface="+mn-lt"/>
                <a:ea typeface="仿宋" panose="02010609060101010101" pitchFamily="49" charset="-122"/>
                <a:sym typeface="Symbol" panose="05050102010706020507" pitchFamily="18" charset="2"/>
              </a:rPr>
              <a:t>a</a:t>
            </a:r>
            <a:r>
              <a:rPr lang="en-US" altLang="zh-CN" sz="2400" dirty="0">
                <a:solidFill>
                  <a:srgbClr val="660066"/>
                </a:solidFill>
                <a:latin typeface="+mn-lt"/>
                <a:ea typeface="仿宋" panose="02010609060101010101" pitchFamily="49" charset="-122"/>
              </a:rPr>
              <a:t>)</a:t>
            </a:r>
            <a:r>
              <a:rPr lang="en-US" altLang="zh-CN" sz="2400" baseline="30000" dirty="0">
                <a:solidFill>
                  <a:srgbClr val="660066"/>
                </a:solidFill>
                <a:latin typeface="+mn-lt"/>
                <a:ea typeface="仿宋" panose="02010609060101010101" pitchFamily="49" charset="-122"/>
              </a:rPr>
              <a:t>2</a:t>
            </a:r>
            <a:r>
              <a:rPr lang="zh-CN" altLang="en-US" sz="2400" dirty="0">
                <a:solidFill>
                  <a:srgbClr val="660066"/>
                </a:solidFill>
                <a:latin typeface="+mn-lt"/>
                <a:ea typeface="仿宋" panose="02010609060101010101" pitchFamily="49" charset="-122"/>
              </a:rPr>
              <a:t> </a:t>
            </a:r>
          </a:p>
        </p:txBody>
      </p:sp>
      <p:sp>
        <p:nvSpPr>
          <p:cNvPr id="66564" name="Text Box 15">
            <a:extLst>
              <a:ext uri="{FF2B5EF4-FFF2-40B4-BE49-F238E27FC236}">
                <a16:creationId xmlns:a16="http://schemas.microsoft.com/office/drawing/2014/main" id="{0556F65A-00C6-45DF-81AC-7FDEBEE9F98B}"/>
              </a:ext>
            </a:extLst>
          </p:cNvPr>
          <p:cNvSpPr txBox="1">
            <a:spLocks noChangeArrowheads="1"/>
          </p:cNvSpPr>
          <p:nvPr/>
        </p:nvSpPr>
        <p:spPr bwMode="auto">
          <a:xfrm>
            <a:off x="153988" y="3805238"/>
            <a:ext cx="36004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400" dirty="0">
                <a:solidFill>
                  <a:srgbClr val="0000FF"/>
                </a:solidFill>
                <a:latin typeface="+mn-lt"/>
                <a:ea typeface="仿宋" panose="02010609060101010101" pitchFamily="49" charset="-122"/>
              </a:rPr>
              <a:t>⑥最小集电极输出功率：</a:t>
            </a:r>
          </a:p>
        </p:txBody>
      </p:sp>
      <p:sp>
        <p:nvSpPr>
          <p:cNvPr id="66565" name="Text Box 16">
            <a:extLst>
              <a:ext uri="{FF2B5EF4-FFF2-40B4-BE49-F238E27FC236}">
                <a16:creationId xmlns:a16="http://schemas.microsoft.com/office/drawing/2014/main" id="{459E3B2D-A9F4-4C0C-BB2B-69AC0EF9C5C4}"/>
              </a:ext>
            </a:extLst>
          </p:cNvPr>
          <p:cNvSpPr txBox="1">
            <a:spLocks noChangeArrowheads="1"/>
          </p:cNvSpPr>
          <p:nvPr/>
        </p:nvSpPr>
        <p:spPr bwMode="auto">
          <a:xfrm>
            <a:off x="31750" y="4406900"/>
            <a:ext cx="8428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FF"/>
                </a:solidFill>
                <a:latin typeface="+mn-lt"/>
                <a:ea typeface="仿宋" panose="02010609060101010101" pitchFamily="49" charset="-122"/>
              </a:rPr>
              <a:t>⑦最小集电极损耗功率：</a:t>
            </a:r>
            <a:r>
              <a:rPr lang="en-US" altLang="zh-CN" sz="2400" i="1" dirty="0">
                <a:solidFill>
                  <a:srgbClr val="0000FF"/>
                </a:solidFill>
                <a:latin typeface="+mn-lt"/>
                <a:ea typeface="仿宋" panose="02010609060101010101" pitchFamily="49" charset="-122"/>
              </a:rPr>
              <a:t>P</a:t>
            </a:r>
            <a:r>
              <a:rPr lang="en-US" altLang="zh-CN" sz="2400" baseline="-25000" dirty="0">
                <a:solidFill>
                  <a:srgbClr val="0000FF"/>
                </a:solidFill>
                <a:latin typeface="+mn-lt"/>
                <a:ea typeface="仿宋" panose="02010609060101010101" pitchFamily="49" charset="-122"/>
              </a:rPr>
              <a:t>cmin</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P</a:t>
            </a:r>
            <a:r>
              <a:rPr lang="en-US" altLang="zh-CN" sz="2400" i="1" baseline="-25000" dirty="0">
                <a:solidFill>
                  <a:srgbClr val="0000FF"/>
                </a:solidFill>
                <a:latin typeface="+mn-lt"/>
                <a:ea typeface="仿宋" panose="02010609060101010101" pitchFamily="49" charset="-122"/>
              </a:rPr>
              <a:t>=</a:t>
            </a:r>
            <a:r>
              <a:rPr lang="en-US" altLang="zh-CN" sz="2400" baseline="-25000" dirty="0">
                <a:solidFill>
                  <a:srgbClr val="0000FF"/>
                </a:solidFill>
                <a:latin typeface="+mn-lt"/>
                <a:ea typeface="仿宋" panose="02010609060101010101" pitchFamily="49" charset="-122"/>
              </a:rPr>
              <a:t>min</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rPr>
              <a:t>P</a:t>
            </a:r>
            <a:r>
              <a:rPr lang="en-US" altLang="zh-CN" sz="2400" baseline="-25000" dirty="0">
                <a:solidFill>
                  <a:srgbClr val="0000FF"/>
                </a:solidFill>
                <a:latin typeface="+mn-lt"/>
                <a:ea typeface="仿宋" panose="02010609060101010101" pitchFamily="49" charset="-122"/>
              </a:rPr>
              <a:t>omin</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P</a:t>
            </a:r>
            <a:r>
              <a:rPr lang="en-US" altLang="zh-CN" sz="2400" baseline="-25000" dirty="0">
                <a:solidFill>
                  <a:srgbClr val="0000FF"/>
                </a:solidFill>
                <a:latin typeface="+mn-lt"/>
                <a:ea typeface="仿宋" panose="02010609060101010101" pitchFamily="49" charset="-122"/>
              </a:rPr>
              <a:t>cT</a:t>
            </a:r>
            <a:r>
              <a:rPr lang="en-US" altLang="zh-CN" sz="2400" dirty="0">
                <a:solidFill>
                  <a:srgbClr val="0000FF"/>
                </a:solidFill>
                <a:latin typeface="+mn-lt"/>
                <a:ea typeface="仿宋" panose="02010609060101010101" pitchFamily="49" charset="-122"/>
              </a:rPr>
              <a:t>×(1</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m</a:t>
            </a:r>
            <a:r>
              <a:rPr lang="en-US" altLang="zh-CN" sz="2400" baseline="-25000" dirty="0">
                <a:solidFill>
                  <a:srgbClr val="0000FF"/>
                </a:solidFill>
                <a:latin typeface="+mn-lt"/>
                <a:ea typeface="仿宋" panose="02010609060101010101" pitchFamily="49" charset="-122"/>
                <a:sym typeface="Symbol" panose="05050102010706020507" pitchFamily="18" charset="2"/>
              </a:rPr>
              <a:t>a</a:t>
            </a:r>
            <a:r>
              <a:rPr lang="en-US" altLang="zh-CN" sz="2400" dirty="0">
                <a:solidFill>
                  <a:srgbClr val="0000FF"/>
                </a:solidFill>
                <a:latin typeface="+mn-lt"/>
                <a:ea typeface="仿宋" panose="02010609060101010101" pitchFamily="49" charset="-122"/>
              </a:rPr>
              <a:t>)</a:t>
            </a:r>
            <a:r>
              <a:rPr lang="en-US" altLang="zh-CN" sz="2400" baseline="30000" dirty="0">
                <a:solidFill>
                  <a:srgbClr val="0000FF"/>
                </a:solidFill>
                <a:latin typeface="+mn-lt"/>
                <a:ea typeface="仿宋" panose="02010609060101010101" pitchFamily="49" charset="-122"/>
              </a:rPr>
              <a:t>2</a:t>
            </a:r>
            <a:endParaRPr lang="zh-CN" altLang="en-US" sz="2400" dirty="0">
              <a:solidFill>
                <a:srgbClr val="0000FF"/>
              </a:solidFill>
              <a:latin typeface="+mn-lt"/>
              <a:ea typeface="仿宋" panose="02010609060101010101" pitchFamily="49" charset="-122"/>
            </a:endParaRPr>
          </a:p>
        </p:txBody>
      </p:sp>
      <p:sp>
        <p:nvSpPr>
          <p:cNvPr id="66566" name="Text Box 9">
            <a:extLst>
              <a:ext uri="{FF2B5EF4-FFF2-40B4-BE49-F238E27FC236}">
                <a16:creationId xmlns:a16="http://schemas.microsoft.com/office/drawing/2014/main" id="{94BD85CF-EB2A-4B8C-9E1D-1665415A84E9}"/>
              </a:ext>
            </a:extLst>
          </p:cNvPr>
          <p:cNvSpPr txBox="1">
            <a:spLocks noChangeArrowheads="1"/>
          </p:cNvSpPr>
          <p:nvPr/>
        </p:nvSpPr>
        <p:spPr bwMode="auto">
          <a:xfrm>
            <a:off x="31750" y="4997450"/>
            <a:ext cx="3527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0000FF"/>
                </a:solidFill>
                <a:latin typeface="+mn-lt"/>
                <a:ea typeface="仿宋" panose="02010609060101010101" pitchFamily="49" charset="-122"/>
              </a:rPr>
              <a:t>⑧最低集电极效率：</a:t>
            </a:r>
          </a:p>
        </p:txBody>
      </p:sp>
      <p:sp>
        <p:nvSpPr>
          <p:cNvPr id="66567" name="Text Box 10">
            <a:extLst>
              <a:ext uri="{FF2B5EF4-FFF2-40B4-BE49-F238E27FC236}">
                <a16:creationId xmlns:a16="http://schemas.microsoft.com/office/drawing/2014/main" id="{F9B1320A-395B-494F-BA2F-B292BA796B50}"/>
              </a:ext>
            </a:extLst>
          </p:cNvPr>
          <p:cNvSpPr txBox="1">
            <a:spLocks noChangeArrowheads="1"/>
          </p:cNvSpPr>
          <p:nvPr/>
        </p:nvSpPr>
        <p:spPr bwMode="auto">
          <a:xfrm>
            <a:off x="142875" y="5980113"/>
            <a:ext cx="42481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buFontTx/>
              <a:buNone/>
            </a:pPr>
            <a:r>
              <a:rPr lang="zh-CN" altLang="en-US" sz="2400">
                <a:solidFill>
                  <a:srgbClr val="0000FF"/>
                </a:solidFill>
                <a:latin typeface="+mn-lt"/>
                <a:ea typeface="仿宋" panose="02010609060101010101" pitchFamily="49" charset="-122"/>
              </a:rPr>
              <a:t>⑨最小集电极电压利用系数：</a:t>
            </a:r>
          </a:p>
        </p:txBody>
      </p:sp>
      <p:graphicFrame>
        <p:nvGraphicFramePr>
          <p:cNvPr id="66568" name="Object 4">
            <a:extLst>
              <a:ext uri="{FF2B5EF4-FFF2-40B4-BE49-F238E27FC236}">
                <a16:creationId xmlns:a16="http://schemas.microsoft.com/office/drawing/2014/main" id="{55F18B2E-4F59-4D48-8F60-B68B6050D3EC}"/>
              </a:ext>
            </a:extLst>
          </p:cNvPr>
          <p:cNvGraphicFramePr>
            <a:graphicFrameLocks noChangeAspect="1"/>
          </p:cNvGraphicFramePr>
          <p:nvPr>
            <p:extLst>
              <p:ext uri="{D42A27DB-BD31-4B8C-83A1-F6EECF244321}">
                <p14:modId xmlns:p14="http://schemas.microsoft.com/office/powerpoint/2010/main" val="2212966793"/>
              </p:ext>
            </p:extLst>
          </p:nvPr>
        </p:nvGraphicFramePr>
        <p:xfrm>
          <a:off x="3487738" y="3616325"/>
          <a:ext cx="4278312" cy="744538"/>
        </p:xfrm>
        <a:graphic>
          <a:graphicData uri="http://schemas.openxmlformats.org/presentationml/2006/ole">
            <mc:AlternateContent xmlns:mc="http://schemas.openxmlformats.org/markup-compatibility/2006">
              <mc:Choice xmlns:v="urn:schemas-microsoft-com:vml" Requires="v">
                <p:oleObj spid="_x0000_s210089" name="公式" r:id="rId3" imgW="2413000" imgH="406400" progId="Equation.3">
                  <p:embed/>
                </p:oleObj>
              </mc:Choice>
              <mc:Fallback>
                <p:oleObj name="公式" r:id="rId3" imgW="2413000" imgH="40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7738" y="3616325"/>
                        <a:ext cx="4278312" cy="7445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69" name="Object 4">
            <a:extLst>
              <a:ext uri="{FF2B5EF4-FFF2-40B4-BE49-F238E27FC236}">
                <a16:creationId xmlns:a16="http://schemas.microsoft.com/office/drawing/2014/main" id="{80B0DC80-99D2-453F-8F4C-1E1EC8F7D5B1}"/>
              </a:ext>
            </a:extLst>
          </p:cNvPr>
          <p:cNvGraphicFramePr>
            <a:graphicFrameLocks noChangeAspect="1"/>
          </p:cNvGraphicFramePr>
          <p:nvPr>
            <p:extLst>
              <p:ext uri="{D42A27DB-BD31-4B8C-83A1-F6EECF244321}">
                <p14:modId xmlns:p14="http://schemas.microsoft.com/office/powerpoint/2010/main" val="751160234"/>
              </p:ext>
            </p:extLst>
          </p:nvPr>
        </p:nvGraphicFramePr>
        <p:xfrm>
          <a:off x="2771775" y="4887913"/>
          <a:ext cx="2336800" cy="795337"/>
        </p:xfrm>
        <a:graphic>
          <a:graphicData uri="http://schemas.openxmlformats.org/presentationml/2006/ole">
            <mc:AlternateContent xmlns:mc="http://schemas.openxmlformats.org/markup-compatibility/2006">
              <mc:Choice xmlns:v="urn:schemas-microsoft-com:vml" Requires="v">
                <p:oleObj spid="_x0000_s210090" name="公式" r:id="rId5" imgW="1303005" imgH="426615" progId="Equation.3">
                  <p:embed/>
                </p:oleObj>
              </mc:Choice>
              <mc:Fallback>
                <p:oleObj name="公式" r:id="rId5" imgW="1303005" imgH="426615"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4887913"/>
                        <a:ext cx="2336800" cy="795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70" name="Object 4">
            <a:extLst>
              <a:ext uri="{FF2B5EF4-FFF2-40B4-BE49-F238E27FC236}">
                <a16:creationId xmlns:a16="http://schemas.microsoft.com/office/drawing/2014/main" id="{7578E404-9AB1-4D58-8F90-9A9AF374B002}"/>
              </a:ext>
            </a:extLst>
          </p:cNvPr>
          <p:cNvGraphicFramePr>
            <a:graphicFrameLocks noChangeAspect="1"/>
          </p:cNvGraphicFramePr>
          <p:nvPr>
            <p:extLst>
              <p:ext uri="{D42A27DB-BD31-4B8C-83A1-F6EECF244321}">
                <p14:modId xmlns:p14="http://schemas.microsoft.com/office/powerpoint/2010/main" val="613287301"/>
              </p:ext>
            </p:extLst>
          </p:nvPr>
        </p:nvGraphicFramePr>
        <p:xfrm>
          <a:off x="4140200" y="5773738"/>
          <a:ext cx="2181225" cy="795337"/>
        </p:xfrm>
        <a:graphic>
          <a:graphicData uri="http://schemas.openxmlformats.org/presentationml/2006/ole">
            <mc:AlternateContent xmlns:mc="http://schemas.openxmlformats.org/markup-compatibility/2006">
              <mc:Choice xmlns:v="urn:schemas-microsoft-com:vml" Requires="v">
                <p:oleObj spid="_x0000_s210091" name="公式" r:id="rId7" imgW="1219200" imgH="426615" progId="Equation.3">
                  <p:embed/>
                </p:oleObj>
              </mc:Choice>
              <mc:Fallback>
                <p:oleObj name="公式" r:id="rId7" imgW="1219200" imgH="426615"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0200" y="5773738"/>
                        <a:ext cx="2181225" cy="795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C74260D1-C0B3-46A1-B9F9-B6A6F4D87CD7}"/>
              </a:ext>
            </a:extLst>
          </p:cNvPr>
          <p:cNvSpPr>
            <a:spLocks noGrp="1" noChangeArrowheads="1"/>
          </p:cNvSpPr>
          <p:nvPr>
            <p:ph type="title" idx="4294967295"/>
          </p:nvPr>
        </p:nvSpPr>
        <p:spPr>
          <a:xfrm>
            <a:off x="228600" y="228600"/>
            <a:ext cx="4654001" cy="381000"/>
          </a:xfrm>
        </p:spPr>
        <p:txBody>
          <a:bodyPr/>
          <a:lstStyle/>
          <a:p>
            <a:pPr algn="l" eaLnBrk="1" hangingPunct="1"/>
            <a:r>
              <a:rPr lang="en-US" altLang="zh-CN" sz="2800" b="1" dirty="0">
                <a:solidFill>
                  <a:srgbClr val="0000FF"/>
                </a:solidFill>
                <a:latin typeface="+mn-lt"/>
                <a:ea typeface="仿宋" panose="02010609060101010101" pitchFamily="49" charset="-122"/>
              </a:rPr>
              <a:t>5.2.2  </a:t>
            </a:r>
            <a:r>
              <a:rPr lang="zh-CN" altLang="en-US" sz="2800" b="1" dirty="0">
                <a:solidFill>
                  <a:srgbClr val="0000FF"/>
                </a:solidFill>
                <a:latin typeface="+mn-lt"/>
                <a:ea typeface="仿宋" panose="02010609060101010101" pitchFamily="49" charset="-122"/>
              </a:rPr>
              <a:t>高电平调幅电路</a:t>
            </a:r>
          </a:p>
        </p:txBody>
      </p:sp>
      <p:sp>
        <p:nvSpPr>
          <p:cNvPr id="17" name="Rectangle 6">
            <a:extLst>
              <a:ext uri="{FF2B5EF4-FFF2-40B4-BE49-F238E27FC236}">
                <a16:creationId xmlns:a16="http://schemas.microsoft.com/office/drawing/2014/main" id="{81B31E8E-45FE-4C71-8716-3BB81EB45058}"/>
              </a:ext>
            </a:extLst>
          </p:cNvPr>
          <p:cNvSpPr>
            <a:spLocks noChangeArrowheads="1"/>
          </p:cNvSpPr>
          <p:nvPr/>
        </p:nvSpPr>
        <p:spPr bwMode="auto">
          <a:xfrm>
            <a:off x="159334" y="701664"/>
            <a:ext cx="4825621" cy="77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二、高电平基极调幅</a:t>
            </a:r>
            <a:endParaRPr lang="en-US" altLang="zh-CN" sz="2400" dirty="0">
              <a:solidFill>
                <a:srgbClr val="660066"/>
              </a:solidFill>
              <a:latin typeface="+mn-lt"/>
              <a:ea typeface="仿宋" panose="02010609060101010101" pitchFamily="49" charset="-122"/>
            </a:endParaRPr>
          </a:p>
          <a:p>
            <a:pPr>
              <a:buFontTx/>
              <a:buNone/>
            </a:pPr>
            <a:r>
              <a:rPr lang="zh-CN" altLang="en-US" sz="2400" b="1" dirty="0">
                <a:solidFill>
                  <a:srgbClr val="0000FF"/>
                </a:solidFill>
                <a:latin typeface="+mn-lt"/>
                <a:ea typeface="仿宋" panose="02010609060101010101" pitchFamily="49" charset="-122"/>
              </a:rPr>
              <a:t> </a:t>
            </a:r>
            <a:r>
              <a:rPr lang="en-US" altLang="zh-CN" sz="2400" b="1" dirty="0">
                <a:solidFill>
                  <a:srgbClr val="00B050"/>
                </a:solidFill>
                <a:latin typeface="+mn-lt"/>
                <a:ea typeface="仿宋" panose="02010609060101010101" pitchFamily="49" charset="-122"/>
              </a:rPr>
              <a:t>P157     </a:t>
            </a:r>
            <a:r>
              <a:rPr lang="en-US" altLang="zh-CN" sz="2400" dirty="0">
                <a:solidFill>
                  <a:srgbClr val="FF0000"/>
                </a:solidFill>
                <a:latin typeface="+mn-lt"/>
                <a:ea typeface="仿宋" panose="02010609060101010101" pitchFamily="49" charset="-122"/>
              </a:rPr>
              <a:t>P163</a:t>
            </a:r>
            <a:r>
              <a:rPr lang="en-US" altLang="zh-CN" sz="2400" dirty="0">
                <a:solidFill>
                  <a:srgbClr val="660066"/>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P170</a:t>
            </a:r>
            <a:endParaRPr lang="zh-CN" altLang="en-US" sz="2400" dirty="0">
              <a:solidFill>
                <a:srgbClr val="0000FF"/>
              </a:solidFill>
              <a:latin typeface="+mn-lt"/>
              <a:ea typeface="仿宋" panose="02010609060101010101" pitchFamily="49" charset="-122"/>
            </a:endParaRPr>
          </a:p>
        </p:txBody>
      </p:sp>
      <p:sp>
        <p:nvSpPr>
          <p:cNvPr id="20" name="Rectangle 4">
            <a:extLst>
              <a:ext uri="{FF2B5EF4-FFF2-40B4-BE49-F238E27FC236}">
                <a16:creationId xmlns:a16="http://schemas.microsoft.com/office/drawing/2014/main" id="{383786AA-7594-4E50-8AA9-039F6CC32EB7}"/>
              </a:ext>
            </a:extLst>
          </p:cNvPr>
          <p:cNvSpPr>
            <a:spLocks noChangeArrowheads="1"/>
          </p:cNvSpPr>
          <p:nvPr/>
        </p:nvSpPr>
        <p:spPr bwMode="auto">
          <a:xfrm>
            <a:off x="219999" y="1619815"/>
            <a:ext cx="4630488" cy="133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1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None/>
            </a:pPr>
            <a:r>
              <a:rPr lang="zh-CN" altLang="en-US" sz="2000" dirty="0">
                <a:solidFill>
                  <a:srgbClr val="0000FF"/>
                </a:solidFill>
                <a:latin typeface="+mn-lt"/>
                <a:ea typeface="仿宋" panose="02010609060101010101" pitchFamily="49" charset="-122"/>
              </a:rPr>
              <a:t>功率放大器工作在丙类，基带信号或调制信号与基极电源</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BB </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BT</a:t>
            </a:r>
            <a:r>
              <a:rPr lang="en-US" altLang="zh-CN" sz="2000" dirty="0">
                <a:solidFill>
                  <a:srgbClr val="0000FF"/>
                </a:solidFill>
                <a:latin typeface="+mn-lt"/>
                <a:ea typeface="仿宋" panose="02010609060101010101" pitchFamily="49" charset="-122"/>
              </a:rPr>
              <a:t>) </a:t>
            </a:r>
            <a:r>
              <a:rPr lang="zh-CN" altLang="en-US" sz="2000" dirty="0">
                <a:solidFill>
                  <a:srgbClr val="0000FF"/>
                </a:solidFill>
                <a:latin typeface="+mn-lt"/>
                <a:ea typeface="仿宋" panose="02010609060101010101" pitchFamily="49" charset="-122"/>
              </a:rPr>
              <a:t>串联，以串馈形式对基极馈电，相当于是</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BB</a:t>
            </a:r>
            <a:r>
              <a:rPr lang="zh-CN" altLang="en-US" sz="2000" dirty="0">
                <a:solidFill>
                  <a:srgbClr val="0000FF"/>
                </a:solidFill>
                <a:latin typeface="+mn-lt"/>
                <a:ea typeface="仿宋" panose="02010609060101010101" pitchFamily="49" charset="-122"/>
              </a:rPr>
              <a:t>变化的丙类放大器。</a:t>
            </a:r>
          </a:p>
        </p:txBody>
      </p:sp>
      <p:pic>
        <p:nvPicPr>
          <p:cNvPr id="3" name="图片 2">
            <a:extLst>
              <a:ext uri="{FF2B5EF4-FFF2-40B4-BE49-F238E27FC236}">
                <a16:creationId xmlns:a16="http://schemas.microsoft.com/office/drawing/2014/main" id="{E114B342-1121-4B34-99F2-B28BA49CA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079" y="4232208"/>
            <a:ext cx="3240360" cy="2380145"/>
          </a:xfrm>
          <a:prstGeom prst="rect">
            <a:avLst/>
          </a:prstGeom>
        </p:spPr>
      </p:pic>
      <p:pic>
        <p:nvPicPr>
          <p:cNvPr id="23" name="图片 7" descr="Image1.jpg">
            <a:extLst>
              <a:ext uri="{FF2B5EF4-FFF2-40B4-BE49-F238E27FC236}">
                <a16:creationId xmlns:a16="http://schemas.microsoft.com/office/drawing/2014/main" id="{243687C9-3F88-4440-BA73-E58C03B39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531481"/>
            <a:ext cx="3478359" cy="136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
            <a:extLst>
              <a:ext uri="{FF2B5EF4-FFF2-40B4-BE49-F238E27FC236}">
                <a16:creationId xmlns:a16="http://schemas.microsoft.com/office/drawing/2014/main" id="{6E932E93-E4AA-47B9-A81E-8C674702F62F}"/>
              </a:ext>
            </a:extLst>
          </p:cNvPr>
          <p:cNvSpPr txBox="1">
            <a:spLocks noChangeArrowheads="1"/>
          </p:cNvSpPr>
          <p:nvPr/>
        </p:nvSpPr>
        <p:spPr bwMode="auto">
          <a:xfrm>
            <a:off x="4984956" y="258720"/>
            <a:ext cx="397953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2000" b="1" kern="0" dirty="0">
                <a:solidFill>
                  <a:srgbClr val="FF0000"/>
                </a:solidFill>
                <a:latin typeface="+mn-lt"/>
                <a:ea typeface="仿宋" panose="02010609060101010101" pitchFamily="49" charset="-122"/>
              </a:rPr>
              <a:t>回顾：课件</a:t>
            </a:r>
            <a:r>
              <a:rPr lang="en-US" altLang="zh-CN" sz="2000" b="1" kern="0" dirty="0">
                <a:solidFill>
                  <a:srgbClr val="FF0000"/>
                </a:solidFill>
                <a:latin typeface="+mn-lt"/>
                <a:ea typeface="仿宋" panose="02010609060101010101" pitchFamily="49" charset="-122"/>
              </a:rPr>
              <a:t>3.2.5</a:t>
            </a:r>
            <a:r>
              <a:rPr lang="zh-CN" altLang="en-US" sz="2000" kern="0" dirty="0">
                <a:solidFill>
                  <a:srgbClr val="FF0000"/>
                </a:solidFill>
                <a:latin typeface="+mn-lt"/>
                <a:ea typeface="仿宋" panose="02010609060101010101" pitchFamily="49" charset="-122"/>
              </a:rPr>
              <a:t>节</a:t>
            </a:r>
            <a:r>
              <a:rPr lang="en-US" altLang="zh-CN" sz="2000" kern="0" dirty="0">
                <a:solidFill>
                  <a:srgbClr val="FF0000"/>
                </a:solidFill>
                <a:latin typeface="+mn-lt"/>
                <a:ea typeface="仿宋" panose="02010609060101010101" pitchFamily="49" charset="-122"/>
              </a:rPr>
              <a:t>,</a:t>
            </a:r>
            <a:r>
              <a:rPr lang="zh-CN" altLang="en-US" sz="2000" kern="0" dirty="0">
                <a:solidFill>
                  <a:srgbClr val="FF0000"/>
                </a:solidFill>
                <a:latin typeface="+mn-lt"/>
                <a:ea typeface="仿宋" panose="02010609060101010101" pitchFamily="49" charset="-122"/>
              </a:rPr>
              <a:t>教材</a:t>
            </a:r>
            <a:r>
              <a:rPr lang="en-US" altLang="zh-CN" sz="2000" b="1" dirty="0">
                <a:solidFill>
                  <a:srgbClr val="00B050"/>
                </a:solidFill>
                <a:latin typeface="+mn-lt"/>
                <a:ea typeface="仿宋" panose="02010609060101010101" pitchFamily="49" charset="-122"/>
              </a:rPr>
              <a:t>P92  </a:t>
            </a:r>
            <a:r>
              <a:rPr lang="en-US" altLang="zh-CN" sz="2000" b="1" dirty="0">
                <a:solidFill>
                  <a:srgbClr val="FF0000"/>
                </a:solidFill>
                <a:latin typeface="+mn-lt"/>
                <a:ea typeface="仿宋" panose="02010609060101010101" pitchFamily="49" charset="-122"/>
              </a:rPr>
              <a:t>P94</a:t>
            </a:r>
            <a:r>
              <a:rPr lang="en-US" altLang="zh-CN" sz="2000" b="1" dirty="0">
                <a:solidFill>
                  <a:srgbClr val="0000FF"/>
                </a:solidFill>
                <a:latin typeface="+mn-lt"/>
                <a:ea typeface="仿宋" panose="02010609060101010101" pitchFamily="49" charset="-122"/>
              </a:rPr>
              <a:t> </a:t>
            </a:r>
            <a:endParaRPr lang="zh-CN" altLang="en-US" sz="2000" b="1" kern="0" dirty="0">
              <a:solidFill>
                <a:srgbClr val="FF0000"/>
              </a:solidFill>
              <a:latin typeface="+mn-lt"/>
              <a:ea typeface="仿宋" panose="02010609060101010101" pitchFamily="49" charset="-122"/>
            </a:endParaRPr>
          </a:p>
        </p:txBody>
      </p:sp>
      <p:sp>
        <p:nvSpPr>
          <p:cNvPr id="4" name="矩形 3">
            <a:extLst>
              <a:ext uri="{FF2B5EF4-FFF2-40B4-BE49-F238E27FC236}">
                <a16:creationId xmlns:a16="http://schemas.microsoft.com/office/drawing/2014/main" id="{47E2A9E6-5F4B-49A5-8828-611886EBC1EE}"/>
              </a:ext>
            </a:extLst>
          </p:cNvPr>
          <p:cNvSpPr/>
          <p:nvPr/>
        </p:nvSpPr>
        <p:spPr bwMode="auto">
          <a:xfrm>
            <a:off x="4984956" y="279438"/>
            <a:ext cx="4072920" cy="3725626"/>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a:noFill/>
              </a:ln>
              <a:solidFill>
                <a:srgbClr val="336600"/>
              </a:solidFill>
              <a:effectLst/>
              <a:latin typeface="+mn-lt"/>
              <a:ea typeface="仿宋" panose="02010609060101010101" pitchFamily="49" charset="-122"/>
            </a:endParaRPr>
          </a:p>
        </p:txBody>
      </p:sp>
      <p:sp>
        <p:nvSpPr>
          <p:cNvPr id="27" name="Rectangle 2">
            <a:extLst>
              <a:ext uri="{FF2B5EF4-FFF2-40B4-BE49-F238E27FC236}">
                <a16:creationId xmlns:a16="http://schemas.microsoft.com/office/drawing/2014/main" id="{B3A9C6B7-0B01-49DA-8F10-E121A84E3C23}"/>
              </a:ext>
            </a:extLst>
          </p:cNvPr>
          <p:cNvSpPr>
            <a:spLocks noChangeArrowheads="1"/>
          </p:cNvSpPr>
          <p:nvPr/>
        </p:nvSpPr>
        <p:spPr bwMode="auto">
          <a:xfrm>
            <a:off x="6732240" y="2355720"/>
            <a:ext cx="1800200" cy="41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000" dirty="0">
                <a:solidFill>
                  <a:srgbClr val="FF0000"/>
                </a:solidFill>
                <a:latin typeface="+mn-lt"/>
                <a:ea typeface="仿宋" panose="02010609060101010101" pitchFamily="49" charset="-122"/>
              </a:rPr>
              <a:t>旧教材</a:t>
            </a:r>
            <a:r>
              <a:rPr lang="en-US" altLang="zh-CN" sz="2000" dirty="0">
                <a:solidFill>
                  <a:srgbClr val="FF0000"/>
                </a:solidFill>
                <a:latin typeface="+mn-lt"/>
                <a:ea typeface="仿宋" panose="02010609060101010101" pitchFamily="49" charset="-122"/>
              </a:rPr>
              <a:t>P101</a:t>
            </a:r>
            <a:endParaRPr lang="zh-CN" altLang="en-US" sz="2000" dirty="0">
              <a:solidFill>
                <a:srgbClr val="FF0000"/>
              </a:solidFill>
              <a:latin typeface="+mn-lt"/>
              <a:ea typeface="仿宋" panose="02010609060101010101" pitchFamily="49" charset="-122"/>
            </a:endParaRPr>
          </a:p>
        </p:txBody>
      </p:sp>
      <p:sp>
        <p:nvSpPr>
          <p:cNvPr id="28" name="Rectangle 4">
            <a:extLst>
              <a:ext uri="{FF2B5EF4-FFF2-40B4-BE49-F238E27FC236}">
                <a16:creationId xmlns:a16="http://schemas.microsoft.com/office/drawing/2014/main" id="{3888BE68-048F-487E-AAE5-74367109115C}"/>
              </a:ext>
            </a:extLst>
          </p:cNvPr>
          <p:cNvSpPr>
            <a:spLocks noChangeArrowheads="1"/>
          </p:cNvSpPr>
          <p:nvPr/>
        </p:nvSpPr>
        <p:spPr bwMode="auto">
          <a:xfrm>
            <a:off x="96508" y="3068960"/>
            <a:ext cx="4888447"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163">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265113">
              <a:buNone/>
            </a:pPr>
            <a:r>
              <a:rPr lang="zh-CN" altLang="en-US" sz="2000" dirty="0">
                <a:solidFill>
                  <a:srgbClr val="0000FF"/>
                </a:solidFill>
                <a:latin typeface="+mn-lt"/>
                <a:ea typeface="仿宋" panose="02010609060101010101" pitchFamily="49" charset="-122"/>
              </a:rPr>
              <a:t>显然，基极调幅，应该使放大器工作在</a:t>
            </a:r>
            <a:r>
              <a:rPr lang="zh-CN" altLang="en-US" sz="2400" dirty="0">
                <a:solidFill>
                  <a:srgbClr val="FF0000"/>
                </a:solidFill>
                <a:latin typeface="+mn-lt"/>
                <a:ea typeface="仿宋" panose="02010609060101010101" pitchFamily="49" charset="-122"/>
              </a:rPr>
              <a:t>欠压状态</a:t>
            </a:r>
            <a:r>
              <a:rPr lang="zh-CN" altLang="en-US" sz="2000" dirty="0">
                <a:solidFill>
                  <a:srgbClr val="0000FF"/>
                </a:solidFill>
                <a:latin typeface="+mn-lt"/>
                <a:ea typeface="仿宋" panose="02010609060101010101" pitchFamily="49" charset="-122"/>
              </a:rPr>
              <a:t>。</a:t>
            </a:r>
            <a:endParaRPr lang="en-US" altLang="zh-CN" sz="2000" dirty="0">
              <a:solidFill>
                <a:srgbClr val="0000FF"/>
              </a:solidFill>
              <a:latin typeface="+mn-lt"/>
              <a:ea typeface="仿宋" panose="02010609060101010101" pitchFamily="49" charset="-122"/>
            </a:endParaRPr>
          </a:p>
          <a:p>
            <a:pPr indent="265113">
              <a:buNone/>
            </a:pPr>
            <a:r>
              <a:rPr lang="zh-CN" altLang="en-US" sz="2000" dirty="0">
                <a:solidFill>
                  <a:srgbClr val="0000FF"/>
                </a:solidFill>
                <a:latin typeface="+mn-lt"/>
                <a:ea typeface="仿宋" panose="02010609060101010101" pitchFamily="49" charset="-122"/>
              </a:rPr>
              <a:t>基极的供电电压相当于时变的：</a:t>
            </a:r>
            <a:endParaRPr lang="en-US" altLang="zh-CN" sz="2000" dirty="0">
              <a:solidFill>
                <a:srgbClr val="0000FF"/>
              </a:solidFill>
              <a:latin typeface="+mn-lt"/>
              <a:ea typeface="仿宋" panose="02010609060101010101" pitchFamily="49" charset="-122"/>
            </a:endParaRPr>
          </a:p>
          <a:p>
            <a:pPr indent="265113">
              <a:buNone/>
            </a:pPr>
            <a:r>
              <a:rPr lang="en-US" altLang="zh-CN" sz="2000" i="1" dirty="0">
                <a:solidFill>
                  <a:srgbClr val="0000FF"/>
                </a:solidFill>
                <a:latin typeface="+mn-lt"/>
                <a:ea typeface="仿宋" panose="02010609060101010101" pitchFamily="49" charset="-122"/>
              </a:rPr>
              <a:t>              V</a:t>
            </a:r>
            <a:r>
              <a:rPr lang="en-US" altLang="zh-CN" sz="2000" baseline="-25000" dirty="0">
                <a:solidFill>
                  <a:srgbClr val="0000FF"/>
                </a:solidFill>
                <a:latin typeface="+mn-lt"/>
                <a:ea typeface="仿宋" panose="02010609060101010101" pitchFamily="49" charset="-122"/>
              </a:rPr>
              <a:t>B </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t</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 V</a:t>
            </a:r>
            <a:r>
              <a:rPr lang="en-US" altLang="zh-CN" sz="2000" baseline="-25000" dirty="0">
                <a:solidFill>
                  <a:srgbClr val="0000FF"/>
                </a:solidFill>
                <a:latin typeface="+mn-lt"/>
                <a:ea typeface="仿宋" panose="02010609060101010101" pitchFamily="49" charset="-122"/>
              </a:rPr>
              <a:t>BT </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t</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sym typeface="Symbol" panose="05050102010706020507" pitchFamily="18" charset="2"/>
              </a:rPr>
              <a:t></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t</a:t>
            </a:r>
            <a:r>
              <a:rPr lang="en-US" altLang="zh-CN" sz="2000" dirty="0">
                <a:solidFill>
                  <a:srgbClr val="0000FF"/>
                </a:solidFill>
                <a:latin typeface="+mn-lt"/>
                <a:ea typeface="仿宋" panose="02010609060101010101" pitchFamily="49" charset="-122"/>
              </a:rPr>
              <a:t>)</a:t>
            </a:r>
          </a:p>
          <a:p>
            <a:pPr indent="265113">
              <a:buNone/>
            </a:pPr>
            <a:r>
              <a:rPr lang="zh-CN" altLang="en-US" sz="2000" dirty="0">
                <a:solidFill>
                  <a:srgbClr val="0000FF"/>
                </a:solidFill>
                <a:latin typeface="+mn-lt"/>
                <a:ea typeface="仿宋" panose="02010609060101010101" pitchFamily="49" charset="-122"/>
              </a:rPr>
              <a:t>集电极输出基波电流、基波电压随</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B </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t</a:t>
            </a:r>
            <a:r>
              <a:rPr lang="en-US" altLang="zh-CN" sz="2000" dirty="0">
                <a:solidFill>
                  <a:srgbClr val="0000FF"/>
                </a:solidFill>
                <a:latin typeface="+mn-lt"/>
                <a:ea typeface="仿宋" panose="02010609060101010101" pitchFamily="49" charset="-122"/>
              </a:rPr>
              <a:t>)</a:t>
            </a:r>
            <a:r>
              <a:rPr lang="zh-CN" altLang="en-US" sz="2000" dirty="0">
                <a:solidFill>
                  <a:srgbClr val="0000FF"/>
                </a:solidFill>
                <a:latin typeface="+mn-lt"/>
                <a:ea typeface="仿宋" panose="02010609060101010101" pitchFamily="49" charset="-122"/>
              </a:rPr>
              <a:t>线性变化，实现了调幅。</a:t>
            </a:r>
          </a:p>
        </p:txBody>
      </p:sp>
      <p:sp>
        <p:nvSpPr>
          <p:cNvPr id="29" name="Rectangle 6">
            <a:extLst>
              <a:ext uri="{FF2B5EF4-FFF2-40B4-BE49-F238E27FC236}">
                <a16:creationId xmlns:a16="http://schemas.microsoft.com/office/drawing/2014/main" id="{7E2B0D49-7E30-4CAE-9A33-9EE8BCE27329}"/>
              </a:ext>
            </a:extLst>
          </p:cNvPr>
          <p:cNvSpPr>
            <a:spLocks noChangeArrowheads="1"/>
          </p:cNvSpPr>
          <p:nvPr/>
        </p:nvSpPr>
        <p:spPr bwMode="auto">
          <a:xfrm>
            <a:off x="195177" y="5344615"/>
            <a:ext cx="5384935" cy="139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基极调幅特点</a:t>
            </a:r>
            <a:endParaRPr lang="en-US" altLang="zh-CN" sz="2400" dirty="0">
              <a:solidFill>
                <a:srgbClr val="660066"/>
              </a:solidFill>
              <a:latin typeface="+mn-lt"/>
              <a:ea typeface="仿宋" panose="02010609060101010101" pitchFamily="49" charset="-122"/>
            </a:endParaRPr>
          </a:p>
          <a:p>
            <a:pPr>
              <a:buFontTx/>
              <a:buNone/>
            </a:pPr>
            <a:r>
              <a:rPr lang="zh-CN" altLang="en-US" sz="2400" dirty="0">
                <a:solidFill>
                  <a:srgbClr val="660066"/>
                </a:solidFill>
                <a:latin typeface="+mn-lt"/>
                <a:ea typeface="仿宋" panose="02010609060101010101" pitchFamily="49" charset="-122"/>
              </a:rPr>
              <a:t>优点：相对较小的小信号实现调幅。</a:t>
            </a:r>
            <a:endParaRPr lang="en-US" altLang="zh-CN" sz="2400" dirty="0">
              <a:solidFill>
                <a:srgbClr val="660066"/>
              </a:solidFill>
              <a:latin typeface="+mn-lt"/>
              <a:ea typeface="仿宋" panose="02010609060101010101" pitchFamily="49" charset="-122"/>
            </a:endParaRPr>
          </a:p>
          <a:p>
            <a:pPr>
              <a:buFontTx/>
              <a:buNone/>
            </a:pPr>
            <a:r>
              <a:rPr lang="zh-CN" altLang="en-US" sz="2400" dirty="0">
                <a:solidFill>
                  <a:srgbClr val="660066"/>
                </a:solidFill>
                <a:latin typeface="+mn-lt"/>
                <a:ea typeface="仿宋" panose="02010609060101010101" pitchFamily="49" charset="-122"/>
              </a:rPr>
              <a:t>缺点：欠压状态，效率不高。</a:t>
            </a:r>
          </a:p>
        </p:txBody>
      </p:sp>
      <p:sp>
        <p:nvSpPr>
          <p:cNvPr id="30" name="Rectangle 2">
            <a:extLst>
              <a:ext uri="{FF2B5EF4-FFF2-40B4-BE49-F238E27FC236}">
                <a16:creationId xmlns:a16="http://schemas.microsoft.com/office/drawing/2014/main" id="{5ABD860B-A31E-4EAE-A9FB-78CBD0BBDA38}"/>
              </a:ext>
            </a:extLst>
          </p:cNvPr>
          <p:cNvSpPr>
            <a:spLocks noChangeArrowheads="1"/>
          </p:cNvSpPr>
          <p:nvPr/>
        </p:nvSpPr>
        <p:spPr bwMode="auto">
          <a:xfrm>
            <a:off x="7567930" y="6008939"/>
            <a:ext cx="1489946" cy="41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000" b="1" dirty="0">
                <a:solidFill>
                  <a:srgbClr val="0000FF"/>
                </a:solidFill>
                <a:latin typeface="+mn-lt"/>
                <a:ea typeface="仿宋" panose="02010609060101010101" pitchFamily="49" charset="-122"/>
              </a:rPr>
              <a:t> </a:t>
            </a:r>
            <a:r>
              <a:rPr lang="en-US" altLang="zh-CN" sz="2000" b="1" dirty="0">
                <a:solidFill>
                  <a:srgbClr val="00B050"/>
                </a:solidFill>
                <a:latin typeface="+mn-lt"/>
                <a:ea typeface="仿宋" panose="02010609060101010101" pitchFamily="49" charset="-122"/>
              </a:rPr>
              <a:t>P160  </a:t>
            </a:r>
            <a:r>
              <a:rPr lang="en-US" altLang="zh-CN" sz="2000" dirty="0">
                <a:solidFill>
                  <a:srgbClr val="FF0000"/>
                </a:solidFill>
                <a:latin typeface="+mn-lt"/>
                <a:ea typeface="仿宋" panose="02010609060101010101" pitchFamily="49" charset="-122"/>
              </a:rPr>
              <a:t>P164</a:t>
            </a:r>
            <a:endParaRPr lang="zh-CN" altLang="en-US" sz="2000" dirty="0">
              <a:solidFill>
                <a:srgbClr val="FF0000"/>
              </a:solidFill>
              <a:latin typeface="+mn-lt"/>
              <a:ea typeface="仿宋" panose="02010609060101010101" pitchFamily="49" charset="-122"/>
            </a:endParaRPr>
          </a:p>
        </p:txBody>
      </p:sp>
      <p:sp>
        <p:nvSpPr>
          <p:cNvPr id="2" name="Rectangle 3">
            <a:extLst>
              <a:ext uri="{FF2B5EF4-FFF2-40B4-BE49-F238E27FC236}">
                <a16:creationId xmlns:a16="http://schemas.microsoft.com/office/drawing/2014/main" id="{E6C6BF67-04A0-429B-9D35-BD4CA1A932A4}"/>
              </a:ext>
            </a:extLst>
          </p:cNvPr>
          <p:cNvSpPr>
            <a:spLocks noChangeArrowheads="1"/>
          </p:cNvSpPr>
          <p:nvPr/>
        </p:nvSpPr>
        <p:spPr bwMode="auto">
          <a:xfrm>
            <a:off x="4984955" y="634636"/>
            <a:ext cx="4072921" cy="171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FontTx/>
              <a:buNone/>
            </a:pPr>
            <a:r>
              <a:rPr lang="zh-CN" altLang="en-US" sz="1600" dirty="0">
                <a:solidFill>
                  <a:srgbClr val="660066"/>
                </a:solidFill>
                <a:latin typeface="+mn-lt"/>
                <a:ea typeface="仿宋" panose="02010609060101010101" pitchFamily="49" charset="-122"/>
              </a:rPr>
              <a:t>当增大</a:t>
            </a:r>
            <a:r>
              <a:rPr lang="en-US" altLang="zh-CN" sz="1600" i="1" dirty="0">
                <a:solidFill>
                  <a:srgbClr val="660066"/>
                </a:solidFill>
                <a:latin typeface="+mn-lt"/>
                <a:ea typeface="仿宋" panose="02010609060101010101" pitchFamily="49" charset="-122"/>
              </a:rPr>
              <a:t>V</a:t>
            </a:r>
            <a:r>
              <a:rPr lang="en-US" altLang="zh-CN" sz="1600" baseline="-25000" dirty="0">
                <a:solidFill>
                  <a:srgbClr val="660066"/>
                </a:solidFill>
                <a:latin typeface="+mn-lt"/>
                <a:ea typeface="仿宋" panose="02010609060101010101" pitchFamily="49" charset="-122"/>
              </a:rPr>
              <a:t>BB</a:t>
            </a:r>
            <a:r>
              <a:rPr lang="en-US" altLang="zh-CN" sz="1600" dirty="0">
                <a:solidFill>
                  <a:srgbClr val="660066"/>
                </a:solidFill>
                <a:latin typeface="+mn-lt"/>
                <a:ea typeface="仿宋" panose="02010609060101010101" pitchFamily="49" charset="-122"/>
              </a:rPr>
              <a:t>(</a:t>
            </a:r>
            <a:r>
              <a:rPr lang="zh-CN" altLang="en-US" sz="1600" dirty="0">
                <a:solidFill>
                  <a:srgbClr val="FF0000"/>
                </a:solidFill>
                <a:latin typeface="+mn-lt"/>
                <a:ea typeface="仿宋" panose="02010609060101010101" pitchFamily="49" charset="-122"/>
              </a:rPr>
              <a:t>即减小的反向偏置电压</a:t>
            </a:r>
            <a:r>
              <a:rPr lang="zh-CN" altLang="en-US" sz="1600" dirty="0">
                <a:solidFill>
                  <a:srgbClr val="660066"/>
                </a:solidFill>
                <a:latin typeface="+mn-lt"/>
                <a:ea typeface="仿宋" panose="02010609060101010101" pitchFamily="49" charset="-122"/>
              </a:rPr>
              <a:t>），放大器的工作状态：</a:t>
            </a:r>
            <a:endParaRPr lang="en-US" altLang="zh-CN" sz="1600" dirty="0">
              <a:solidFill>
                <a:srgbClr val="660066"/>
              </a:solidFill>
              <a:latin typeface="+mn-lt"/>
              <a:ea typeface="仿宋" panose="02010609060101010101" pitchFamily="49" charset="-122"/>
            </a:endParaRPr>
          </a:p>
          <a:p>
            <a:pPr eaLnBrk="1" hangingPunct="1">
              <a:buFontTx/>
              <a:buNone/>
            </a:pPr>
            <a:r>
              <a:rPr lang="zh-CN" altLang="en-US" sz="1600" dirty="0">
                <a:solidFill>
                  <a:srgbClr val="660066"/>
                </a:solidFill>
                <a:latin typeface="+mn-lt"/>
                <a:ea typeface="仿宋" panose="02010609060101010101" pitchFamily="49" charset="-122"/>
              </a:rPr>
              <a:t>由欠压</a:t>
            </a:r>
            <a:r>
              <a:rPr lang="en-US" altLang="zh-CN" sz="1600" dirty="0">
                <a:solidFill>
                  <a:srgbClr val="660066"/>
                </a:solidFill>
                <a:latin typeface="+mn-lt"/>
                <a:ea typeface="仿宋" panose="02010609060101010101" pitchFamily="49" charset="-122"/>
                <a:sym typeface="Symbol" panose="05050102010706020507" pitchFamily="18" charset="2"/>
              </a:rPr>
              <a:t> </a:t>
            </a:r>
            <a:r>
              <a:rPr lang="zh-CN" altLang="en-US" sz="1600" dirty="0">
                <a:solidFill>
                  <a:srgbClr val="660066"/>
                </a:solidFill>
                <a:latin typeface="+mn-lt"/>
                <a:ea typeface="仿宋" panose="02010609060101010101" pitchFamily="49" charset="-122"/>
                <a:sym typeface="Symbol" panose="05050102010706020507" pitchFamily="18" charset="2"/>
              </a:rPr>
              <a:t>临界 </a:t>
            </a:r>
            <a:r>
              <a:rPr lang="en-US" altLang="zh-CN" sz="1600" dirty="0">
                <a:solidFill>
                  <a:srgbClr val="660066"/>
                </a:solidFill>
                <a:latin typeface="+mn-lt"/>
                <a:ea typeface="仿宋" panose="02010609060101010101" pitchFamily="49" charset="-122"/>
                <a:sym typeface="Symbol" panose="05050102010706020507" pitchFamily="18" charset="2"/>
              </a:rPr>
              <a:t> </a:t>
            </a:r>
            <a:r>
              <a:rPr lang="zh-CN" altLang="en-US" sz="1600" dirty="0">
                <a:solidFill>
                  <a:srgbClr val="660066"/>
                </a:solidFill>
                <a:latin typeface="+mn-lt"/>
                <a:ea typeface="仿宋" panose="02010609060101010101" pitchFamily="49" charset="-122"/>
                <a:sym typeface="Symbol" panose="05050102010706020507" pitchFamily="18" charset="2"/>
              </a:rPr>
              <a:t>过压过渡；</a:t>
            </a:r>
            <a:endParaRPr lang="en-US" altLang="zh-CN" sz="1600" dirty="0">
              <a:solidFill>
                <a:srgbClr val="660066"/>
              </a:solidFill>
              <a:latin typeface="+mn-lt"/>
              <a:ea typeface="仿宋" panose="02010609060101010101" pitchFamily="49" charset="-122"/>
              <a:sym typeface="Symbol" panose="05050102010706020507" pitchFamily="18" charset="2"/>
            </a:endParaRPr>
          </a:p>
          <a:p>
            <a:pPr eaLnBrk="1" hangingPunct="1">
              <a:buFontTx/>
              <a:buNone/>
            </a:pPr>
            <a:r>
              <a:rPr lang="zh-CN" altLang="en-US" sz="1600" dirty="0">
                <a:solidFill>
                  <a:srgbClr val="660066"/>
                </a:solidFill>
                <a:latin typeface="+mn-lt"/>
                <a:ea typeface="仿宋" panose="02010609060101010101" pitchFamily="49" charset="-122"/>
                <a:sym typeface="Symbol" panose="05050102010706020507" pitchFamily="18" charset="2"/>
              </a:rPr>
              <a:t>负载线由直线  </a:t>
            </a:r>
            <a:r>
              <a:rPr lang="en-US" altLang="zh-CN" sz="1600" dirty="0">
                <a:solidFill>
                  <a:srgbClr val="660066"/>
                </a:solidFill>
                <a:latin typeface="+mn-lt"/>
                <a:ea typeface="仿宋" panose="02010609060101010101" pitchFamily="49" charset="-122"/>
                <a:sym typeface="Symbol" panose="05050102010706020507" pitchFamily="18" charset="2"/>
              </a:rPr>
              <a:t>  </a:t>
            </a:r>
            <a:r>
              <a:rPr lang="zh-CN" altLang="en-US" sz="1600" dirty="0">
                <a:solidFill>
                  <a:srgbClr val="660066"/>
                </a:solidFill>
                <a:latin typeface="+mn-lt"/>
                <a:ea typeface="仿宋" panose="02010609060101010101" pitchFamily="49" charset="-122"/>
                <a:sym typeface="Symbol" panose="05050102010706020507" pitchFamily="18" charset="2"/>
              </a:rPr>
              <a:t>直线  </a:t>
            </a:r>
            <a:r>
              <a:rPr lang="en-US" altLang="zh-CN" sz="1600" dirty="0">
                <a:solidFill>
                  <a:srgbClr val="660066"/>
                </a:solidFill>
                <a:latin typeface="+mn-lt"/>
                <a:ea typeface="仿宋" panose="02010609060101010101" pitchFamily="49" charset="-122"/>
                <a:sym typeface="Symbol" panose="05050102010706020507" pitchFamily="18" charset="2"/>
              </a:rPr>
              <a:t>  </a:t>
            </a:r>
            <a:r>
              <a:rPr lang="zh-CN" altLang="en-US" sz="1600" dirty="0">
                <a:solidFill>
                  <a:srgbClr val="660066"/>
                </a:solidFill>
                <a:latin typeface="+mn-lt"/>
                <a:ea typeface="仿宋" panose="02010609060101010101" pitchFamily="49" charset="-122"/>
                <a:sym typeface="Symbol" panose="05050102010706020507" pitchFamily="18" charset="2"/>
              </a:rPr>
              <a:t>折线过渡</a:t>
            </a:r>
            <a:endParaRPr lang="en-US" altLang="zh-CN" sz="1600" dirty="0">
              <a:solidFill>
                <a:srgbClr val="660066"/>
              </a:solidFill>
              <a:latin typeface="+mn-lt"/>
              <a:ea typeface="仿宋" panose="02010609060101010101" pitchFamily="49" charset="-122"/>
              <a:sym typeface="Symbol" panose="05050102010706020507" pitchFamily="18" charset="2"/>
            </a:endParaRPr>
          </a:p>
          <a:p>
            <a:pPr marL="0" indent="0" eaLnBrk="1" hangingPunct="1">
              <a:buFontTx/>
              <a:buNone/>
            </a:pPr>
            <a:r>
              <a:rPr lang="zh-CN" altLang="en-US" sz="1600" dirty="0">
                <a:solidFill>
                  <a:srgbClr val="660066"/>
                </a:solidFill>
                <a:latin typeface="+mn-lt"/>
                <a:ea typeface="仿宋" panose="02010609060101010101" pitchFamily="49" charset="-122"/>
                <a:sym typeface="Symbol" panose="05050102010706020507" pitchFamily="18" charset="2"/>
              </a:rPr>
              <a:t>集电极电流波形</a:t>
            </a:r>
            <a:r>
              <a:rPr lang="en-US" altLang="zh-CN" sz="1600" i="1" dirty="0">
                <a:solidFill>
                  <a:srgbClr val="660066"/>
                </a:solidFill>
                <a:latin typeface="+mn-lt"/>
                <a:ea typeface="仿宋" panose="02010609060101010101" pitchFamily="49" charset="-122"/>
                <a:sym typeface="Symbol" panose="05050102010706020507" pitchFamily="18" charset="2"/>
              </a:rPr>
              <a:t>i</a:t>
            </a:r>
            <a:r>
              <a:rPr lang="en-US" altLang="zh-CN" sz="1600" baseline="-25000" dirty="0">
                <a:solidFill>
                  <a:srgbClr val="660066"/>
                </a:solidFill>
                <a:latin typeface="+mn-lt"/>
                <a:ea typeface="仿宋" panose="02010609060101010101" pitchFamily="49" charset="-122"/>
                <a:sym typeface="Symbol" panose="05050102010706020507" pitchFamily="18" charset="2"/>
              </a:rPr>
              <a:t>c</a:t>
            </a:r>
            <a:r>
              <a:rPr lang="zh-CN" altLang="en-US" sz="1600" dirty="0">
                <a:solidFill>
                  <a:srgbClr val="660066"/>
                </a:solidFill>
                <a:latin typeface="+mn-lt"/>
                <a:ea typeface="仿宋" panose="02010609060101010101" pitchFamily="49" charset="-122"/>
                <a:sym typeface="Symbol" panose="05050102010706020507" pitchFamily="18" charset="2"/>
              </a:rPr>
              <a:t>由尖顶  </a:t>
            </a:r>
            <a:r>
              <a:rPr lang="en-US" altLang="zh-CN" sz="1600" dirty="0">
                <a:solidFill>
                  <a:srgbClr val="660066"/>
                </a:solidFill>
                <a:latin typeface="+mn-lt"/>
                <a:ea typeface="仿宋" panose="02010609060101010101" pitchFamily="49" charset="-122"/>
                <a:sym typeface="Symbol" panose="05050102010706020507" pitchFamily="18" charset="2"/>
              </a:rPr>
              <a:t>  </a:t>
            </a:r>
            <a:r>
              <a:rPr lang="zh-CN" altLang="en-US" sz="1600" dirty="0">
                <a:solidFill>
                  <a:srgbClr val="660066"/>
                </a:solidFill>
                <a:latin typeface="+mn-lt"/>
                <a:ea typeface="仿宋" panose="02010609060101010101" pitchFamily="49" charset="-122"/>
                <a:sym typeface="Symbol" panose="05050102010706020507" pitchFamily="18" charset="2"/>
              </a:rPr>
              <a:t>尖顶  </a:t>
            </a:r>
            <a:r>
              <a:rPr lang="en-US" altLang="zh-CN" sz="1600" dirty="0">
                <a:solidFill>
                  <a:srgbClr val="660066"/>
                </a:solidFill>
                <a:latin typeface="+mn-lt"/>
                <a:ea typeface="仿宋" panose="02010609060101010101" pitchFamily="49" charset="-122"/>
                <a:sym typeface="Symbol" panose="05050102010706020507" pitchFamily="18" charset="2"/>
              </a:rPr>
              <a:t>  </a:t>
            </a:r>
            <a:r>
              <a:rPr lang="zh-CN" altLang="en-US" sz="1600" dirty="0">
                <a:solidFill>
                  <a:srgbClr val="660066"/>
                </a:solidFill>
                <a:latin typeface="+mn-lt"/>
                <a:ea typeface="仿宋" panose="02010609060101010101" pitchFamily="49" charset="-122"/>
                <a:sym typeface="Symbol" panose="05050102010706020507" pitchFamily="18" charset="2"/>
              </a:rPr>
              <a:t>凹陷脉冲过渡</a:t>
            </a:r>
            <a:endParaRPr lang="zh-CN" altLang="en-US" sz="1600" dirty="0">
              <a:solidFill>
                <a:srgbClr val="660066"/>
              </a:solidFill>
              <a:latin typeface="+mn-lt"/>
              <a:ea typeface="仿宋" panose="02010609060101010101" pitchFamily="49" charset="-122"/>
            </a:endParaRPr>
          </a:p>
        </p:txBody>
      </p:sp>
    </p:spTree>
    <p:extLst>
      <p:ext uri="{BB962C8B-B14F-4D97-AF65-F5344CB8AC3E}">
        <p14:creationId xmlns:p14="http://schemas.microsoft.com/office/powerpoint/2010/main" val="2010173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BA71901-BB4A-4F62-8DD9-2867BA885647}"/>
              </a:ext>
            </a:extLst>
          </p:cNvPr>
          <p:cNvGrpSpPr/>
          <p:nvPr/>
        </p:nvGrpSpPr>
        <p:grpSpPr>
          <a:xfrm>
            <a:off x="186166" y="3408852"/>
            <a:ext cx="8474075" cy="2738437"/>
            <a:chOff x="207963" y="3906838"/>
            <a:chExt cx="8474075" cy="2738437"/>
          </a:xfrm>
        </p:grpSpPr>
        <p:pic>
          <p:nvPicPr>
            <p:cNvPr id="69634" name="图片 4">
              <a:extLst>
                <a:ext uri="{FF2B5EF4-FFF2-40B4-BE49-F238E27FC236}">
                  <a16:creationId xmlns:a16="http://schemas.microsoft.com/office/drawing/2014/main" id="{C8CF46D4-E646-4D83-A0C0-5706AF81A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3" y="3906838"/>
              <a:ext cx="8474075"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 Box 7">
              <a:extLst>
                <a:ext uri="{FF2B5EF4-FFF2-40B4-BE49-F238E27FC236}">
                  <a16:creationId xmlns:a16="http://schemas.microsoft.com/office/drawing/2014/main" id="{EDA9A36E-7D86-4C04-B7ED-ACBC512475B7}"/>
                </a:ext>
              </a:extLst>
            </p:cNvPr>
            <p:cNvSpPr txBox="1">
              <a:spLocks noChangeArrowheads="1"/>
            </p:cNvSpPr>
            <p:nvPr/>
          </p:nvSpPr>
          <p:spPr bwMode="auto">
            <a:xfrm>
              <a:off x="1200150" y="5805488"/>
              <a:ext cx="1655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FF0000"/>
                  </a:solidFill>
                  <a:latin typeface="+mn-lt"/>
                  <a:ea typeface="仿宋" panose="02010609060101010101" pitchFamily="49" charset="-122"/>
                </a:rPr>
                <a:t>平衡调幅器</a:t>
              </a:r>
            </a:p>
          </p:txBody>
        </p:sp>
        <p:cxnSp>
          <p:nvCxnSpPr>
            <p:cNvPr id="69642" name="直接箭头连接符 6">
              <a:extLst>
                <a:ext uri="{FF2B5EF4-FFF2-40B4-BE49-F238E27FC236}">
                  <a16:creationId xmlns:a16="http://schemas.microsoft.com/office/drawing/2014/main" id="{E1923F06-153E-4B0A-BBDD-7D0B6BF4FF8D}"/>
                </a:ext>
              </a:extLst>
            </p:cNvPr>
            <p:cNvCxnSpPr>
              <a:cxnSpLocks/>
            </p:cNvCxnSpPr>
            <p:nvPr/>
          </p:nvCxnSpPr>
          <p:spPr bwMode="auto">
            <a:xfrm flipV="1">
              <a:off x="2143125" y="4941888"/>
              <a:ext cx="779463" cy="863600"/>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69643" name="直接箭头连接符 17">
              <a:extLst>
                <a:ext uri="{FF2B5EF4-FFF2-40B4-BE49-F238E27FC236}">
                  <a16:creationId xmlns:a16="http://schemas.microsoft.com/office/drawing/2014/main" id="{92AE0708-4D80-4046-A3EC-1C99780C2D31}"/>
                </a:ext>
              </a:extLst>
            </p:cNvPr>
            <p:cNvCxnSpPr>
              <a:cxnSpLocks/>
              <a:stCxn id="69641" idx="0"/>
            </p:cNvCxnSpPr>
            <p:nvPr/>
          </p:nvCxnSpPr>
          <p:spPr bwMode="auto">
            <a:xfrm flipH="1" flipV="1">
              <a:off x="1331913" y="4999038"/>
              <a:ext cx="695325" cy="806450"/>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69644" name="Text Box 7">
              <a:extLst>
                <a:ext uri="{FF2B5EF4-FFF2-40B4-BE49-F238E27FC236}">
                  <a16:creationId xmlns:a16="http://schemas.microsoft.com/office/drawing/2014/main" id="{01290A95-0392-458B-93E1-DB9BCCCCD55E}"/>
                </a:ext>
              </a:extLst>
            </p:cNvPr>
            <p:cNvSpPr txBox="1">
              <a:spLocks noChangeArrowheads="1"/>
            </p:cNvSpPr>
            <p:nvPr/>
          </p:nvSpPr>
          <p:spPr bwMode="auto">
            <a:xfrm>
              <a:off x="6177973" y="5448910"/>
              <a:ext cx="23750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solidFill>
                    <a:srgbClr val="00CC00"/>
                  </a:solidFill>
                  <a:latin typeface="+mn-lt"/>
                  <a:ea typeface="仿宋" panose="02010609060101010101" pitchFamily="49" charset="-122"/>
                </a:rPr>
                <a:t>P155   </a:t>
              </a:r>
              <a:r>
                <a:rPr lang="en-US" altLang="zh-CN" sz="2000" dirty="0">
                  <a:solidFill>
                    <a:srgbClr val="FF0000"/>
                  </a:solidFill>
                  <a:latin typeface="+mn-lt"/>
                  <a:ea typeface="仿宋" panose="02010609060101010101" pitchFamily="49" charset="-122"/>
                </a:rPr>
                <a:t>P159     </a:t>
              </a:r>
              <a:r>
                <a:rPr lang="en-US" altLang="zh-CN" sz="2000" dirty="0">
                  <a:solidFill>
                    <a:schemeClr val="accent2"/>
                  </a:solidFill>
                  <a:latin typeface="+mn-lt"/>
                  <a:ea typeface="仿宋" panose="02010609060101010101" pitchFamily="49" charset="-122"/>
                </a:rPr>
                <a:t>P166</a:t>
              </a:r>
              <a:endParaRPr lang="zh-CN" altLang="en-US" sz="2000" dirty="0">
                <a:solidFill>
                  <a:srgbClr val="FF0000"/>
                </a:solidFill>
                <a:latin typeface="+mn-lt"/>
                <a:ea typeface="仿宋" panose="02010609060101010101" pitchFamily="49" charset="-122"/>
              </a:endParaRPr>
            </a:p>
          </p:txBody>
        </p:sp>
      </p:grpSp>
      <p:pic>
        <p:nvPicPr>
          <p:cNvPr id="69635" name="图片 2">
            <a:extLst>
              <a:ext uri="{FF2B5EF4-FFF2-40B4-BE49-F238E27FC236}">
                <a16:creationId xmlns:a16="http://schemas.microsoft.com/office/drawing/2014/main" id="{B0876655-83C0-4212-86F4-706A668CE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150" y="1166813"/>
            <a:ext cx="4967288"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Rectangle 2">
            <a:extLst>
              <a:ext uri="{FF2B5EF4-FFF2-40B4-BE49-F238E27FC236}">
                <a16:creationId xmlns:a16="http://schemas.microsoft.com/office/drawing/2014/main" id="{EA0D7063-3449-4569-80AC-144F507BC909}"/>
              </a:ext>
            </a:extLst>
          </p:cNvPr>
          <p:cNvSpPr>
            <a:spLocks noGrp="1" noChangeArrowheads="1"/>
          </p:cNvSpPr>
          <p:nvPr>
            <p:ph type="title" idx="4294967295"/>
          </p:nvPr>
        </p:nvSpPr>
        <p:spPr>
          <a:xfrm>
            <a:off x="228600" y="228600"/>
            <a:ext cx="8734425" cy="381000"/>
          </a:xfrm>
        </p:spPr>
        <p:txBody>
          <a:bodyPr/>
          <a:lstStyle/>
          <a:p>
            <a:pPr algn="l" eaLnBrk="1" hangingPunct="1"/>
            <a:r>
              <a:rPr lang="en-US" altLang="zh-CN" sz="2800" b="1" dirty="0">
                <a:solidFill>
                  <a:srgbClr val="0000FF"/>
                </a:solidFill>
                <a:latin typeface="+mn-lt"/>
                <a:ea typeface="仿宋" panose="02010609060101010101" pitchFamily="49" charset="-122"/>
              </a:rPr>
              <a:t>5.2.3  </a:t>
            </a:r>
            <a:r>
              <a:rPr lang="zh-CN" altLang="en-US" sz="2800" b="1" dirty="0">
                <a:solidFill>
                  <a:srgbClr val="0000FF"/>
                </a:solidFill>
                <a:latin typeface="+mn-lt"/>
                <a:ea typeface="仿宋" panose="02010609060101010101" pitchFamily="49" charset="-122"/>
              </a:rPr>
              <a:t>单边带调幅信号产生的方法  </a:t>
            </a:r>
            <a:r>
              <a:rPr lang="en-US" altLang="zh-CN" sz="2800" b="1" dirty="0">
                <a:solidFill>
                  <a:srgbClr val="00B050"/>
                </a:solidFill>
                <a:latin typeface="+mn-lt"/>
                <a:ea typeface="仿宋" panose="02010609060101010101" pitchFamily="49" charset="-122"/>
              </a:rPr>
              <a:t>P154</a:t>
            </a:r>
            <a:r>
              <a:rPr lang="zh-CN" altLang="en-US" sz="2800" b="1" dirty="0">
                <a:solidFill>
                  <a:srgbClr val="0000FF"/>
                </a:solidFill>
                <a:latin typeface="+mn-lt"/>
                <a:ea typeface="仿宋" panose="02010609060101010101" pitchFamily="49" charset="-122"/>
              </a:rPr>
              <a:t>  </a:t>
            </a:r>
            <a:r>
              <a:rPr lang="zh-CN" altLang="en-US" sz="2800" b="1" dirty="0">
                <a:solidFill>
                  <a:srgbClr val="FF0000"/>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P158   </a:t>
            </a:r>
            <a:r>
              <a:rPr lang="en-US" altLang="zh-CN" sz="2800" b="1" dirty="0">
                <a:solidFill>
                  <a:srgbClr val="0000FF"/>
                </a:solidFill>
                <a:latin typeface="+mn-lt"/>
                <a:ea typeface="仿宋" panose="02010609060101010101" pitchFamily="49" charset="-122"/>
              </a:rPr>
              <a:t> P165</a:t>
            </a:r>
            <a:endParaRPr lang="zh-CN" altLang="en-US" sz="2800" b="1" dirty="0">
              <a:solidFill>
                <a:srgbClr val="0000FF"/>
              </a:solidFill>
              <a:latin typeface="+mn-lt"/>
              <a:ea typeface="仿宋" panose="02010609060101010101" pitchFamily="49" charset="-122"/>
            </a:endParaRPr>
          </a:p>
        </p:txBody>
      </p:sp>
      <p:sp>
        <p:nvSpPr>
          <p:cNvPr id="69637" name="Text Box 5">
            <a:extLst>
              <a:ext uri="{FF2B5EF4-FFF2-40B4-BE49-F238E27FC236}">
                <a16:creationId xmlns:a16="http://schemas.microsoft.com/office/drawing/2014/main" id="{EE2D3131-51B0-4F2A-AB79-F4A599560912}"/>
              </a:ext>
            </a:extLst>
          </p:cNvPr>
          <p:cNvSpPr txBox="1">
            <a:spLocks noChangeArrowheads="1"/>
          </p:cNvSpPr>
          <p:nvPr/>
        </p:nvSpPr>
        <p:spPr bwMode="auto">
          <a:xfrm>
            <a:off x="971550" y="571500"/>
            <a:ext cx="6624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latin typeface="+mn-lt"/>
                <a:ea typeface="仿宋" panose="02010609060101010101" pitchFamily="49" charset="-122"/>
              </a:rPr>
              <a:t>首先产生双边带，然后去掉一个边带。</a:t>
            </a:r>
          </a:p>
        </p:txBody>
      </p:sp>
      <p:sp>
        <p:nvSpPr>
          <p:cNvPr id="69638" name="Text Box 6">
            <a:extLst>
              <a:ext uri="{FF2B5EF4-FFF2-40B4-BE49-F238E27FC236}">
                <a16:creationId xmlns:a16="http://schemas.microsoft.com/office/drawing/2014/main" id="{A8FD7EEE-B933-46F4-893B-F2FAD5F77AFC}"/>
              </a:ext>
            </a:extLst>
          </p:cNvPr>
          <p:cNvSpPr txBox="1">
            <a:spLocks noChangeArrowheads="1"/>
          </p:cNvSpPr>
          <p:nvPr/>
        </p:nvSpPr>
        <p:spPr bwMode="auto">
          <a:xfrm>
            <a:off x="120046" y="1091895"/>
            <a:ext cx="414337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660066"/>
                </a:solidFill>
                <a:latin typeface="+mn-lt"/>
                <a:ea typeface="仿宋" panose="02010609060101010101" pitchFamily="49" charset="-122"/>
              </a:rPr>
              <a:t>1.  </a:t>
            </a:r>
            <a:r>
              <a:rPr lang="zh-CN" altLang="en-US" sz="2400" dirty="0">
                <a:solidFill>
                  <a:srgbClr val="660066"/>
                </a:solidFill>
                <a:latin typeface="+mn-lt"/>
                <a:ea typeface="仿宋" panose="02010609060101010101" pitchFamily="49" charset="-122"/>
              </a:rPr>
              <a:t>滤波器法</a:t>
            </a:r>
          </a:p>
          <a:p>
            <a:pPr eaLnBrk="1" hangingPunct="1">
              <a:spcBef>
                <a:spcPct val="50000"/>
              </a:spcBef>
              <a:buFontTx/>
              <a:buNone/>
            </a:pPr>
            <a:r>
              <a:rPr lang="zh-CN" altLang="en-US" sz="24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    由平衡调幅器</a:t>
            </a:r>
            <a:r>
              <a:rPr lang="en-US" altLang="zh-CN" sz="2000" dirty="0">
                <a:solidFill>
                  <a:srgbClr val="660066"/>
                </a:solidFill>
                <a:latin typeface="+mn-lt"/>
                <a:ea typeface="仿宋" panose="02010609060101010101" pitchFamily="49" charset="-122"/>
              </a:rPr>
              <a:t>(</a:t>
            </a:r>
            <a:r>
              <a:rPr lang="zh-CN" altLang="en-US" sz="2000" dirty="0">
                <a:solidFill>
                  <a:srgbClr val="0000FF"/>
                </a:solidFill>
                <a:latin typeface="+mn-lt"/>
                <a:ea typeface="仿宋" panose="02010609060101010101" pitchFamily="49" charset="-122"/>
              </a:rPr>
              <a:t>或乘法器</a:t>
            </a:r>
            <a:r>
              <a:rPr lang="en-US" altLang="zh-CN" sz="2000" dirty="0">
                <a:solidFill>
                  <a:srgbClr val="660066"/>
                </a:solidFill>
                <a:latin typeface="+mn-lt"/>
                <a:ea typeface="仿宋" panose="02010609060101010101" pitchFamily="49" charset="-122"/>
              </a:rPr>
              <a:t>)</a:t>
            </a:r>
            <a:r>
              <a:rPr lang="zh-CN" altLang="en-US" sz="2000" dirty="0">
                <a:solidFill>
                  <a:srgbClr val="660066"/>
                </a:solidFill>
                <a:latin typeface="+mn-lt"/>
                <a:ea typeface="仿宋" panose="02010609060101010101" pitchFamily="49" charset="-122"/>
              </a:rPr>
              <a:t>产生</a:t>
            </a:r>
            <a:r>
              <a:rPr lang="zh-CN" altLang="en-US" sz="2000" i="1" dirty="0">
                <a:solidFill>
                  <a:srgbClr val="660066"/>
                </a:solidFill>
                <a:latin typeface="+mn-lt"/>
                <a:ea typeface="仿宋" panose="02010609060101010101" pitchFamily="49" charset="-122"/>
                <a:sym typeface="Symbol" panose="05050102010706020507" pitchFamily="18" charset="2"/>
              </a:rPr>
              <a:t></a:t>
            </a:r>
            <a:r>
              <a:rPr lang="en-US" altLang="zh-CN" sz="2000" baseline="-25000" dirty="0">
                <a:solidFill>
                  <a:srgbClr val="660066"/>
                </a:solidFill>
                <a:latin typeface="+mn-lt"/>
                <a:ea typeface="仿宋" panose="02010609060101010101" pitchFamily="49" charset="-122"/>
                <a:sym typeface="Symbol" panose="05050102010706020507" pitchFamily="18" charset="2"/>
              </a:rPr>
              <a:t>0</a:t>
            </a:r>
            <a:r>
              <a:rPr lang="en-US" altLang="zh-CN" sz="2000" dirty="0">
                <a:solidFill>
                  <a:srgbClr val="660066"/>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rPr>
              <a:t>信号</a:t>
            </a:r>
            <a:r>
              <a:rPr lang="en-US" altLang="zh-CN" sz="2000" dirty="0">
                <a:solidFill>
                  <a:srgbClr val="660066"/>
                </a:solidFill>
                <a:latin typeface="+mn-lt"/>
                <a:ea typeface="仿宋" panose="02010609060101010101" pitchFamily="49" charset="-122"/>
              </a:rPr>
              <a:t>(DSB)</a:t>
            </a:r>
            <a:r>
              <a:rPr lang="zh-CN" altLang="en-US" sz="2000" dirty="0">
                <a:solidFill>
                  <a:srgbClr val="660066"/>
                </a:solidFill>
                <a:latin typeface="+mn-lt"/>
                <a:ea typeface="仿宋" panose="02010609060101010101" pitchFamily="49" charset="-122"/>
              </a:rPr>
              <a:t>，然后由边带滤波器滤去上或下边带。</a:t>
            </a:r>
          </a:p>
        </p:txBody>
      </p:sp>
      <p:sp>
        <p:nvSpPr>
          <p:cNvPr id="69639" name="Text Box 7">
            <a:extLst>
              <a:ext uri="{FF2B5EF4-FFF2-40B4-BE49-F238E27FC236}">
                <a16:creationId xmlns:a16="http://schemas.microsoft.com/office/drawing/2014/main" id="{6A733E0E-E9A0-484C-B18A-BC409688B2F1}"/>
              </a:ext>
            </a:extLst>
          </p:cNvPr>
          <p:cNvSpPr txBox="1">
            <a:spLocks noChangeArrowheads="1"/>
          </p:cNvSpPr>
          <p:nvPr/>
        </p:nvSpPr>
        <p:spPr bwMode="auto">
          <a:xfrm>
            <a:off x="177740" y="3037377"/>
            <a:ext cx="468229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660066"/>
                </a:solidFill>
                <a:latin typeface="+mn-lt"/>
                <a:ea typeface="仿宋" panose="02010609060101010101" pitchFamily="49" charset="-122"/>
              </a:rPr>
              <a:t>SSB</a:t>
            </a:r>
            <a:r>
              <a:rPr lang="zh-CN" altLang="en-US" sz="2400" dirty="0">
                <a:solidFill>
                  <a:srgbClr val="660066"/>
                </a:solidFill>
                <a:latin typeface="+mn-lt"/>
                <a:ea typeface="仿宋" panose="02010609060101010101" pitchFamily="49" charset="-122"/>
              </a:rPr>
              <a:t>发射机：多次升频、上变频</a:t>
            </a:r>
            <a:endParaRPr lang="en-US" altLang="zh-CN" sz="2400" dirty="0">
              <a:solidFill>
                <a:srgbClr val="660066"/>
              </a:solidFill>
              <a:latin typeface="+mn-lt"/>
              <a:ea typeface="仿宋" panose="02010609060101010101" pitchFamily="49" charset="-122"/>
            </a:endParaRPr>
          </a:p>
        </p:txBody>
      </p:sp>
      <p:sp>
        <p:nvSpPr>
          <p:cNvPr id="69640" name="Text Box 7">
            <a:extLst>
              <a:ext uri="{FF2B5EF4-FFF2-40B4-BE49-F238E27FC236}">
                <a16:creationId xmlns:a16="http://schemas.microsoft.com/office/drawing/2014/main" id="{F00B7E70-9D79-4596-A50B-8D3623E87805}"/>
              </a:ext>
            </a:extLst>
          </p:cNvPr>
          <p:cNvSpPr txBox="1">
            <a:spLocks noChangeArrowheads="1"/>
          </p:cNvSpPr>
          <p:nvPr/>
        </p:nvSpPr>
        <p:spPr bwMode="auto">
          <a:xfrm>
            <a:off x="6390897" y="1707021"/>
            <a:ext cx="23669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solidFill>
                  <a:srgbClr val="00CC00"/>
                </a:solidFill>
                <a:latin typeface="+mn-lt"/>
                <a:ea typeface="仿宋" panose="02010609060101010101" pitchFamily="49" charset="-122"/>
              </a:rPr>
              <a:t>P155 </a:t>
            </a:r>
            <a:r>
              <a:rPr lang="en-US" altLang="zh-CN" sz="2000" dirty="0">
                <a:solidFill>
                  <a:srgbClr val="FF0000"/>
                </a:solidFill>
                <a:latin typeface="+mn-lt"/>
                <a:ea typeface="仿宋" panose="02010609060101010101" pitchFamily="49" charset="-122"/>
              </a:rPr>
              <a:t>   P159     </a:t>
            </a:r>
            <a:r>
              <a:rPr lang="en-US" altLang="zh-CN" sz="2000" dirty="0">
                <a:solidFill>
                  <a:schemeClr val="accent2"/>
                </a:solidFill>
                <a:latin typeface="+mn-lt"/>
                <a:ea typeface="仿宋" panose="02010609060101010101" pitchFamily="49" charset="-122"/>
              </a:rPr>
              <a:t>P166</a:t>
            </a:r>
            <a:endParaRPr lang="zh-CN" altLang="en-US" sz="2000" dirty="0">
              <a:solidFill>
                <a:srgbClr val="FF0000"/>
              </a:solidFill>
              <a:latin typeface="+mn-lt"/>
              <a:ea typeface="仿宋" panose="02010609060101010101" pitchFamily="49" charset="-122"/>
            </a:endParaRPr>
          </a:p>
        </p:txBody>
      </p:sp>
      <p:sp>
        <p:nvSpPr>
          <p:cNvPr id="14" name="Text Box 7">
            <a:extLst>
              <a:ext uri="{FF2B5EF4-FFF2-40B4-BE49-F238E27FC236}">
                <a16:creationId xmlns:a16="http://schemas.microsoft.com/office/drawing/2014/main" id="{599D84B1-9B0E-4A1A-845D-A23E6CAFB325}"/>
              </a:ext>
            </a:extLst>
          </p:cNvPr>
          <p:cNvSpPr txBox="1">
            <a:spLocks noChangeArrowheads="1"/>
          </p:cNvSpPr>
          <p:nvPr/>
        </p:nvSpPr>
        <p:spPr bwMode="auto">
          <a:xfrm>
            <a:off x="539552" y="6140145"/>
            <a:ext cx="6336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注意： 不可以使用倍频的方法进行上变频！</a:t>
            </a:r>
            <a:endParaRPr lang="en-US" altLang="zh-CN" sz="2400" dirty="0">
              <a:solidFill>
                <a:srgbClr val="660066"/>
              </a:solidFill>
              <a:latin typeface="+mn-lt"/>
              <a:ea typeface="仿宋" panose="02010609060101010101"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70658" name="图片 2">
            <a:extLst>
              <a:ext uri="{FF2B5EF4-FFF2-40B4-BE49-F238E27FC236}">
                <a16:creationId xmlns:a16="http://schemas.microsoft.com/office/drawing/2014/main" id="{83000465-5E53-42A1-8EA5-670526DA7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660400"/>
            <a:ext cx="5567362"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2">
            <a:extLst>
              <a:ext uri="{FF2B5EF4-FFF2-40B4-BE49-F238E27FC236}">
                <a16:creationId xmlns:a16="http://schemas.microsoft.com/office/drawing/2014/main" id="{09E6BB1D-6704-47B5-810B-13AD110A42F0}"/>
              </a:ext>
            </a:extLst>
          </p:cNvPr>
          <p:cNvSpPr>
            <a:spLocks noGrp="1" noChangeArrowheads="1"/>
          </p:cNvSpPr>
          <p:nvPr>
            <p:ph type="title" idx="4294967295"/>
          </p:nvPr>
        </p:nvSpPr>
        <p:spPr>
          <a:xfrm>
            <a:off x="228600" y="228600"/>
            <a:ext cx="8375650" cy="381000"/>
          </a:xfrm>
        </p:spPr>
        <p:txBody>
          <a:bodyPr/>
          <a:lstStyle/>
          <a:p>
            <a:pPr algn="l" eaLnBrk="1" hangingPunct="1"/>
            <a:r>
              <a:rPr lang="en-US" altLang="zh-CN" sz="2800" b="1" dirty="0">
                <a:solidFill>
                  <a:srgbClr val="0000FF"/>
                </a:solidFill>
                <a:latin typeface="+mn-lt"/>
                <a:ea typeface="仿宋" panose="02010609060101010101" pitchFamily="49" charset="-122"/>
              </a:rPr>
              <a:t>5.2.3  </a:t>
            </a:r>
            <a:r>
              <a:rPr lang="zh-CN" altLang="en-US" sz="2800" b="1" dirty="0">
                <a:solidFill>
                  <a:srgbClr val="0000FF"/>
                </a:solidFill>
                <a:latin typeface="+mn-lt"/>
                <a:ea typeface="仿宋" panose="02010609060101010101" pitchFamily="49" charset="-122"/>
              </a:rPr>
              <a:t>单边带调幅信号产生的方法</a:t>
            </a:r>
            <a:r>
              <a:rPr lang="en-US" altLang="zh-CN" sz="2800" b="1" dirty="0">
                <a:solidFill>
                  <a:srgbClr val="00B050"/>
                </a:solidFill>
                <a:latin typeface="+mn-lt"/>
                <a:ea typeface="仿宋" panose="02010609060101010101" pitchFamily="49" charset="-122"/>
              </a:rPr>
              <a:t>P154</a:t>
            </a:r>
            <a:r>
              <a:rPr lang="zh-CN" altLang="en-US"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P158  </a:t>
            </a:r>
            <a:r>
              <a:rPr lang="en-US" altLang="zh-CN" sz="2800" b="1" dirty="0">
                <a:solidFill>
                  <a:srgbClr val="0000FF"/>
                </a:solidFill>
                <a:latin typeface="+mn-lt"/>
                <a:ea typeface="仿宋" panose="02010609060101010101" pitchFamily="49" charset="-122"/>
              </a:rPr>
              <a:t> P165</a:t>
            </a:r>
            <a:endParaRPr lang="zh-CN" altLang="en-US" sz="2800" b="1" dirty="0">
              <a:solidFill>
                <a:srgbClr val="0000FF"/>
              </a:solidFill>
              <a:latin typeface="+mn-lt"/>
              <a:ea typeface="仿宋" panose="02010609060101010101" pitchFamily="49" charset="-122"/>
            </a:endParaRPr>
          </a:p>
        </p:txBody>
      </p:sp>
      <p:sp>
        <p:nvSpPr>
          <p:cNvPr id="70660" name="Text Box 7">
            <a:extLst>
              <a:ext uri="{FF2B5EF4-FFF2-40B4-BE49-F238E27FC236}">
                <a16:creationId xmlns:a16="http://schemas.microsoft.com/office/drawing/2014/main" id="{B5F96943-E59B-4598-9AB6-96ECC49B2DA8}"/>
              </a:ext>
            </a:extLst>
          </p:cNvPr>
          <p:cNvSpPr txBox="1">
            <a:spLocks noChangeArrowheads="1"/>
          </p:cNvSpPr>
          <p:nvPr/>
        </p:nvSpPr>
        <p:spPr bwMode="auto">
          <a:xfrm>
            <a:off x="228600" y="669925"/>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660066"/>
                </a:solidFill>
                <a:latin typeface="+mn-lt"/>
                <a:ea typeface="仿宋" panose="02010609060101010101" pitchFamily="49" charset="-122"/>
              </a:rPr>
              <a:t>2.  </a:t>
            </a:r>
            <a:r>
              <a:rPr lang="zh-CN" altLang="en-US" sz="2400" dirty="0">
                <a:solidFill>
                  <a:srgbClr val="660066"/>
                </a:solidFill>
                <a:latin typeface="+mn-lt"/>
                <a:ea typeface="仿宋" panose="02010609060101010101" pitchFamily="49" charset="-122"/>
              </a:rPr>
              <a:t>相移法</a:t>
            </a:r>
            <a:r>
              <a:rPr lang="en-US" altLang="zh-CN" sz="2400" dirty="0">
                <a:solidFill>
                  <a:srgbClr val="660066"/>
                </a:solidFill>
                <a:latin typeface="+mn-lt"/>
                <a:ea typeface="仿宋" panose="02010609060101010101" pitchFamily="49" charset="-122"/>
              </a:rPr>
              <a:t>:</a:t>
            </a:r>
          </a:p>
        </p:txBody>
      </p:sp>
      <p:sp>
        <p:nvSpPr>
          <p:cNvPr id="70661" name="Text Box 11">
            <a:extLst>
              <a:ext uri="{FF2B5EF4-FFF2-40B4-BE49-F238E27FC236}">
                <a16:creationId xmlns:a16="http://schemas.microsoft.com/office/drawing/2014/main" id="{CF88C04A-CE12-4BCC-BFB0-EA3B26E17CBD}"/>
              </a:ext>
            </a:extLst>
          </p:cNvPr>
          <p:cNvSpPr txBox="1">
            <a:spLocks noChangeArrowheads="1"/>
          </p:cNvSpPr>
          <p:nvPr/>
        </p:nvSpPr>
        <p:spPr bwMode="auto">
          <a:xfrm>
            <a:off x="130175" y="3619500"/>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latin typeface="+mn-lt"/>
                <a:ea typeface="仿宋" panose="02010609060101010101" pitchFamily="49" charset="-122"/>
              </a:rPr>
              <a:t>平衡调幅器</a:t>
            </a:r>
            <a:r>
              <a:rPr lang="en-US" altLang="zh-CN" sz="2400">
                <a:solidFill>
                  <a:srgbClr val="660066"/>
                </a:solidFill>
                <a:latin typeface="+mn-lt"/>
                <a:ea typeface="仿宋" panose="02010609060101010101" pitchFamily="49" charset="-122"/>
              </a:rPr>
              <a:t>A</a:t>
            </a:r>
            <a:r>
              <a:rPr lang="zh-CN" altLang="en-US" sz="2400">
                <a:solidFill>
                  <a:srgbClr val="660066"/>
                </a:solidFill>
                <a:latin typeface="+mn-lt"/>
                <a:ea typeface="仿宋" panose="02010609060101010101" pitchFamily="49" charset="-122"/>
              </a:rPr>
              <a:t>输出：</a:t>
            </a:r>
          </a:p>
        </p:txBody>
      </p:sp>
      <p:sp>
        <p:nvSpPr>
          <p:cNvPr id="70662" name="Text Box 12">
            <a:extLst>
              <a:ext uri="{FF2B5EF4-FFF2-40B4-BE49-F238E27FC236}">
                <a16:creationId xmlns:a16="http://schemas.microsoft.com/office/drawing/2014/main" id="{0390699D-58D4-41F0-A3AF-28AC608CA5B4}"/>
              </a:ext>
            </a:extLst>
          </p:cNvPr>
          <p:cNvSpPr txBox="1">
            <a:spLocks noChangeArrowheads="1"/>
          </p:cNvSpPr>
          <p:nvPr/>
        </p:nvSpPr>
        <p:spPr bwMode="auto">
          <a:xfrm>
            <a:off x="93663" y="4711700"/>
            <a:ext cx="4537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latin typeface="+mn-lt"/>
                <a:ea typeface="仿宋" panose="02010609060101010101" pitchFamily="49" charset="-122"/>
              </a:rPr>
              <a:t>平衡调幅器</a:t>
            </a:r>
            <a:r>
              <a:rPr lang="en-US" altLang="zh-CN" sz="2400">
                <a:solidFill>
                  <a:srgbClr val="660066"/>
                </a:solidFill>
                <a:latin typeface="+mn-lt"/>
                <a:ea typeface="仿宋" panose="02010609060101010101" pitchFamily="49" charset="-122"/>
              </a:rPr>
              <a:t>B</a:t>
            </a:r>
            <a:r>
              <a:rPr lang="zh-CN" altLang="en-US" sz="2400">
                <a:solidFill>
                  <a:srgbClr val="660066"/>
                </a:solidFill>
                <a:latin typeface="+mn-lt"/>
                <a:ea typeface="仿宋" panose="02010609060101010101" pitchFamily="49" charset="-122"/>
              </a:rPr>
              <a:t>输出：</a:t>
            </a:r>
          </a:p>
        </p:txBody>
      </p:sp>
      <p:sp>
        <p:nvSpPr>
          <p:cNvPr id="70663" name="Text Box 12">
            <a:extLst>
              <a:ext uri="{FF2B5EF4-FFF2-40B4-BE49-F238E27FC236}">
                <a16:creationId xmlns:a16="http://schemas.microsoft.com/office/drawing/2014/main" id="{B9B1BA5A-2D12-4326-94ED-77FFF786A866}"/>
              </a:ext>
            </a:extLst>
          </p:cNvPr>
          <p:cNvSpPr txBox="1">
            <a:spLocks noChangeArrowheads="1"/>
          </p:cNvSpPr>
          <p:nvPr/>
        </p:nvSpPr>
        <p:spPr bwMode="auto">
          <a:xfrm>
            <a:off x="33338" y="5886450"/>
            <a:ext cx="4537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660066"/>
                </a:solidFill>
                <a:latin typeface="+mn-lt"/>
                <a:ea typeface="仿宋" panose="02010609060101010101" pitchFamily="49" charset="-122"/>
              </a:rPr>
              <a:t>AB</a:t>
            </a:r>
            <a:r>
              <a:rPr lang="zh-CN" altLang="en-US" sz="2400" dirty="0">
                <a:solidFill>
                  <a:srgbClr val="660066"/>
                </a:solidFill>
                <a:latin typeface="+mn-lt"/>
                <a:ea typeface="仿宋" panose="02010609060101010101" pitchFamily="49" charset="-122"/>
              </a:rPr>
              <a:t>合并后的输出：</a:t>
            </a:r>
          </a:p>
        </p:txBody>
      </p:sp>
      <p:sp>
        <p:nvSpPr>
          <p:cNvPr id="70664" name="Text Box 7">
            <a:extLst>
              <a:ext uri="{FF2B5EF4-FFF2-40B4-BE49-F238E27FC236}">
                <a16:creationId xmlns:a16="http://schemas.microsoft.com/office/drawing/2014/main" id="{D34FF748-B5BF-4A51-8172-CAAE854B126B}"/>
              </a:ext>
            </a:extLst>
          </p:cNvPr>
          <p:cNvSpPr txBox="1">
            <a:spLocks noChangeArrowheads="1"/>
          </p:cNvSpPr>
          <p:nvPr/>
        </p:nvSpPr>
        <p:spPr bwMode="auto">
          <a:xfrm>
            <a:off x="7242144" y="5908675"/>
            <a:ext cx="1071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solidFill>
                  <a:srgbClr val="0000FF"/>
                </a:solidFill>
                <a:latin typeface="+mn-lt"/>
                <a:ea typeface="仿宋" panose="02010609060101010101" pitchFamily="49" charset="-122"/>
              </a:rPr>
              <a:t>(6-21)</a:t>
            </a:r>
            <a:endParaRPr lang="zh-CN" altLang="en-US" sz="2000" dirty="0">
              <a:solidFill>
                <a:srgbClr val="0000FF"/>
              </a:solidFill>
              <a:latin typeface="+mn-lt"/>
              <a:ea typeface="仿宋" panose="02010609060101010101" pitchFamily="49" charset="-122"/>
            </a:endParaRPr>
          </a:p>
        </p:txBody>
      </p:sp>
      <p:sp>
        <p:nvSpPr>
          <p:cNvPr id="70665" name="Text Box 7">
            <a:extLst>
              <a:ext uri="{FF2B5EF4-FFF2-40B4-BE49-F238E27FC236}">
                <a16:creationId xmlns:a16="http://schemas.microsoft.com/office/drawing/2014/main" id="{ADFE57DD-A555-43AB-A70E-7B5729480AEF}"/>
              </a:ext>
            </a:extLst>
          </p:cNvPr>
          <p:cNvSpPr txBox="1">
            <a:spLocks noChangeArrowheads="1"/>
          </p:cNvSpPr>
          <p:nvPr/>
        </p:nvSpPr>
        <p:spPr bwMode="auto">
          <a:xfrm>
            <a:off x="5580112" y="3143250"/>
            <a:ext cx="25399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solidFill>
                  <a:srgbClr val="00CC00"/>
                </a:solidFill>
                <a:latin typeface="+mn-lt"/>
                <a:ea typeface="仿宋" panose="02010609060101010101" pitchFamily="49" charset="-122"/>
              </a:rPr>
              <a:t>P156    </a:t>
            </a:r>
            <a:r>
              <a:rPr lang="en-US" altLang="zh-CN" sz="2000" dirty="0">
                <a:solidFill>
                  <a:srgbClr val="FF0000"/>
                </a:solidFill>
                <a:latin typeface="+mn-lt"/>
                <a:ea typeface="仿宋" panose="02010609060101010101" pitchFamily="49" charset="-122"/>
              </a:rPr>
              <a:t>P160     </a:t>
            </a:r>
            <a:r>
              <a:rPr lang="en-US" altLang="zh-CN" sz="2000" dirty="0">
                <a:solidFill>
                  <a:schemeClr val="accent2"/>
                </a:solidFill>
                <a:latin typeface="+mn-lt"/>
                <a:ea typeface="仿宋" panose="02010609060101010101" pitchFamily="49" charset="-122"/>
              </a:rPr>
              <a:t>P167</a:t>
            </a:r>
            <a:endParaRPr lang="zh-CN" altLang="en-US" sz="2000" dirty="0">
              <a:solidFill>
                <a:srgbClr val="FF0000"/>
              </a:solidFill>
              <a:latin typeface="+mn-lt"/>
              <a:ea typeface="仿宋" panose="02010609060101010101" pitchFamily="49" charset="-122"/>
            </a:endParaRPr>
          </a:p>
        </p:txBody>
      </p:sp>
      <p:graphicFrame>
        <p:nvGraphicFramePr>
          <p:cNvPr id="70666" name="Object 8">
            <a:extLst>
              <a:ext uri="{FF2B5EF4-FFF2-40B4-BE49-F238E27FC236}">
                <a16:creationId xmlns:a16="http://schemas.microsoft.com/office/drawing/2014/main" id="{459155BE-9B38-46CD-B2A7-5561B4FCD6A3}"/>
              </a:ext>
            </a:extLst>
          </p:cNvPr>
          <p:cNvGraphicFramePr>
            <a:graphicFrameLocks noChangeAspect="1"/>
          </p:cNvGraphicFramePr>
          <p:nvPr>
            <p:extLst>
              <p:ext uri="{D42A27DB-BD31-4B8C-83A1-F6EECF244321}">
                <p14:modId xmlns:p14="http://schemas.microsoft.com/office/powerpoint/2010/main" val="303282987"/>
              </p:ext>
            </p:extLst>
          </p:nvPr>
        </p:nvGraphicFramePr>
        <p:xfrm>
          <a:off x="352425" y="4081463"/>
          <a:ext cx="7272338" cy="644525"/>
        </p:xfrm>
        <a:graphic>
          <a:graphicData uri="http://schemas.openxmlformats.org/presentationml/2006/ole">
            <mc:AlternateContent xmlns:mc="http://schemas.openxmlformats.org/markup-compatibility/2006">
              <mc:Choice xmlns:v="urn:schemas-microsoft-com:vml" Requires="v">
                <p:oleObj spid="_x0000_s211115" name="公式" r:id="rId4" imgW="4673600" imgH="406400" progId="Equation.3">
                  <p:embed/>
                </p:oleObj>
              </mc:Choice>
              <mc:Fallback>
                <p:oleObj name="公式" r:id="rId4" imgW="4673600" imgH="4064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 y="4081463"/>
                        <a:ext cx="7272338" cy="644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67" name="Object 8">
            <a:extLst>
              <a:ext uri="{FF2B5EF4-FFF2-40B4-BE49-F238E27FC236}">
                <a16:creationId xmlns:a16="http://schemas.microsoft.com/office/drawing/2014/main" id="{83955DE7-DBC9-4958-B3BB-06F2E6B07A34}"/>
              </a:ext>
            </a:extLst>
          </p:cNvPr>
          <p:cNvGraphicFramePr>
            <a:graphicFrameLocks noChangeAspect="1"/>
          </p:cNvGraphicFramePr>
          <p:nvPr>
            <p:extLst>
              <p:ext uri="{D42A27DB-BD31-4B8C-83A1-F6EECF244321}">
                <p14:modId xmlns:p14="http://schemas.microsoft.com/office/powerpoint/2010/main" val="76367426"/>
              </p:ext>
            </p:extLst>
          </p:nvPr>
        </p:nvGraphicFramePr>
        <p:xfrm>
          <a:off x="354013" y="5216525"/>
          <a:ext cx="7312025" cy="644525"/>
        </p:xfrm>
        <a:graphic>
          <a:graphicData uri="http://schemas.openxmlformats.org/presentationml/2006/ole">
            <mc:AlternateContent xmlns:mc="http://schemas.openxmlformats.org/markup-compatibility/2006">
              <mc:Choice xmlns:v="urn:schemas-microsoft-com:vml" Requires="v">
                <p:oleObj spid="_x0000_s211116" name="公式" r:id="rId6" imgW="4699000" imgH="406400" progId="Equation.3">
                  <p:embed/>
                </p:oleObj>
              </mc:Choice>
              <mc:Fallback>
                <p:oleObj name="公式" r:id="rId6" imgW="4699000" imgH="4064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013" y="5216525"/>
                        <a:ext cx="7312025" cy="644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68" name="Object 8">
            <a:extLst>
              <a:ext uri="{FF2B5EF4-FFF2-40B4-BE49-F238E27FC236}">
                <a16:creationId xmlns:a16="http://schemas.microsoft.com/office/drawing/2014/main" id="{D779C091-8201-47A3-869E-066431AC6152}"/>
              </a:ext>
            </a:extLst>
          </p:cNvPr>
          <p:cNvGraphicFramePr>
            <a:graphicFrameLocks noChangeAspect="1"/>
          </p:cNvGraphicFramePr>
          <p:nvPr>
            <p:extLst>
              <p:ext uri="{D42A27DB-BD31-4B8C-83A1-F6EECF244321}">
                <p14:modId xmlns:p14="http://schemas.microsoft.com/office/powerpoint/2010/main" val="2952346599"/>
              </p:ext>
            </p:extLst>
          </p:nvPr>
        </p:nvGraphicFramePr>
        <p:xfrm>
          <a:off x="2738771" y="5908675"/>
          <a:ext cx="4391025" cy="400050"/>
        </p:xfrm>
        <a:graphic>
          <a:graphicData uri="http://schemas.openxmlformats.org/presentationml/2006/ole">
            <mc:AlternateContent xmlns:mc="http://schemas.openxmlformats.org/markup-compatibility/2006">
              <mc:Choice xmlns:v="urn:schemas-microsoft-com:vml" Requires="v">
                <p:oleObj spid="_x0000_s211117" name="公式" r:id="rId8" imgW="2552700" imgH="228600" progId="Equation.3">
                  <p:embed/>
                </p:oleObj>
              </mc:Choice>
              <mc:Fallback>
                <p:oleObj name="公式" r:id="rId8" imgW="2552700" imgH="2286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8771" y="5908675"/>
                        <a:ext cx="439102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71682" name="图片 2">
            <a:extLst>
              <a:ext uri="{FF2B5EF4-FFF2-40B4-BE49-F238E27FC236}">
                <a16:creationId xmlns:a16="http://schemas.microsoft.com/office/drawing/2014/main" id="{51062E1C-5A34-42DC-9BC7-4258DF61C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48" y="1028270"/>
            <a:ext cx="56896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2">
            <a:extLst>
              <a:ext uri="{FF2B5EF4-FFF2-40B4-BE49-F238E27FC236}">
                <a16:creationId xmlns:a16="http://schemas.microsoft.com/office/drawing/2014/main" id="{1508F45D-F828-46DC-A431-19BD11BD0E84}"/>
              </a:ext>
            </a:extLst>
          </p:cNvPr>
          <p:cNvSpPr>
            <a:spLocks noGrp="1" noChangeArrowheads="1"/>
          </p:cNvSpPr>
          <p:nvPr>
            <p:ph type="title" idx="4294967295"/>
          </p:nvPr>
        </p:nvSpPr>
        <p:spPr>
          <a:xfrm>
            <a:off x="228600" y="228600"/>
            <a:ext cx="8377238" cy="381000"/>
          </a:xfrm>
        </p:spPr>
        <p:txBody>
          <a:bodyPr/>
          <a:lstStyle/>
          <a:p>
            <a:pPr algn="l" eaLnBrk="1" hangingPunct="1"/>
            <a:r>
              <a:rPr lang="en-US" altLang="zh-CN" sz="2800" b="1" dirty="0">
                <a:solidFill>
                  <a:srgbClr val="0000FF"/>
                </a:solidFill>
                <a:latin typeface="+mn-lt"/>
                <a:ea typeface="仿宋" panose="02010609060101010101" pitchFamily="49" charset="-122"/>
              </a:rPr>
              <a:t>5.2.3  </a:t>
            </a:r>
            <a:r>
              <a:rPr lang="zh-CN" altLang="en-US" sz="2800" b="1" dirty="0">
                <a:solidFill>
                  <a:srgbClr val="0000FF"/>
                </a:solidFill>
                <a:latin typeface="+mn-lt"/>
                <a:ea typeface="仿宋" panose="02010609060101010101" pitchFamily="49" charset="-122"/>
              </a:rPr>
              <a:t>单边带调幅信号产生的方法  </a:t>
            </a:r>
            <a:r>
              <a:rPr lang="en-US" altLang="zh-CN" sz="2800" b="1" dirty="0">
                <a:solidFill>
                  <a:srgbClr val="00B050"/>
                </a:solidFill>
                <a:latin typeface="+mn-lt"/>
                <a:ea typeface="仿宋" panose="02010609060101010101" pitchFamily="49" charset="-122"/>
              </a:rPr>
              <a:t>P154</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P158</a:t>
            </a:r>
            <a:r>
              <a:rPr lang="en-US" altLang="zh-CN" sz="2800" b="1" dirty="0">
                <a:solidFill>
                  <a:srgbClr val="0000FF"/>
                </a:solidFill>
                <a:latin typeface="+mn-lt"/>
                <a:ea typeface="仿宋" panose="02010609060101010101" pitchFamily="49" charset="-122"/>
              </a:rPr>
              <a:t>  P165</a:t>
            </a:r>
            <a:endParaRPr lang="zh-CN" altLang="en-US" sz="2800" b="1" dirty="0">
              <a:solidFill>
                <a:srgbClr val="0000FF"/>
              </a:solidFill>
              <a:latin typeface="+mn-lt"/>
              <a:ea typeface="仿宋" panose="02010609060101010101" pitchFamily="49" charset="-122"/>
            </a:endParaRPr>
          </a:p>
        </p:txBody>
      </p:sp>
      <p:sp>
        <p:nvSpPr>
          <p:cNvPr id="71684" name="Text Box 4">
            <a:extLst>
              <a:ext uri="{FF2B5EF4-FFF2-40B4-BE49-F238E27FC236}">
                <a16:creationId xmlns:a16="http://schemas.microsoft.com/office/drawing/2014/main" id="{77D395B1-4D0E-475A-ACCB-97AD60C2254A}"/>
              </a:ext>
            </a:extLst>
          </p:cNvPr>
          <p:cNvSpPr txBox="1">
            <a:spLocks noChangeArrowheads="1"/>
          </p:cNvSpPr>
          <p:nvPr/>
        </p:nvSpPr>
        <p:spPr bwMode="auto">
          <a:xfrm>
            <a:off x="180975" y="571500"/>
            <a:ext cx="7704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660066"/>
                </a:solidFill>
                <a:latin typeface="+mn-lt"/>
                <a:ea typeface="仿宋" panose="02010609060101010101" pitchFamily="49" charset="-122"/>
              </a:rPr>
              <a:t>3.  </a:t>
            </a:r>
            <a:r>
              <a:rPr lang="zh-CN" altLang="en-US" sz="2400" dirty="0">
                <a:solidFill>
                  <a:srgbClr val="660066"/>
                </a:solidFill>
                <a:latin typeface="+mn-lt"/>
                <a:ea typeface="仿宋" panose="02010609060101010101" pitchFamily="49" charset="-122"/>
              </a:rPr>
              <a:t>相移滤波器法    修正的移相滤波法      </a:t>
            </a:r>
            <a:r>
              <a:rPr lang="en-US" altLang="zh-CN" sz="2400" dirty="0">
                <a:solidFill>
                  <a:srgbClr val="FF0000"/>
                </a:solidFill>
                <a:latin typeface="+mn-lt"/>
                <a:ea typeface="仿宋" panose="02010609060101010101" pitchFamily="49" charset="-122"/>
              </a:rPr>
              <a:t>P160  </a:t>
            </a:r>
            <a:r>
              <a:rPr lang="en-US" altLang="zh-CN" sz="2400" dirty="0">
                <a:solidFill>
                  <a:srgbClr val="660066"/>
                </a:solidFill>
                <a:latin typeface="+mn-lt"/>
                <a:ea typeface="仿宋" panose="02010609060101010101" pitchFamily="49" charset="-122"/>
              </a:rPr>
              <a:t>      P167</a:t>
            </a:r>
            <a:endParaRPr lang="zh-CN" altLang="en-US" sz="2400" dirty="0">
              <a:solidFill>
                <a:srgbClr val="660066"/>
              </a:solidFill>
              <a:latin typeface="+mn-lt"/>
              <a:ea typeface="仿宋" panose="02010609060101010101" pitchFamily="49" charset="-122"/>
            </a:endParaRPr>
          </a:p>
        </p:txBody>
      </p:sp>
      <p:sp>
        <p:nvSpPr>
          <p:cNvPr id="71685" name="Text Box 5">
            <a:extLst>
              <a:ext uri="{FF2B5EF4-FFF2-40B4-BE49-F238E27FC236}">
                <a16:creationId xmlns:a16="http://schemas.microsoft.com/office/drawing/2014/main" id="{2683D145-3682-41FF-B67E-AD99E64DEDBA}"/>
              </a:ext>
            </a:extLst>
          </p:cNvPr>
          <p:cNvSpPr txBox="1">
            <a:spLocks noChangeArrowheads="1"/>
          </p:cNvSpPr>
          <p:nvPr/>
        </p:nvSpPr>
        <p:spPr bwMode="auto">
          <a:xfrm>
            <a:off x="468313" y="6092825"/>
            <a:ext cx="8137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由两个低载频实现高载频 </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rPr>
              <a:t>2</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，对稳定振荡频率有利。</a:t>
            </a:r>
          </a:p>
        </p:txBody>
      </p:sp>
      <p:sp>
        <p:nvSpPr>
          <p:cNvPr id="71686" name="Text Box 4">
            <a:extLst>
              <a:ext uri="{FF2B5EF4-FFF2-40B4-BE49-F238E27FC236}">
                <a16:creationId xmlns:a16="http://schemas.microsoft.com/office/drawing/2014/main" id="{26140028-7189-4C0C-AB39-B20AE85D6B41}"/>
              </a:ext>
            </a:extLst>
          </p:cNvPr>
          <p:cNvSpPr txBox="1">
            <a:spLocks noChangeArrowheads="1"/>
          </p:cNvSpPr>
          <p:nvPr/>
        </p:nvSpPr>
        <p:spPr bwMode="auto">
          <a:xfrm>
            <a:off x="71438" y="4254500"/>
            <a:ext cx="77041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适合载频较高的场合。</a:t>
            </a:r>
          </a:p>
          <a:p>
            <a:pPr eaLnBrk="1" hangingPunct="1">
              <a:spcBef>
                <a:spcPct val="50000"/>
              </a:spcBef>
              <a:buFontTx/>
              <a:buNone/>
            </a:pPr>
            <a:r>
              <a:rPr lang="zh-CN" altLang="en-US" sz="2400" dirty="0">
                <a:solidFill>
                  <a:srgbClr val="660066"/>
                </a:solidFill>
                <a:latin typeface="+mn-lt"/>
                <a:ea typeface="仿宋" panose="02010609060101010101" pitchFamily="49" charset="-122"/>
              </a:rPr>
              <a:t>        若有两个载频 </a:t>
            </a:r>
            <a:r>
              <a:rPr lang="en-US" altLang="zh-CN" sz="2400" i="1" dirty="0">
                <a:solidFill>
                  <a:srgbClr val="660066"/>
                </a:solidFill>
                <a:latin typeface="+mn-lt"/>
                <a:ea typeface="仿宋" panose="02010609060101010101" pitchFamily="49" charset="-122"/>
              </a:rPr>
              <a:t>ω</a:t>
            </a:r>
            <a:r>
              <a:rPr lang="en-US" altLang="zh-CN" sz="2400" baseline="-250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和</a:t>
            </a:r>
            <a:r>
              <a:rPr lang="en-US" altLang="zh-CN" sz="2400" i="1" dirty="0">
                <a:solidFill>
                  <a:srgbClr val="660066"/>
                </a:solidFill>
                <a:latin typeface="+mn-lt"/>
                <a:ea typeface="仿宋" panose="02010609060101010101" pitchFamily="49" charset="-122"/>
              </a:rPr>
              <a:t>ω</a:t>
            </a:r>
            <a:r>
              <a:rPr lang="en-US" altLang="zh-CN" sz="2400" baseline="-25000" dirty="0">
                <a:solidFill>
                  <a:srgbClr val="660066"/>
                </a:solidFill>
                <a:latin typeface="+mn-lt"/>
                <a:ea typeface="仿宋" panose="02010609060101010101" pitchFamily="49" charset="-122"/>
              </a:rPr>
              <a:t>2</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，可得到单边带信号</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p:txBody>
      </p:sp>
      <p:sp>
        <p:nvSpPr>
          <p:cNvPr id="71687" name="Text Box 7">
            <a:extLst>
              <a:ext uri="{FF2B5EF4-FFF2-40B4-BE49-F238E27FC236}">
                <a16:creationId xmlns:a16="http://schemas.microsoft.com/office/drawing/2014/main" id="{80AB2F3C-4F61-4026-82DE-496ACCA892DF}"/>
              </a:ext>
            </a:extLst>
          </p:cNvPr>
          <p:cNvSpPr txBox="1">
            <a:spLocks noChangeArrowheads="1"/>
          </p:cNvSpPr>
          <p:nvPr/>
        </p:nvSpPr>
        <p:spPr bwMode="auto">
          <a:xfrm>
            <a:off x="4417219" y="3931808"/>
            <a:ext cx="16240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solidFill>
                  <a:srgbClr val="FF0000"/>
                </a:solidFill>
                <a:latin typeface="+mn-lt"/>
                <a:ea typeface="仿宋" panose="02010609060101010101" pitchFamily="49" charset="-122"/>
              </a:rPr>
              <a:t>P161     </a:t>
            </a:r>
            <a:r>
              <a:rPr lang="en-US" altLang="zh-CN" sz="2000" dirty="0">
                <a:solidFill>
                  <a:schemeClr val="accent2"/>
                </a:solidFill>
                <a:latin typeface="+mn-lt"/>
                <a:ea typeface="仿宋" panose="02010609060101010101" pitchFamily="49" charset="-122"/>
              </a:rPr>
              <a:t>P168</a:t>
            </a:r>
            <a:endParaRPr lang="zh-CN" altLang="en-US" sz="2000" dirty="0">
              <a:solidFill>
                <a:srgbClr val="FF0000"/>
              </a:solidFill>
              <a:latin typeface="+mn-lt"/>
              <a:ea typeface="仿宋" panose="02010609060101010101" pitchFamily="49" charset="-122"/>
            </a:endParaRPr>
          </a:p>
        </p:txBody>
      </p:sp>
      <p:graphicFrame>
        <p:nvGraphicFramePr>
          <p:cNvPr id="71688" name="Object 3">
            <a:extLst>
              <a:ext uri="{FF2B5EF4-FFF2-40B4-BE49-F238E27FC236}">
                <a16:creationId xmlns:a16="http://schemas.microsoft.com/office/drawing/2014/main" id="{FE17F9E2-878F-4190-B251-B876A94EE0C3}"/>
              </a:ext>
            </a:extLst>
          </p:cNvPr>
          <p:cNvGraphicFramePr>
            <a:graphicFrameLocks noChangeAspect="1"/>
          </p:cNvGraphicFramePr>
          <p:nvPr>
            <p:extLst>
              <p:ext uri="{D42A27DB-BD31-4B8C-83A1-F6EECF244321}">
                <p14:modId xmlns:p14="http://schemas.microsoft.com/office/powerpoint/2010/main" val="2814599130"/>
              </p:ext>
            </p:extLst>
          </p:nvPr>
        </p:nvGraphicFramePr>
        <p:xfrm>
          <a:off x="2124075" y="5300663"/>
          <a:ext cx="4826000" cy="606425"/>
        </p:xfrm>
        <a:graphic>
          <a:graphicData uri="http://schemas.openxmlformats.org/presentationml/2006/ole">
            <mc:AlternateContent xmlns:mc="http://schemas.openxmlformats.org/markup-compatibility/2006">
              <mc:Choice xmlns:v="urn:schemas-microsoft-com:vml" Requires="v">
                <p:oleObj spid="_x0000_s72083" name="公式" r:id="rId4" imgW="1930400" imgH="228600" progId="Equation.3">
                  <p:embed/>
                </p:oleObj>
              </mc:Choice>
              <mc:Fallback>
                <p:oleObj name="公式" r:id="rId4" imgW="1930400" imgH="228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5300663"/>
                        <a:ext cx="4826000" cy="606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图片 1">
            <a:extLst>
              <a:ext uri="{FF2B5EF4-FFF2-40B4-BE49-F238E27FC236}">
                <a16:creationId xmlns:a16="http://schemas.microsoft.com/office/drawing/2014/main" id="{ED04595F-565C-4643-BF36-A0B86E6C0E6D}"/>
              </a:ext>
            </a:extLst>
          </p:cNvPr>
          <p:cNvPicPr>
            <a:picLocks noChangeAspect="1"/>
          </p:cNvPicPr>
          <p:nvPr/>
        </p:nvPicPr>
        <p:blipFill>
          <a:blip r:embed="rId6"/>
          <a:stretch>
            <a:fillRect/>
          </a:stretch>
        </p:blipFill>
        <p:spPr>
          <a:xfrm>
            <a:off x="6588224" y="1287307"/>
            <a:ext cx="2484337" cy="33950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0B285AE-427A-48BD-B251-31DE5C3F060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10243" name="Text Box 5">
            <a:extLst>
              <a:ext uri="{FF2B5EF4-FFF2-40B4-BE49-F238E27FC236}">
                <a16:creationId xmlns:a16="http://schemas.microsoft.com/office/drawing/2014/main" id="{8F953F98-5A53-47FA-AD22-C09008863B63}"/>
              </a:ext>
            </a:extLst>
          </p:cNvPr>
          <p:cNvSpPr txBox="1">
            <a:spLocks noChangeArrowheads="1"/>
          </p:cNvSpPr>
          <p:nvPr/>
        </p:nvSpPr>
        <p:spPr bwMode="auto">
          <a:xfrm>
            <a:off x="228600" y="684213"/>
            <a:ext cx="7488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dirty="0">
                <a:solidFill>
                  <a:srgbClr val="0000FF"/>
                </a:solidFill>
                <a:latin typeface="+mn-lt"/>
                <a:ea typeface="仿宋" panose="02010609060101010101" pitchFamily="49" charset="-122"/>
              </a:rPr>
              <a:t>2</a:t>
            </a:r>
            <a:r>
              <a:rPr lang="zh-CN" altLang="en-US" sz="2400" dirty="0">
                <a:solidFill>
                  <a:srgbClr val="0000FF"/>
                </a:solidFill>
                <a:latin typeface="+mn-lt"/>
                <a:ea typeface="仿宋" panose="02010609060101010101" pitchFamily="49" charset="-122"/>
              </a:rPr>
              <a:t>）调幅波的频谱与带宽    </a:t>
            </a:r>
            <a:r>
              <a:rPr lang="en-US" altLang="zh-CN" sz="2400" dirty="0">
                <a:solidFill>
                  <a:srgbClr val="0000FF"/>
                </a:solidFill>
                <a:latin typeface="+mn-lt"/>
                <a:ea typeface="仿宋" panose="02010609060101010101" pitchFamily="49" charset="-122"/>
              </a:rPr>
              <a:t>(</a:t>
            </a:r>
            <a:r>
              <a:rPr lang="en-US" altLang="zh-CN" sz="2000" dirty="0">
                <a:solidFill>
                  <a:srgbClr val="00B050"/>
                </a:solidFill>
                <a:latin typeface="+mn-lt"/>
                <a:ea typeface="仿宋" panose="02010609060101010101" pitchFamily="49" charset="-122"/>
              </a:rPr>
              <a:t>P141    </a:t>
            </a:r>
            <a:r>
              <a:rPr lang="en-US" altLang="zh-CN" sz="2400" dirty="0">
                <a:solidFill>
                  <a:srgbClr val="FF0000"/>
                </a:solidFill>
                <a:latin typeface="+mn-lt"/>
                <a:ea typeface="仿宋" panose="02010609060101010101" pitchFamily="49" charset="-122"/>
              </a:rPr>
              <a:t>P146</a:t>
            </a:r>
            <a:r>
              <a:rPr lang="en-US" altLang="zh-CN" sz="2400" dirty="0">
                <a:solidFill>
                  <a:srgbClr val="0000FF"/>
                </a:solidFill>
                <a:latin typeface="+mn-lt"/>
                <a:ea typeface="仿宋" panose="02010609060101010101" pitchFamily="49" charset="-122"/>
              </a:rPr>
              <a:t>       P153)</a:t>
            </a:r>
            <a:endParaRPr lang="zh-CN" altLang="en-US" sz="2400" dirty="0">
              <a:solidFill>
                <a:srgbClr val="0000FF"/>
              </a:solidFill>
              <a:latin typeface="+mn-lt"/>
              <a:ea typeface="仿宋" panose="02010609060101010101" pitchFamily="49" charset="-122"/>
            </a:endParaRPr>
          </a:p>
        </p:txBody>
      </p:sp>
      <p:sp>
        <p:nvSpPr>
          <p:cNvPr id="10244" name="Text Box 6">
            <a:extLst>
              <a:ext uri="{FF2B5EF4-FFF2-40B4-BE49-F238E27FC236}">
                <a16:creationId xmlns:a16="http://schemas.microsoft.com/office/drawing/2014/main" id="{A5B9F64E-788F-46F9-9042-499DD59E92D0}"/>
              </a:ext>
            </a:extLst>
          </p:cNvPr>
          <p:cNvSpPr txBox="1">
            <a:spLocks noChangeArrowheads="1"/>
          </p:cNvSpPr>
          <p:nvPr/>
        </p:nvSpPr>
        <p:spPr bwMode="auto">
          <a:xfrm>
            <a:off x="228600" y="2362200"/>
            <a:ext cx="8520113"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FontTx/>
              <a:buNone/>
            </a:pPr>
            <a:r>
              <a:rPr lang="zh-CN" altLang="en-US" sz="2400" dirty="0">
                <a:solidFill>
                  <a:schemeClr val="accent4"/>
                </a:solidFill>
                <a:latin typeface="+mn-lt"/>
                <a:ea typeface="仿宋" panose="02010609060101010101" pitchFamily="49" charset="-122"/>
              </a:rPr>
              <a:t>可见，单频调制的调幅波由三个频率分量组成，即由三个正弦波叠加而成（如下图）。</a:t>
            </a:r>
          </a:p>
        </p:txBody>
      </p:sp>
      <p:pic>
        <p:nvPicPr>
          <p:cNvPr id="10245" name="图片 10" descr="Image1.jpg">
            <a:extLst>
              <a:ext uri="{FF2B5EF4-FFF2-40B4-BE49-F238E27FC236}">
                <a16:creationId xmlns:a16="http://schemas.microsoft.com/office/drawing/2014/main" id="{3D13F6A3-1833-4BF9-A330-5835CC39A0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3571875"/>
            <a:ext cx="34671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AutoShape 7">
            <a:extLst>
              <a:ext uri="{FF2B5EF4-FFF2-40B4-BE49-F238E27FC236}">
                <a16:creationId xmlns:a16="http://schemas.microsoft.com/office/drawing/2014/main" id="{F2E25C9C-E5AA-4DE8-8FE8-371D49429B1F}"/>
              </a:ext>
            </a:extLst>
          </p:cNvPr>
          <p:cNvSpPr>
            <a:spLocks noChangeArrowheads="1"/>
          </p:cNvSpPr>
          <p:nvPr/>
        </p:nvSpPr>
        <p:spPr bwMode="auto">
          <a:xfrm>
            <a:off x="4643438" y="3500438"/>
            <a:ext cx="4032250" cy="939800"/>
          </a:xfrm>
          <a:prstGeom prst="wedgeRectCallout">
            <a:avLst>
              <a:gd name="adj1" fmla="val -120838"/>
              <a:gd name="adj2" fmla="val -532"/>
            </a:avLst>
          </a:prstGeom>
          <a:solidFill>
            <a:schemeClr val="bg1">
              <a:alpha val="43921"/>
            </a:schemeClr>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latin typeface="+mn-lt"/>
                <a:ea typeface="仿宋" panose="02010609060101010101" pitchFamily="49" charset="-122"/>
              </a:rPr>
              <a:t>中间的载波分量与调制信号无关，不含消息。</a:t>
            </a:r>
          </a:p>
        </p:txBody>
      </p:sp>
      <p:sp>
        <p:nvSpPr>
          <p:cNvPr id="10247" name="AutoShape 8">
            <a:extLst>
              <a:ext uri="{FF2B5EF4-FFF2-40B4-BE49-F238E27FC236}">
                <a16:creationId xmlns:a16="http://schemas.microsoft.com/office/drawing/2014/main" id="{9486A11B-AD15-4FC1-AEEA-8BF0BB0867FE}"/>
              </a:ext>
            </a:extLst>
          </p:cNvPr>
          <p:cNvSpPr>
            <a:spLocks noChangeArrowheads="1"/>
          </p:cNvSpPr>
          <p:nvPr/>
        </p:nvSpPr>
        <p:spPr bwMode="auto">
          <a:xfrm>
            <a:off x="4284663" y="4572000"/>
            <a:ext cx="4679950" cy="2000250"/>
          </a:xfrm>
          <a:prstGeom prst="wedgeRectCallout">
            <a:avLst>
              <a:gd name="adj1" fmla="val -86477"/>
              <a:gd name="adj2" fmla="val -38329"/>
            </a:avLst>
          </a:prstGeom>
          <a:solidFill>
            <a:schemeClr val="bg1">
              <a:alpha val="43921"/>
            </a:schemeClr>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latin typeface="+mn-lt"/>
                <a:ea typeface="仿宋" panose="02010609060101010101" pitchFamily="49" charset="-122"/>
              </a:rPr>
              <a:t>两个边频 （</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rPr>
              <a:t>0</a:t>
            </a:r>
            <a:r>
              <a:rPr lang="zh-CN" altLang="en-US"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rPr>
              <a:t>Ω</a:t>
            </a:r>
            <a:r>
              <a:rPr lang="zh-CN" altLang="en-US" sz="2400" dirty="0">
                <a:solidFill>
                  <a:srgbClr val="660066"/>
                </a:solidFill>
                <a:latin typeface="+mn-lt"/>
                <a:ea typeface="仿宋" panose="02010609060101010101" pitchFamily="49" charset="-122"/>
              </a:rPr>
              <a:t>）和（</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rPr>
              <a:t>0</a:t>
            </a:r>
            <a:r>
              <a:rPr lang="zh-CN" altLang="en-US"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rPr>
              <a:t>Ω</a:t>
            </a:r>
            <a:r>
              <a:rPr lang="zh-CN" altLang="en-US" sz="2400" dirty="0">
                <a:solidFill>
                  <a:srgbClr val="660066"/>
                </a:solidFill>
                <a:latin typeface="+mn-lt"/>
                <a:ea typeface="仿宋" panose="02010609060101010101" pitchFamily="49" charset="-122"/>
              </a:rPr>
              <a:t>） 以载波为中心，对称分布，幅度相等且和调制信号成正比。边频和载频的位置由</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rPr>
              <a:t>Ω</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决定，边频含有消息。</a:t>
            </a:r>
          </a:p>
          <a:p>
            <a:pPr eaLnBrk="1" hangingPunct="1">
              <a:spcBef>
                <a:spcPct val="0"/>
              </a:spcBef>
              <a:buFontTx/>
              <a:buNone/>
            </a:pPr>
            <a:endParaRPr lang="zh-CN" altLang="en-US" sz="2400" dirty="0">
              <a:solidFill>
                <a:srgbClr val="660066"/>
              </a:solidFill>
              <a:latin typeface="+mn-lt"/>
              <a:ea typeface="仿宋" panose="02010609060101010101" pitchFamily="49" charset="-122"/>
            </a:endParaRPr>
          </a:p>
        </p:txBody>
      </p:sp>
      <p:sp>
        <p:nvSpPr>
          <p:cNvPr id="9" name="Text Box 7">
            <a:extLst>
              <a:ext uri="{FF2B5EF4-FFF2-40B4-BE49-F238E27FC236}">
                <a16:creationId xmlns:a16="http://schemas.microsoft.com/office/drawing/2014/main" id="{4592C7F7-C619-43C5-A96F-5D2A722156AF}"/>
              </a:ext>
            </a:extLst>
          </p:cNvPr>
          <p:cNvSpPr txBox="1">
            <a:spLocks noChangeArrowheads="1"/>
          </p:cNvSpPr>
          <p:nvPr/>
        </p:nvSpPr>
        <p:spPr bwMode="auto">
          <a:xfrm>
            <a:off x="260350" y="5572125"/>
            <a:ext cx="3492500" cy="1081322"/>
          </a:xfrm>
          <a:prstGeom prst="rect">
            <a:avLst/>
          </a:prstGeom>
          <a:noFill/>
          <a:ln w="19050">
            <a:noFill/>
            <a:miter lim="800000"/>
            <a:headEnd/>
            <a:tailEnd/>
          </a:ln>
        </p:spPr>
        <p:txBody>
          <a:bodyPr>
            <a:spAutoFit/>
          </a:bodyPr>
          <a:lstStyle>
            <a:defPPr>
              <a:defRPr lang="zh-CN"/>
            </a:defPPr>
            <a:lvl1pPr algn="l" rtl="0" fontAlgn="base">
              <a:spcBef>
                <a:spcPct val="0"/>
              </a:spcBef>
              <a:spcAft>
                <a:spcPct val="0"/>
              </a:spcAft>
              <a:defRPr kumimoji="1" sz="2800" b="1" kern="1200">
                <a:solidFill>
                  <a:srgbClr val="336600"/>
                </a:solidFill>
                <a:latin typeface="Times New Roman" pitchFamily="18" charset="0"/>
                <a:ea typeface="宋体" charset="-122"/>
                <a:cs typeface="+mn-cs"/>
              </a:defRPr>
            </a:lvl1pPr>
            <a:lvl2pPr marL="457200" algn="l" rtl="0" fontAlgn="base">
              <a:spcBef>
                <a:spcPct val="0"/>
              </a:spcBef>
              <a:spcAft>
                <a:spcPct val="0"/>
              </a:spcAft>
              <a:defRPr kumimoji="1" sz="2800" b="1" kern="1200">
                <a:solidFill>
                  <a:srgbClr val="336600"/>
                </a:solidFill>
                <a:latin typeface="Times New Roman" pitchFamily="18" charset="0"/>
                <a:ea typeface="宋体" charset="-122"/>
                <a:cs typeface="+mn-cs"/>
              </a:defRPr>
            </a:lvl2pPr>
            <a:lvl3pPr marL="914400" algn="l" rtl="0" fontAlgn="base">
              <a:spcBef>
                <a:spcPct val="0"/>
              </a:spcBef>
              <a:spcAft>
                <a:spcPct val="0"/>
              </a:spcAft>
              <a:defRPr kumimoji="1" sz="2800" b="1" kern="1200">
                <a:solidFill>
                  <a:srgbClr val="336600"/>
                </a:solidFill>
                <a:latin typeface="Times New Roman" pitchFamily="18" charset="0"/>
                <a:ea typeface="宋体" charset="-122"/>
                <a:cs typeface="+mn-cs"/>
              </a:defRPr>
            </a:lvl3pPr>
            <a:lvl4pPr marL="1371600" algn="l" rtl="0" fontAlgn="base">
              <a:spcBef>
                <a:spcPct val="0"/>
              </a:spcBef>
              <a:spcAft>
                <a:spcPct val="0"/>
              </a:spcAft>
              <a:defRPr kumimoji="1" sz="2800" b="1" kern="1200">
                <a:solidFill>
                  <a:srgbClr val="336600"/>
                </a:solidFill>
                <a:latin typeface="Times New Roman" pitchFamily="18" charset="0"/>
                <a:ea typeface="宋体" charset="-122"/>
                <a:cs typeface="+mn-cs"/>
              </a:defRPr>
            </a:lvl4pPr>
            <a:lvl5pPr marL="1828800" algn="l" rtl="0" fontAlgn="base">
              <a:spcBef>
                <a:spcPct val="0"/>
              </a:spcBef>
              <a:spcAft>
                <a:spcPct val="0"/>
              </a:spcAft>
              <a:defRPr kumimoji="1" sz="2800" b="1" kern="1200">
                <a:solidFill>
                  <a:srgbClr val="336600"/>
                </a:solidFill>
                <a:latin typeface="Times New Roman" pitchFamily="18" charset="0"/>
                <a:ea typeface="宋体" charset="-122"/>
                <a:cs typeface="+mn-cs"/>
              </a:defRPr>
            </a:lvl5pPr>
            <a:lvl6pPr marL="2286000" algn="l" defTabSz="914400" rtl="0" eaLnBrk="1" latinLnBrk="0" hangingPunct="1">
              <a:defRPr kumimoji="1" sz="2800" b="1" kern="1200">
                <a:solidFill>
                  <a:srgbClr val="336600"/>
                </a:solidFill>
                <a:latin typeface="Times New Roman" pitchFamily="18" charset="0"/>
                <a:ea typeface="宋体" charset="-122"/>
                <a:cs typeface="+mn-cs"/>
              </a:defRPr>
            </a:lvl6pPr>
            <a:lvl7pPr marL="2743200" algn="l" defTabSz="914400" rtl="0" eaLnBrk="1" latinLnBrk="0" hangingPunct="1">
              <a:defRPr kumimoji="1" sz="2800" b="1" kern="1200">
                <a:solidFill>
                  <a:srgbClr val="336600"/>
                </a:solidFill>
                <a:latin typeface="Times New Roman" pitchFamily="18" charset="0"/>
                <a:ea typeface="宋体" charset="-122"/>
                <a:cs typeface="+mn-cs"/>
              </a:defRPr>
            </a:lvl7pPr>
            <a:lvl8pPr marL="3200400" algn="l" defTabSz="914400" rtl="0" eaLnBrk="1" latinLnBrk="0" hangingPunct="1">
              <a:defRPr kumimoji="1" sz="2800" b="1" kern="1200">
                <a:solidFill>
                  <a:srgbClr val="336600"/>
                </a:solidFill>
                <a:latin typeface="Times New Roman" pitchFamily="18" charset="0"/>
                <a:ea typeface="宋体" charset="-122"/>
                <a:cs typeface="+mn-cs"/>
              </a:defRPr>
            </a:lvl8pPr>
            <a:lvl9pPr marL="3657600" algn="l" defTabSz="914400" rtl="0" eaLnBrk="1" latinLnBrk="0" hangingPunct="1">
              <a:defRPr kumimoji="1" sz="2800" b="1" kern="1200">
                <a:solidFill>
                  <a:srgbClr val="336600"/>
                </a:solidFill>
                <a:latin typeface="Times New Roman" pitchFamily="18" charset="0"/>
                <a:ea typeface="宋体" charset="-122"/>
                <a:cs typeface="+mn-cs"/>
              </a:defRPr>
            </a:lvl9pPr>
          </a:lstStyle>
          <a:p>
            <a:pPr eaLnBrk="1" hangingPunct="1">
              <a:lnSpc>
                <a:spcPct val="120000"/>
              </a:lnSpc>
              <a:spcBef>
                <a:spcPct val="20000"/>
              </a:spcBef>
              <a:defRPr/>
            </a:pPr>
            <a:r>
              <a:rPr lang="en-US" altLang="zh-CN" dirty="0">
                <a:solidFill>
                  <a:srgbClr val="00B050"/>
                </a:solidFill>
                <a:latin typeface="+mn-lt"/>
                <a:ea typeface="仿宋" panose="02010609060101010101" pitchFamily="49" charset="-122"/>
              </a:rPr>
              <a:t>P142</a:t>
            </a:r>
            <a:r>
              <a:rPr lang="en-US" altLang="zh-CN" dirty="0">
                <a:solidFill>
                  <a:srgbClr val="FF0000"/>
                </a:solidFill>
                <a:latin typeface="+mn-lt"/>
                <a:ea typeface="仿宋" panose="02010609060101010101" pitchFamily="49" charset="-122"/>
              </a:rPr>
              <a:t>   P146      </a:t>
            </a:r>
            <a:r>
              <a:rPr lang="en-US" altLang="zh-CN" dirty="0">
                <a:solidFill>
                  <a:srgbClr val="002060"/>
                </a:solidFill>
                <a:latin typeface="+mn-lt"/>
                <a:ea typeface="仿宋" panose="02010609060101010101" pitchFamily="49" charset="-122"/>
              </a:rPr>
              <a:t>P153   </a:t>
            </a:r>
            <a:r>
              <a:rPr lang="zh-CN" altLang="en-US" dirty="0">
                <a:solidFill>
                  <a:srgbClr val="FF0000"/>
                </a:solidFill>
                <a:latin typeface="+mn-lt"/>
                <a:ea typeface="仿宋" panose="02010609060101010101" pitchFamily="49" charset="-122"/>
              </a:rPr>
              <a:t>图</a:t>
            </a:r>
            <a:r>
              <a:rPr lang="en-US" altLang="zh-CN" dirty="0">
                <a:solidFill>
                  <a:srgbClr val="FF0000"/>
                </a:solidFill>
                <a:latin typeface="+mn-lt"/>
                <a:ea typeface="仿宋" panose="02010609060101010101" pitchFamily="49" charset="-122"/>
              </a:rPr>
              <a:t>6-5</a:t>
            </a:r>
            <a:endParaRPr lang="zh-CN" altLang="en-US" i="1" dirty="0">
              <a:solidFill>
                <a:srgbClr val="FF0000"/>
              </a:solidFill>
              <a:latin typeface="+mn-lt"/>
              <a:ea typeface="仿宋" panose="02010609060101010101" pitchFamily="49" charset="-122"/>
            </a:endParaRPr>
          </a:p>
        </p:txBody>
      </p:sp>
      <p:sp>
        <p:nvSpPr>
          <p:cNvPr id="10249" name="Text Box 5">
            <a:extLst>
              <a:ext uri="{FF2B5EF4-FFF2-40B4-BE49-F238E27FC236}">
                <a16:creationId xmlns:a16="http://schemas.microsoft.com/office/drawing/2014/main" id="{0E472365-5373-4F44-AF3D-1422EE512E48}"/>
              </a:ext>
            </a:extLst>
          </p:cNvPr>
          <p:cNvSpPr txBox="1">
            <a:spLocks noChangeArrowheads="1"/>
          </p:cNvSpPr>
          <p:nvPr/>
        </p:nvSpPr>
        <p:spPr bwMode="auto">
          <a:xfrm>
            <a:off x="228600" y="1374775"/>
            <a:ext cx="87360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AM</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a:t>
            </a:r>
            <a:r>
              <a:rPr lang="en-US" altLang="zh-CN" sz="2400" dirty="0">
                <a:solidFill>
                  <a:srgbClr val="660066"/>
                </a:solidFill>
                <a:latin typeface="+mn-lt"/>
                <a:ea typeface="仿宋" panose="02010609060101010101" pitchFamily="49" charset="-122"/>
              </a:rPr>
              <a:t>[1+</a:t>
            </a:r>
            <a:r>
              <a:rPr lang="en-US" altLang="zh-CN" sz="2400" i="1" dirty="0">
                <a:solidFill>
                  <a:srgbClr val="660066"/>
                </a:solidFill>
                <a:latin typeface="+mn-lt"/>
                <a:ea typeface="仿宋" panose="02010609060101010101" pitchFamily="49" charset="-122"/>
              </a:rPr>
              <a:t> </a:t>
            </a:r>
            <a:r>
              <a:rPr lang="en-US" altLang="zh-CN" sz="2400" i="1" dirty="0">
                <a:solidFill>
                  <a:srgbClr val="FF0000"/>
                </a:solidFill>
                <a:latin typeface="+mn-lt"/>
                <a:ea typeface="仿宋" panose="02010609060101010101" pitchFamily="49" charset="-122"/>
              </a:rPr>
              <a:t>m</a:t>
            </a:r>
            <a:r>
              <a:rPr lang="en-US" altLang="zh-CN" sz="2400" baseline="-25000" dirty="0">
                <a:solidFill>
                  <a:srgbClr val="FF0000"/>
                </a:solidFill>
                <a:latin typeface="+mn-lt"/>
                <a:ea typeface="仿宋" panose="02010609060101010101" pitchFamily="49" charset="-122"/>
              </a:rPr>
              <a:t>a</a:t>
            </a:r>
            <a:r>
              <a:rPr lang="en-US" altLang="zh-CN" sz="2400" baseline="-250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cos(</a:t>
            </a: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p>
          <a:p>
            <a:pPr eaLnBrk="1" hangingPunct="1">
              <a:spcBef>
                <a:spcPct val="0"/>
              </a:spcBef>
              <a:buFontTx/>
              <a:buNone/>
            </a:pP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a:t>
            </a:r>
            <a:r>
              <a:rPr lang="en-US" altLang="zh-CN" sz="2400" dirty="0">
                <a:solidFill>
                  <a:srgbClr val="660066"/>
                </a:solidFill>
                <a:latin typeface="+mn-lt"/>
                <a:ea typeface="仿宋" panose="02010609060101010101" pitchFamily="49" charset="-122"/>
              </a:rPr>
              <a:t> 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)+0.5</a:t>
            </a:r>
            <a:r>
              <a:rPr lang="en-US" altLang="zh-CN" sz="2400" i="1" dirty="0">
                <a:solidFill>
                  <a:srgbClr val="FF0000"/>
                </a:solidFill>
                <a:latin typeface="+mn-lt"/>
                <a:ea typeface="仿宋" panose="02010609060101010101" pitchFamily="49" charset="-122"/>
              </a:rPr>
              <a:t>m</a:t>
            </a:r>
            <a:r>
              <a:rPr lang="en-US" altLang="zh-CN" sz="2400" baseline="-25000" dirty="0">
                <a:solidFill>
                  <a:srgbClr val="FF0000"/>
                </a:solidFill>
                <a:latin typeface="+mn-lt"/>
                <a:ea typeface="仿宋" panose="02010609060101010101" pitchFamily="49" charset="-122"/>
              </a:rPr>
              <a:t>a</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 </a:t>
            </a:r>
            <a:r>
              <a:rPr lang="en-US" altLang="zh-CN" sz="2400" dirty="0">
                <a:solidFill>
                  <a:srgbClr val="660066"/>
                </a:solidFill>
                <a:latin typeface="+mn-lt"/>
                <a:ea typeface="仿宋" panose="02010609060101010101" pitchFamily="49" charset="-12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]+0.5</a:t>
            </a:r>
            <a:r>
              <a:rPr lang="en-US" altLang="zh-CN" sz="2400" i="1" dirty="0">
                <a:solidFill>
                  <a:srgbClr val="FF0000"/>
                </a:solidFill>
                <a:latin typeface="+mn-lt"/>
                <a:ea typeface="仿宋" panose="02010609060101010101" pitchFamily="49" charset="-122"/>
              </a:rPr>
              <a:t>m</a:t>
            </a:r>
            <a:r>
              <a:rPr lang="en-US" altLang="zh-CN" sz="2400" baseline="-25000" dirty="0">
                <a:solidFill>
                  <a:srgbClr val="FF0000"/>
                </a:solidFill>
                <a:latin typeface="+mn-lt"/>
                <a:ea typeface="仿宋" panose="02010609060101010101" pitchFamily="49" charset="-122"/>
              </a:rPr>
              <a:t>a</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0 </a:t>
            </a:r>
            <a:r>
              <a:rPr lang="en-US" altLang="zh-CN" sz="2400" dirty="0">
                <a:solidFill>
                  <a:srgbClr val="660066"/>
                </a:solidFill>
                <a:latin typeface="+mn-lt"/>
                <a:ea typeface="仿宋" panose="02010609060101010101" pitchFamily="49" charset="-12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0</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F35CFAEF-8124-441B-A2F0-946A2023EFDA}"/>
              </a:ext>
            </a:extLst>
          </p:cNvPr>
          <p:cNvSpPr>
            <a:spLocks noGrp="1" noChangeArrowheads="1"/>
          </p:cNvSpPr>
          <p:nvPr>
            <p:ph type="title" idx="4294967295"/>
          </p:nvPr>
        </p:nvSpPr>
        <p:spPr>
          <a:xfrm>
            <a:off x="0" y="261938"/>
            <a:ext cx="8915400" cy="381000"/>
          </a:xfrm>
        </p:spPr>
        <p:txBody>
          <a:bodyPr/>
          <a:lstStyle/>
          <a:p>
            <a:pPr algn="l" eaLnBrk="1" hangingPunct="1"/>
            <a:r>
              <a:rPr lang="en-US" altLang="zh-CN" sz="2800" b="1" dirty="0">
                <a:solidFill>
                  <a:srgbClr val="0000FF"/>
                </a:solidFill>
                <a:latin typeface="+mn-lt"/>
                <a:ea typeface="仿宋" panose="02010609060101010101" pitchFamily="49" charset="-122"/>
              </a:rPr>
              <a:t>5.3  </a:t>
            </a:r>
            <a:r>
              <a:rPr lang="zh-CN" altLang="en-US" sz="2800" b="1" dirty="0">
                <a:solidFill>
                  <a:srgbClr val="0000FF"/>
                </a:solidFill>
                <a:latin typeface="+mn-lt"/>
                <a:ea typeface="仿宋" panose="02010609060101010101" pitchFamily="49" charset="-122"/>
              </a:rPr>
              <a:t>调幅信号的解调</a:t>
            </a:r>
            <a:r>
              <a:rPr lang="en-US" altLang="zh-CN" sz="2800" b="1" dirty="0">
                <a:solidFill>
                  <a:srgbClr val="0000FF"/>
                </a:solidFill>
                <a:latin typeface="+mn-lt"/>
                <a:ea typeface="仿宋" panose="02010609060101010101" pitchFamily="49" charset="-122"/>
              </a:rPr>
              <a:t>(Demodulation)</a:t>
            </a:r>
            <a:r>
              <a:rPr lang="zh-CN" altLang="en-US" sz="2800" b="1" dirty="0">
                <a:solidFill>
                  <a:srgbClr val="0000FF"/>
                </a:solidFill>
                <a:latin typeface="+mn-lt"/>
                <a:ea typeface="仿宋" panose="02010609060101010101" pitchFamily="49" charset="-122"/>
              </a:rPr>
              <a:t>（</a:t>
            </a:r>
            <a:r>
              <a:rPr lang="en-US" altLang="zh-CN" sz="2800" b="1" dirty="0">
                <a:solidFill>
                  <a:srgbClr val="FF0000"/>
                </a:solidFill>
                <a:latin typeface="+mn-lt"/>
                <a:ea typeface="仿宋" panose="02010609060101010101" pitchFamily="49" charset="-122"/>
              </a:rPr>
              <a:t>P164</a:t>
            </a:r>
            <a:r>
              <a:rPr lang="en-US" altLang="zh-CN" sz="2800" b="1" dirty="0">
                <a:solidFill>
                  <a:srgbClr val="0000FF"/>
                </a:solidFill>
                <a:latin typeface="+mn-lt"/>
                <a:ea typeface="仿宋" panose="02010609060101010101" pitchFamily="49" charset="-122"/>
              </a:rPr>
              <a:t>    P171</a:t>
            </a:r>
            <a:r>
              <a:rPr lang="zh-CN" altLang="en-US" sz="2800" b="1" dirty="0">
                <a:solidFill>
                  <a:srgbClr val="0000FF"/>
                </a:solidFill>
                <a:latin typeface="+mn-lt"/>
                <a:ea typeface="仿宋" panose="02010609060101010101" pitchFamily="49" charset="-122"/>
              </a:rPr>
              <a:t>）</a:t>
            </a:r>
          </a:p>
        </p:txBody>
      </p:sp>
      <p:sp>
        <p:nvSpPr>
          <p:cNvPr id="137219" name="Rectangle 7">
            <a:extLst>
              <a:ext uri="{FF2B5EF4-FFF2-40B4-BE49-F238E27FC236}">
                <a16:creationId xmlns:a16="http://schemas.microsoft.com/office/drawing/2014/main" id="{7498D1EF-2B9E-4A9F-8A8E-50211FD8A50C}"/>
              </a:ext>
            </a:extLst>
          </p:cNvPr>
          <p:cNvSpPr>
            <a:spLocks noChangeArrowheads="1"/>
          </p:cNvSpPr>
          <p:nvPr/>
        </p:nvSpPr>
        <p:spPr bwMode="auto">
          <a:xfrm>
            <a:off x="142875" y="692150"/>
            <a:ext cx="8715375" cy="879475"/>
          </a:xfrm>
          <a:prstGeom prst="rect">
            <a:avLst/>
          </a:prstGeom>
          <a:noFill/>
          <a:ln w="9525">
            <a:noFill/>
            <a:miter lim="800000"/>
            <a:headEnd/>
            <a:tailEnd/>
          </a:ln>
        </p:spPr>
        <p:txBody>
          <a:bodyPr/>
          <a:lstStyle/>
          <a:p>
            <a:pPr>
              <a:spcBef>
                <a:spcPct val="20000"/>
              </a:spcBef>
              <a:defRPr/>
            </a:pPr>
            <a:r>
              <a:rPr lang="zh-CN" altLang="en-US" sz="2400" dirty="0">
                <a:solidFill>
                  <a:srgbClr val="660066"/>
                </a:solidFill>
                <a:latin typeface="+mn-lt"/>
                <a:ea typeface="仿宋" panose="02010609060101010101" pitchFamily="49" charset="-122"/>
              </a:rPr>
              <a:t>    振幅解调是调制的反过程，称检波</a:t>
            </a:r>
            <a:r>
              <a:rPr lang="en-US" altLang="zh-CN" sz="2400" dirty="0">
                <a:solidFill>
                  <a:srgbClr val="660066"/>
                </a:solidFill>
                <a:latin typeface="+mn-lt"/>
                <a:ea typeface="仿宋" panose="02010609060101010101" pitchFamily="49" charset="-122"/>
              </a:rPr>
              <a:t>(Detection)</a:t>
            </a:r>
            <a:r>
              <a:rPr lang="zh-CN" altLang="en-US" sz="2400" dirty="0">
                <a:solidFill>
                  <a:srgbClr val="660066"/>
                </a:solidFill>
                <a:latin typeface="+mn-lt"/>
                <a:ea typeface="仿宋" panose="02010609060101010101" pitchFamily="49" charset="-122"/>
              </a:rPr>
              <a:t>。也是个频谱搬移的过程，从高移到低（用非线性器件）。</a:t>
            </a:r>
          </a:p>
        </p:txBody>
      </p:sp>
      <p:sp>
        <p:nvSpPr>
          <p:cNvPr id="72708" name="Rectangle 11">
            <a:extLst>
              <a:ext uri="{FF2B5EF4-FFF2-40B4-BE49-F238E27FC236}">
                <a16:creationId xmlns:a16="http://schemas.microsoft.com/office/drawing/2014/main" id="{37E6C718-4B4C-47C1-87A9-1CA82D1D42C3}"/>
              </a:ext>
            </a:extLst>
          </p:cNvPr>
          <p:cNvSpPr>
            <a:spLocks noChangeArrowheads="1"/>
          </p:cNvSpPr>
          <p:nvPr/>
        </p:nvSpPr>
        <p:spPr bwMode="auto">
          <a:xfrm>
            <a:off x="214313" y="4653136"/>
            <a:ext cx="8715375" cy="17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CC3300"/>
                </a:solidFill>
                <a:latin typeface="+mn-lt"/>
                <a:ea typeface="仿宋" panose="02010609060101010101" pitchFamily="49" charset="-122"/>
              </a:rPr>
              <a:t>检波器的组成：</a:t>
            </a:r>
            <a:endParaRPr lang="en-US" altLang="zh-CN" sz="2400" dirty="0">
              <a:solidFill>
                <a:srgbClr val="CC3300"/>
              </a:solidFill>
              <a:latin typeface="+mn-lt"/>
              <a:ea typeface="仿宋" panose="02010609060101010101" pitchFamily="49" charset="-122"/>
            </a:endParaRPr>
          </a:p>
          <a:p>
            <a:pPr>
              <a:buFontTx/>
              <a:buNone/>
            </a:pPr>
            <a:r>
              <a:rPr lang="zh-CN" altLang="en-US" sz="2400" dirty="0">
                <a:solidFill>
                  <a:srgbClr val="660066"/>
                </a:solidFill>
                <a:latin typeface="+mn-lt"/>
                <a:ea typeface="仿宋" panose="02010609060101010101" pitchFamily="49" charset="-122"/>
              </a:rPr>
              <a:t>① 高频输入回路：</a:t>
            </a:r>
            <a:r>
              <a:rPr lang="en-US" altLang="zh-CN" sz="2400" i="1" dirty="0">
                <a:solidFill>
                  <a:srgbClr val="660066"/>
                </a:solidFill>
                <a:latin typeface="+mn-lt"/>
                <a:ea typeface="仿宋" panose="02010609060101010101" pitchFamily="49" charset="-122"/>
              </a:rPr>
              <a:t>LC</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输入电路：高频信号输入频率</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i</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a:t>
            </a:r>
          </a:p>
          <a:p>
            <a:pPr>
              <a:buFontTx/>
              <a:buNone/>
            </a:pPr>
            <a:r>
              <a:rPr lang="zh-CN" altLang="en-US" sz="2400" dirty="0">
                <a:solidFill>
                  <a:srgbClr val="660066"/>
                </a:solidFill>
                <a:latin typeface="+mn-lt"/>
                <a:ea typeface="仿宋" panose="02010609060101010101" pitchFamily="49" charset="-122"/>
              </a:rPr>
              <a:t>② 非线性器件：实现频率变换；</a:t>
            </a:r>
          </a:p>
          <a:p>
            <a:pPr>
              <a:buFontTx/>
              <a:buNone/>
            </a:pPr>
            <a:r>
              <a:rPr lang="zh-CN" altLang="en-US" sz="2400" dirty="0">
                <a:solidFill>
                  <a:srgbClr val="660066"/>
                </a:solidFill>
                <a:latin typeface="+mn-lt"/>
                <a:ea typeface="仿宋" panose="02010609060101010101" pitchFamily="49" charset="-122"/>
              </a:rPr>
              <a:t>③ 低通滤波器：滤掉高频，取出低频。</a:t>
            </a:r>
          </a:p>
        </p:txBody>
      </p:sp>
      <p:pic>
        <p:nvPicPr>
          <p:cNvPr id="72709" name="图片 7" descr="Image1.jpg">
            <a:extLst>
              <a:ext uri="{FF2B5EF4-FFF2-40B4-BE49-F238E27FC236}">
                <a16:creationId xmlns:a16="http://schemas.microsoft.com/office/drawing/2014/main" id="{079EBEC8-7F01-483F-99C1-533419C777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500188"/>
            <a:ext cx="6203950" cy="3008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 Box 7">
            <a:extLst>
              <a:ext uri="{FF2B5EF4-FFF2-40B4-BE49-F238E27FC236}">
                <a16:creationId xmlns:a16="http://schemas.microsoft.com/office/drawing/2014/main" id="{89C173FA-B439-40EB-9EA6-0DCA78318434}"/>
              </a:ext>
            </a:extLst>
          </p:cNvPr>
          <p:cNvSpPr txBox="1">
            <a:spLocks noChangeArrowheads="1"/>
          </p:cNvSpPr>
          <p:nvPr/>
        </p:nvSpPr>
        <p:spPr bwMode="auto">
          <a:xfrm>
            <a:off x="3276600" y="3817938"/>
            <a:ext cx="1071563"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000">
              <a:solidFill>
                <a:srgbClr val="FF0000"/>
              </a:solidFill>
              <a:latin typeface="+mn-lt"/>
              <a:ea typeface="仿宋" panose="02010609060101010101"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A696761-B862-4EBA-A7D5-1E38DACE1969}"/>
              </a:ext>
            </a:extLst>
          </p:cNvPr>
          <p:cNvSpPr>
            <a:spLocks noGrp="1" noChangeArrowheads="1"/>
          </p:cNvSpPr>
          <p:nvPr>
            <p:ph type="title" idx="4294967295"/>
          </p:nvPr>
        </p:nvSpPr>
        <p:spPr>
          <a:xfrm>
            <a:off x="228600" y="228600"/>
            <a:ext cx="8272463" cy="381000"/>
          </a:xfrm>
        </p:spPr>
        <p:txBody>
          <a:bodyPr/>
          <a:lstStyle/>
          <a:p>
            <a:pPr algn="l" eaLnBrk="1" hangingPunct="1"/>
            <a:r>
              <a:rPr lang="en-US" altLang="zh-CN" sz="2800" b="1" dirty="0">
                <a:solidFill>
                  <a:srgbClr val="0000FF"/>
                </a:solidFill>
                <a:latin typeface="+mn-lt"/>
                <a:ea typeface="仿宋" panose="02010609060101010101" pitchFamily="49" charset="-122"/>
              </a:rPr>
              <a:t>5.3.1   </a:t>
            </a:r>
            <a:r>
              <a:rPr lang="zh-CN" altLang="en-US" sz="2800" b="1" dirty="0">
                <a:solidFill>
                  <a:srgbClr val="0000FF"/>
                </a:solidFill>
                <a:latin typeface="+mn-lt"/>
                <a:ea typeface="仿宋" panose="02010609060101010101" pitchFamily="49" charset="-122"/>
              </a:rPr>
              <a:t>检波器</a:t>
            </a:r>
            <a:r>
              <a:rPr lang="en-US" altLang="zh-CN" sz="2800" b="1" dirty="0">
                <a:solidFill>
                  <a:srgbClr val="0000FF"/>
                </a:solidFill>
                <a:latin typeface="+mn-lt"/>
                <a:ea typeface="仿宋" panose="02010609060101010101" pitchFamily="49" charset="-122"/>
              </a:rPr>
              <a:t>(Detector)</a:t>
            </a:r>
            <a:r>
              <a:rPr lang="zh-CN" altLang="en-US" sz="2800" b="1" dirty="0">
                <a:solidFill>
                  <a:srgbClr val="0000FF"/>
                </a:solidFill>
                <a:latin typeface="+mn-lt"/>
                <a:ea typeface="仿宋" panose="02010609060101010101" pitchFamily="49" charset="-122"/>
              </a:rPr>
              <a:t>的技术指标（</a:t>
            </a:r>
            <a:r>
              <a:rPr lang="en-US" altLang="zh-CN" sz="2800" b="1" dirty="0">
                <a:solidFill>
                  <a:srgbClr val="FF0000"/>
                </a:solidFill>
                <a:latin typeface="+mn-lt"/>
                <a:ea typeface="仿宋" panose="02010609060101010101" pitchFamily="49" charset="-122"/>
              </a:rPr>
              <a:t>P166</a:t>
            </a:r>
            <a:r>
              <a:rPr lang="en-US" altLang="zh-CN" sz="2800" b="1" dirty="0">
                <a:solidFill>
                  <a:srgbClr val="0000FF"/>
                </a:solidFill>
                <a:latin typeface="+mn-lt"/>
                <a:ea typeface="仿宋" panose="02010609060101010101" pitchFamily="49" charset="-122"/>
              </a:rPr>
              <a:t>    P173</a:t>
            </a:r>
            <a:r>
              <a:rPr lang="zh-CN" altLang="en-US" sz="2800" b="1" dirty="0">
                <a:solidFill>
                  <a:srgbClr val="0000FF"/>
                </a:solidFill>
                <a:latin typeface="+mn-lt"/>
                <a:ea typeface="仿宋" panose="02010609060101010101" pitchFamily="49" charset="-122"/>
              </a:rPr>
              <a:t>）</a:t>
            </a:r>
          </a:p>
        </p:txBody>
      </p:sp>
      <p:sp>
        <p:nvSpPr>
          <p:cNvPr id="73731" name="Rectangle 9">
            <a:extLst>
              <a:ext uri="{FF2B5EF4-FFF2-40B4-BE49-F238E27FC236}">
                <a16:creationId xmlns:a16="http://schemas.microsoft.com/office/drawing/2014/main" id="{A2D18618-EACB-4814-8B6E-4B42B68BECBC}"/>
              </a:ext>
            </a:extLst>
          </p:cNvPr>
          <p:cNvSpPr>
            <a:spLocks noChangeArrowheads="1"/>
          </p:cNvSpPr>
          <p:nvPr/>
        </p:nvSpPr>
        <p:spPr bwMode="auto">
          <a:xfrm>
            <a:off x="34925" y="692150"/>
            <a:ext cx="82518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660066"/>
                </a:solidFill>
                <a:latin typeface="+mn-lt"/>
                <a:ea typeface="仿宋" panose="02010609060101010101" pitchFamily="49" charset="-122"/>
              </a:rPr>
              <a:t>1.  </a:t>
            </a:r>
            <a:r>
              <a:rPr lang="zh-CN" altLang="en-US" sz="2400" dirty="0">
                <a:solidFill>
                  <a:srgbClr val="660066"/>
                </a:solidFill>
                <a:latin typeface="+mn-lt"/>
                <a:ea typeface="仿宋" panose="02010609060101010101" pitchFamily="49" charset="-122"/>
              </a:rPr>
              <a:t>检波器的电压传输系数（又称</a:t>
            </a:r>
            <a:r>
              <a:rPr lang="zh-CN" altLang="en-US" sz="2400" dirty="0">
                <a:solidFill>
                  <a:srgbClr val="0000FF"/>
                </a:solidFill>
                <a:latin typeface="+mn-lt"/>
                <a:ea typeface="仿宋" panose="02010609060101010101" pitchFamily="49" charset="-122"/>
              </a:rPr>
              <a:t>检波效率</a:t>
            </a:r>
            <a:r>
              <a:rPr lang="zh-CN" altLang="en-US" sz="2400" dirty="0">
                <a:solidFill>
                  <a:srgbClr val="660066"/>
                </a:solidFill>
                <a:latin typeface="+mn-lt"/>
                <a:ea typeface="仿宋" panose="02010609060101010101" pitchFamily="49" charset="-122"/>
              </a:rPr>
              <a:t>）</a:t>
            </a:r>
          </a:p>
          <a:p>
            <a:pPr>
              <a:buFontTx/>
              <a:buNone/>
            </a:pPr>
            <a:r>
              <a:rPr lang="en-US" altLang="zh-CN" sz="2400" dirty="0">
                <a:solidFill>
                  <a:srgbClr val="660066"/>
                </a:solidFill>
                <a:latin typeface="+mn-lt"/>
                <a:ea typeface="仿宋" panose="02010609060101010101" pitchFamily="49" charset="-122"/>
              </a:rPr>
              <a:t>(1)  </a:t>
            </a:r>
            <a:r>
              <a:rPr lang="zh-CN" altLang="en-US" sz="2400" dirty="0">
                <a:solidFill>
                  <a:srgbClr val="660066"/>
                </a:solidFill>
                <a:latin typeface="+mn-lt"/>
                <a:ea typeface="仿宋" panose="02010609060101010101" pitchFamily="49" charset="-122"/>
              </a:rPr>
              <a:t>若检波器输入信号为高频</a:t>
            </a:r>
            <a:r>
              <a:rPr lang="zh-CN" altLang="en-US" sz="2400" dirty="0">
                <a:solidFill>
                  <a:srgbClr val="0000FF"/>
                </a:solidFill>
                <a:latin typeface="+mn-lt"/>
                <a:ea typeface="仿宋" panose="02010609060101010101" pitchFamily="49" charset="-122"/>
              </a:rPr>
              <a:t>等幅</a:t>
            </a:r>
            <a:r>
              <a:rPr lang="zh-CN" altLang="en-US" sz="2400" dirty="0">
                <a:solidFill>
                  <a:srgbClr val="660066"/>
                </a:solidFill>
                <a:latin typeface="+mn-lt"/>
                <a:ea typeface="仿宋" panose="02010609060101010101" pitchFamily="49" charset="-122"/>
              </a:rPr>
              <a:t>波（无调制时）</a:t>
            </a:r>
            <a:r>
              <a:rPr lang="en-US" altLang="zh-CN" sz="2400" dirty="0">
                <a:solidFill>
                  <a:srgbClr val="660066"/>
                </a:solidFill>
                <a:latin typeface="+mn-lt"/>
                <a:ea typeface="仿宋" panose="02010609060101010101" pitchFamily="49" charset="-122"/>
              </a:rPr>
              <a:t>:</a:t>
            </a:r>
          </a:p>
          <a:p>
            <a:pPr>
              <a:buFontTx/>
              <a:buNone/>
            </a:pPr>
            <a:r>
              <a:rPr lang="en-US" altLang="zh-CN" sz="2000" dirty="0">
                <a:solidFill>
                  <a:srgbClr val="660066"/>
                </a:solidFill>
                <a:latin typeface="+mn-lt"/>
                <a:ea typeface="仿宋" panose="02010609060101010101" pitchFamily="49" charset="-122"/>
              </a:rPr>
              <a:t>   </a:t>
            </a:r>
            <a:r>
              <a:rPr lang="zh-CN" altLang="en-US" sz="2800" dirty="0">
                <a:solidFill>
                  <a:srgbClr val="0000FF"/>
                </a:solidFill>
                <a:latin typeface="+mn-lt"/>
                <a:ea typeface="仿宋" panose="02010609060101010101" pitchFamily="49" charset="-122"/>
              </a:rPr>
              <a:t>检波效率</a:t>
            </a:r>
            <a:r>
              <a:rPr lang="zh-CN" altLang="en-US" sz="2000" dirty="0">
                <a:solidFill>
                  <a:srgbClr val="660066"/>
                </a:solidFill>
                <a:latin typeface="+mn-lt"/>
                <a:ea typeface="仿宋" panose="02010609060101010101" pitchFamily="49" charset="-122"/>
              </a:rPr>
              <a:t>为输出直流电压和输入高频电压振幅之比。</a:t>
            </a:r>
          </a:p>
        </p:txBody>
      </p:sp>
      <p:sp>
        <p:nvSpPr>
          <p:cNvPr id="73732" name="Rectangle 11">
            <a:extLst>
              <a:ext uri="{FF2B5EF4-FFF2-40B4-BE49-F238E27FC236}">
                <a16:creationId xmlns:a16="http://schemas.microsoft.com/office/drawing/2014/main" id="{4FA57A14-53D6-4773-8EC2-0991A6AD2594}"/>
              </a:ext>
            </a:extLst>
          </p:cNvPr>
          <p:cNvSpPr>
            <a:spLocks noChangeArrowheads="1"/>
          </p:cNvSpPr>
          <p:nvPr/>
        </p:nvSpPr>
        <p:spPr bwMode="auto">
          <a:xfrm>
            <a:off x="34925" y="2143125"/>
            <a:ext cx="66802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660066"/>
                </a:solidFill>
                <a:latin typeface="+mn-lt"/>
                <a:ea typeface="仿宋" panose="02010609060101010101" pitchFamily="49" charset="-122"/>
              </a:rPr>
              <a:t>(2)  </a:t>
            </a:r>
            <a:r>
              <a:rPr lang="zh-CN" altLang="en-US" sz="2400" dirty="0">
                <a:solidFill>
                  <a:srgbClr val="660066"/>
                </a:solidFill>
                <a:latin typeface="+mn-lt"/>
                <a:ea typeface="仿宋" panose="02010609060101010101" pitchFamily="49" charset="-122"/>
              </a:rPr>
              <a:t>检波器输入信号为高频</a:t>
            </a:r>
            <a:r>
              <a:rPr lang="zh-CN" altLang="en-US" sz="2400" dirty="0">
                <a:solidFill>
                  <a:srgbClr val="0000FF"/>
                </a:solidFill>
                <a:latin typeface="+mn-lt"/>
                <a:ea typeface="仿宋" panose="02010609060101010101" pitchFamily="49" charset="-122"/>
              </a:rPr>
              <a:t>调幅</a:t>
            </a:r>
            <a:r>
              <a:rPr lang="zh-CN" altLang="en-US" sz="2400" dirty="0">
                <a:solidFill>
                  <a:srgbClr val="660066"/>
                </a:solidFill>
                <a:latin typeface="+mn-lt"/>
                <a:ea typeface="仿宋" panose="02010609060101010101" pitchFamily="49" charset="-122"/>
              </a:rPr>
              <a:t>波</a:t>
            </a:r>
            <a:r>
              <a:rPr lang="en-US" altLang="zh-CN" sz="2400" dirty="0">
                <a:solidFill>
                  <a:srgbClr val="660066"/>
                </a:solidFill>
                <a:latin typeface="+mn-lt"/>
                <a:ea typeface="仿宋" panose="02010609060101010101" pitchFamily="49" charset="-122"/>
              </a:rPr>
              <a:t>:</a:t>
            </a:r>
          </a:p>
          <a:p>
            <a:pPr>
              <a:buFontTx/>
              <a:buNone/>
            </a:pPr>
            <a:r>
              <a:rPr lang="en-US" altLang="zh-CN" sz="2000" dirty="0">
                <a:solidFill>
                  <a:srgbClr val="660066"/>
                </a:solidFill>
                <a:latin typeface="+mn-lt"/>
                <a:ea typeface="仿宋" panose="02010609060101010101" pitchFamily="49" charset="-122"/>
              </a:rPr>
              <a:t>   </a:t>
            </a:r>
            <a:r>
              <a:rPr lang="zh-CN" altLang="en-US" sz="2400" dirty="0">
                <a:solidFill>
                  <a:srgbClr val="0000FF"/>
                </a:solidFill>
                <a:latin typeface="+mn-lt"/>
                <a:ea typeface="仿宋" panose="02010609060101010101" pitchFamily="49" charset="-122"/>
              </a:rPr>
              <a:t>检波效率</a:t>
            </a:r>
            <a:r>
              <a:rPr lang="zh-CN" altLang="en-US" sz="2000" dirty="0">
                <a:solidFill>
                  <a:srgbClr val="660066"/>
                </a:solidFill>
                <a:latin typeface="+mn-lt"/>
                <a:ea typeface="仿宋" panose="02010609060101010101" pitchFamily="49" charset="-122"/>
              </a:rPr>
              <a:t>为输出低频信号电压振幅与输入高频电压</a:t>
            </a:r>
          </a:p>
          <a:p>
            <a:pPr>
              <a:buFontTx/>
              <a:buNone/>
            </a:pPr>
            <a:r>
              <a:rPr lang="zh-CN" altLang="en-US" sz="2000" dirty="0">
                <a:solidFill>
                  <a:srgbClr val="660066"/>
                </a:solidFill>
                <a:latin typeface="+mn-lt"/>
                <a:ea typeface="仿宋" panose="02010609060101010101" pitchFamily="49" charset="-122"/>
              </a:rPr>
              <a:t>   包络变化振幅之比。</a:t>
            </a:r>
          </a:p>
        </p:txBody>
      </p:sp>
      <p:sp>
        <p:nvSpPr>
          <p:cNvPr id="73733" name="Text Box 13">
            <a:extLst>
              <a:ext uri="{FF2B5EF4-FFF2-40B4-BE49-F238E27FC236}">
                <a16:creationId xmlns:a16="http://schemas.microsoft.com/office/drawing/2014/main" id="{A072F3F4-444D-4C83-9433-7B6C6F55D521}"/>
              </a:ext>
            </a:extLst>
          </p:cNvPr>
          <p:cNvSpPr txBox="1">
            <a:spLocks noChangeArrowheads="1"/>
          </p:cNvSpPr>
          <p:nvPr/>
        </p:nvSpPr>
        <p:spPr bwMode="auto">
          <a:xfrm>
            <a:off x="296863" y="4462463"/>
            <a:ext cx="3455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a:solidFill>
                  <a:srgbClr val="0000FF"/>
                </a:solidFill>
                <a:latin typeface="+mn-lt"/>
                <a:ea typeface="仿宋" panose="02010609060101010101" pitchFamily="49" charset="-122"/>
              </a:rPr>
              <a:t>V</a:t>
            </a:r>
            <a:r>
              <a:rPr lang="en-US" altLang="zh-CN" sz="2400" baseline="-25000">
                <a:solidFill>
                  <a:srgbClr val="0000FF"/>
                </a:solidFill>
                <a:latin typeface="+mn-lt"/>
                <a:ea typeface="仿宋" panose="02010609060101010101" pitchFamily="49" charset="-122"/>
              </a:rPr>
              <a:t>i </a:t>
            </a:r>
            <a:r>
              <a:rPr lang="en-US" altLang="zh-CN" sz="2400">
                <a:solidFill>
                  <a:srgbClr val="0000FF"/>
                </a:solidFill>
                <a:latin typeface="+mn-lt"/>
                <a:ea typeface="仿宋" panose="02010609060101010101" pitchFamily="49" charset="-122"/>
              </a:rPr>
              <a:t>:</a:t>
            </a:r>
            <a:r>
              <a:rPr lang="zh-CN" altLang="en-US" sz="2400">
                <a:solidFill>
                  <a:srgbClr val="0000FF"/>
                </a:solidFill>
                <a:latin typeface="+mn-lt"/>
                <a:ea typeface="仿宋" panose="02010609060101010101" pitchFamily="49" charset="-122"/>
              </a:rPr>
              <a:t>载波的幅度（等幅）</a:t>
            </a:r>
          </a:p>
        </p:txBody>
      </p:sp>
      <p:sp>
        <p:nvSpPr>
          <p:cNvPr id="73734" name="Text Box 14">
            <a:extLst>
              <a:ext uri="{FF2B5EF4-FFF2-40B4-BE49-F238E27FC236}">
                <a16:creationId xmlns:a16="http://schemas.microsoft.com/office/drawing/2014/main" id="{BDA16CFB-7F29-4869-9682-AC4BF1667F75}"/>
              </a:ext>
            </a:extLst>
          </p:cNvPr>
          <p:cNvSpPr txBox="1">
            <a:spLocks noChangeArrowheads="1"/>
          </p:cNvSpPr>
          <p:nvPr/>
        </p:nvSpPr>
        <p:spPr bwMode="auto">
          <a:xfrm>
            <a:off x="576263" y="5086350"/>
            <a:ext cx="2855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solidFill>
                  <a:srgbClr val="0000FF"/>
                </a:solidFill>
                <a:latin typeface="+mn-lt"/>
                <a:ea typeface="仿宋" panose="02010609060101010101" pitchFamily="49" charset="-122"/>
              </a:rPr>
              <a:t>m</a:t>
            </a:r>
            <a:r>
              <a:rPr lang="en-US" altLang="zh-CN" sz="2400" baseline="-25000" dirty="0">
                <a:solidFill>
                  <a:srgbClr val="0000FF"/>
                </a:solidFill>
                <a:latin typeface="+mn-lt"/>
                <a:ea typeface="仿宋" panose="02010609060101010101" pitchFamily="49" charset="-122"/>
              </a:rPr>
              <a:t>a</a:t>
            </a:r>
            <a:r>
              <a:rPr lang="en-US" altLang="zh-CN" sz="2400" dirty="0">
                <a:solidFill>
                  <a:srgbClr val="0000FF"/>
                </a:solidFill>
                <a:latin typeface="+mn-lt"/>
                <a:ea typeface="仿宋" panose="02010609060101010101" pitchFamily="49" charset="-122"/>
              </a:rPr>
              <a:t> </a:t>
            </a:r>
            <a:r>
              <a:rPr lang="zh-CN" altLang="en-US" sz="2400" dirty="0">
                <a:solidFill>
                  <a:srgbClr val="0000FF"/>
                </a:solidFill>
                <a:latin typeface="+mn-lt"/>
                <a:ea typeface="仿宋" panose="02010609060101010101" pitchFamily="49" charset="-122"/>
              </a:rPr>
              <a:t>：调幅系数</a:t>
            </a:r>
          </a:p>
        </p:txBody>
      </p:sp>
      <p:pic>
        <p:nvPicPr>
          <p:cNvPr id="73735" name="Picture 16">
            <a:extLst>
              <a:ext uri="{FF2B5EF4-FFF2-40B4-BE49-F238E27FC236}">
                <a16:creationId xmlns:a16="http://schemas.microsoft.com/office/drawing/2014/main" id="{ACF89292-D1F4-49CE-90A1-D1F6F75B4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75" y="3119438"/>
            <a:ext cx="4176713"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3736" name="Object 10">
            <a:extLst>
              <a:ext uri="{FF2B5EF4-FFF2-40B4-BE49-F238E27FC236}">
                <a16:creationId xmlns:a16="http://schemas.microsoft.com/office/drawing/2014/main" id="{7C767B25-EECD-4909-BD82-2903B301DD61}"/>
              </a:ext>
            </a:extLst>
          </p:cNvPr>
          <p:cNvGraphicFramePr>
            <a:graphicFrameLocks noChangeAspect="1"/>
          </p:cNvGraphicFramePr>
          <p:nvPr>
            <p:extLst>
              <p:ext uri="{D42A27DB-BD31-4B8C-83A1-F6EECF244321}">
                <p14:modId xmlns:p14="http://schemas.microsoft.com/office/powerpoint/2010/main" val="195228571"/>
              </p:ext>
            </p:extLst>
          </p:nvPr>
        </p:nvGraphicFramePr>
        <p:xfrm>
          <a:off x="6948264" y="1035843"/>
          <a:ext cx="1254125" cy="828675"/>
        </p:xfrm>
        <a:graphic>
          <a:graphicData uri="http://schemas.openxmlformats.org/presentationml/2006/ole">
            <mc:AlternateContent xmlns:mc="http://schemas.openxmlformats.org/markup-compatibility/2006">
              <mc:Choice xmlns:v="urn:schemas-microsoft-com:vml" Requires="v">
                <p:oleObj spid="_x0000_s74526" name="公式" r:id="rId4" imgW="672808" imgH="444307" progId="Equation.3">
                  <p:embed/>
                </p:oleObj>
              </mc:Choice>
              <mc:Fallback>
                <p:oleObj name="公式" r:id="rId4" imgW="672808" imgH="444307"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264" y="1035843"/>
                        <a:ext cx="1254125"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737" name="Object 12">
            <a:extLst>
              <a:ext uri="{FF2B5EF4-FFF2-40B4-BE49-F238E27FC236}">
                <a16:creationId xmlns:a16="http://schemas.microsoft.com/office/drawing/2014/main" id="{1E0ED05C-2AA7-40B2-AA0D-BDDD8AB990A5}"/>
              </a:ext>
            </a:extLst>
          </p:cNvPr>
          <p:cNvGraphicFramePr>
            <a:graphicFrameLocks noChangeAspect="1"/>
          </p:cNvGraphicFramePr>
          <p:nvPr>
            <p:extLst>
              <p:ext uri="{D42A27DB-BD31-4B8C-83A1-F6EECF244321}">
                <p14:modId xmlns:p14="http://schemas.microsoft.com/office/powerpoint/2010/main" val="3520576712"/>
              </p:ext>
            </p:extLst>
          </p:nvPr>
        </p:nvGraphicFramePr>
        <p:xfrm>
          <a:off x="1403350" y="3390900"/>
          <a:ext cx="2200275" cy="1047750"/>
        </p:xfrm>
        <a:graphic>
          <a:graphicData uri="http://schemas.openxmlformats.org/presentationml/2006/ole">
            <mc:AlternateContent xmlns:mc="http://schemas.openxmlformats.org/markup-compatibility/2006">
              <mc:Choice xmlns:v="urn:schemas-microsoft-com:vml" Requires="v">
                <p:oleObj spid="_x0000_s74527" name="公式" r:id="rId6" imgW="939392" imgH="444307" progId="Equation.3">
                  <p:embed/>
                </p:oleObj>
              </mc:Choice>
              <mc:Fallback>
                <p:oleObj name="公式" r:id="rId6" imgW="939392" imgH="444307"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3390900"/>
                        <a:ext cx="2200275" cy="1047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1CA92C0F-B4AA-4428-947D-586C6FFAAE83}"/>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5.3.1   </a:t>
            </a:r>
            <a:r>
              <a:rPr lang="zh-CN" altLang="en-US" sz="2800" b="1" dirty="0">
                <a:solidFill>
                  <a:srgbClr val="0000FF"/>
                </a:solidFill>
                <a:latin typeface="+mn-lt"/>
                <a:ea typeface="仿宋" panose="02010609060101010101" pitchFamily="49" charset="-122"/>
              </a:rPr>
              <a:t>检波器的技术指标    </a:t>
            </a:r>
            <a:r>
              <a:rPr lang="en-US" altLang="zh-CN" sz="2800" b="1" dirty="0">
                <a:solidFill>
                  <a:srgbClr val="FF0000"/>
                </a:solidFill>
                <a:latin typeface="+mn-lt"/>
                <a:ea typeface="仿宋" panose="02010609060101010101" pitchFamily="49" charset="-122"/>
              </a:rPr>
              <a:t>P166</a:t>
            </a:r>
            <a:r>
              <a:rPr lang="en-US" altLang="zh-CN" sz="2800" b="1" dirty="0">
                <a:solidFill>
                  <a:srgbClr val="0000FF"/>
                </a:solidFill>
                <a:latin typeface="+mn-lt"/>
                <a:ea typeface="仿宋" panose="02010609060101010101" pitchFamily="49" charset="-122"/>
              </a:rPr>
              <a:t>    P173</a:t>
            </a:r>
            <a:endParaRPr lang="zh-CN" altLang="en-US" sz="2800" b="1" dirty="0">
              <a:solidFill>
                <a:srgbClr val="0000FF"/>
              </a:solidFill>
              <a:latin typeface="+mn-lt"/>
              <a:ea typeface="仿宋" panose="02010609060101010101" pitchFamily="49" charset="-122"/>
            </a:endParaRPr>
          </a:p>
        </p:txBody>
      </p:sp>
      <p:sp>
        <p:nvSpPr>
          <p:cNvPr id="58373" name="Rectangle 3">
            <a:extLst>
              <a:ext uri="{FF2B5EF4-FFF2-40B4-BE49-F238E27FC236}">
                <a16:creationId xmlns:a16="http://schemas.microsoft.com/office/drawing/2014/main" id="{6F4FAD35-8F09-49F1-8942-C359B632B21E}"/>
              </a:ext>
            </a:extLst>
          </p:cNvPr>
          <p:cNvSpPr>
            <a:spLocks noChangeArrowheads="1"/>
          </p:cNvSpPr>
          <p:nvPr/>
        </p:nvSpPr>
        <p:spPr bwMode="auto">
          <a:xfrm>
            <a:off x="119063" y="622300"/>
            <a:ext cx="4667250" cy="2374900"/>
          </a:xfrm>
          <a:prstGeom prst="rect">
            <a:avLst/>
          </a:prstGeom>
          <a:noFill/>
          <a:ln w="9525">
            <a:noFill/>
            <a:miter lim="800000"/>
            <a:headEnd/>
            <a:tailEnd/>
          </a:ln>
        </p:spPr>
        <p:txBody>
          <a:bodyPr/>
          <a:lstStyle/>
          <a:p>
            <a:pPr>
              <a:spcBef>
                <a:spcPct val="20000"/>
              </a:spcBef>
              <a:defRPr/>
            </a:pPr>
            <a:r>
              <a:rPr lang="en-US" altLang="zh-CN" sz="2400" dirty="0">
                <a:solidFill>
                  <a:srgbClr val="660066"/>
                </a:solidFill>
                <a:latin typeface="+mn-lt"/>
                <a:ea typeface="仿宋" panose="02010609060101010101" pitchFamily="49" charset="-122"/>
              </a:rPr>
              <a:t>2.   </a:t>
            </a:r>
            <a:r>
              <a:rPr lang="zh-CN" altLang="en-US" sz="2400" dirty="0">
                <a:solidFill>
                  <a:srgbClr val="660066"/>
                </a:solidFill>
                <a:latin typeface="+mn-lt"/>
                <a:ea typeface="仿宋" panose="02010609060101010101" pitchFamily="49" charset="-122"/>
              </a:rPr>
              <a:t>检波器的失真   </a:t>
            </a:r>
            <a:r>
              <a:rPr lang="en-US" altLang="zh-CN" sz="2400" dirty="0">
                <a:solidFill>
                  <a:srgbClr val="660066"/>
                </a:solidFill>
                <a:latin typeface="+mn-lt"/>
                <a:ea typeface="仿宋" panose="02010609060101010101" pitchFamily="49" charset="-122"/>
              </a:rPr>
              <a:t>(</a:t>
            </a:r>
            <a:r>
              <a:rPr lang="en-US" sz="2400" dirty="0">
                <a:solidFill>
                  <a:srgbClr val="0000FF"/>
                </a:solidFill>
                <a:latin typeface="+mn-lt"/>
                <a:ea typeface="仿宋" panose="02010609060101010101" pitchFamily="49" charset="-122"/>
              </a:rPr>
              <a:t>Distortion</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a:p>
            <a:pPr>
              <a:spcBef>
                <a:spcPct val="20000"/>
              </a:spcBef>
              <a:defRPr/>
            </a:pPr>
            <a:r>
              <a:rPr lang="en-US" altLang="zh-CN" sz="2400" dirty="0">
                <a:solidFill>
                  <a:srgbClr val="0000FF"/>
                </a:solidFill>
                <a:latin typeface="+mn-lt"/>
                <a:ea typeface="仿宋" panose="02010609060101010101" pitchFamily="49" charset="-122"/>
              </a:rPr>
              <a:t>(1)  </a:t>
            </a:r>
            <a:r>
              <a:rPr lang="zh-CN" altLang="en-US" sz="2400" dirty="0">
                <a:solidFill>
                  <a:srgbClr val="0000FF"/>
                </a:solidFill>
                <a:latin typeface="+mn-lt"/>
                <a:ea typeface="仿宋" panose="02010609060101010101" pitchFamily="49" charset="-122"/>
              </a:rPr>
              <a:t>频率失真</a:t>
            </a:r>
          </a:p>
          <a:p>
            <a:pPr>
              <a:spcBef>
                <a:spcPct val="20000"/>
              </a:spcBef>
              <a:defRPr/>
            </a:pPr>
            <a:r>
              <a:rPr lang="zh-CN" altLang="en-US" sz="2400" dirty="0">
                <a:solidFill>
                  <a:srgbClr val="660066"/>
                </a:solidFill>
                <a:latin typeface="+mn-lt"/>
                <a:ea typeface="仿宋" panose="02010609060101010101" pitchFamily="49" charset="-122"/>
              </a:rPr>
              <a:t>    由检波效率和调制频率之间的曲线可知，平坦部分越宽，频率失真小。失真原因是检波器中的电容选择不当所致。</a:t>
            </a:r>
          </a:p>
        </p:txBody>
      </p:sp>
      <p:graphicFrame>
        <p:nvGraphicFramePr>
          <p:cNvPr id="74756" name="Object 4">
            <a:extLst>
              <a:ext uri="{FF2B5EF4-FFF2-40B4-BE49-F238E27FC236}">
                <a16:creationId xmlns:a16="http://schemas.microsoft.com/office/drawing/2014/main" id="{A46B1E39-3DB9-46CB-ABFE-81FC11F0997B}"/>
              </a:ext>
            </a:extLst>
          </p:cNvPr>
          <p:cNvGraphicFramePr>
            <a:graphicFrameLocks noChangeAspect="1"/>
          </p:cNvGraphicFramePr>
          <p:nvPr>
            <p:extLst>
              <p:ext uri="{D42A27DB-BD31-4B8C-83A1-F6EECF244321}">
                <p14:modId xmlns:p14="http://schemas.microsoft.com/office/powerpoint/2010/main" val="1835464115"/>
              </p:ext>
            </p:extLst>
          </p:nvPr>
        </p:nvGraphicFramePr>
        <p:xfrm>
          <a:off x="4938713" y="1163638"/>
          <a:ext cx="3990975" cy="2122487"/>
        </p:xfrm>
        <a:graphic>
          <a:graphicData uri="http://schemas.openxmlformats.org/presentationml/2006/ole">
            <mc:AlternateContent xmlns:mc="http://schemas.openxmlformats.org/markup-compatibility/2006">
              <mc:Choice xmlns:v="urn:schemas-microsoft-com:vml" Requires="v">
                <p:oleObj spid="_x0000_s75550" name="SmartDraw" r:id="rId3" imgW="2645664" imgH="1408176" progId="">
                  <p:embed/>
                </p:oleObj>
              </mc:Choice>
              <mc:Fallback>
                <p:oleObj name="SmartDraw" r:id="rId3" imgW="2645664" imgH="1408176"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8713" y="1163638"/>
                        <a:ext cx="3990975" cy="21224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4" name="Text Box 6">
            <a:extLst>
              <a:ext uri="{FF2B5EF4-FFF2-40B4-BE49-F238E27FC236}">
                <a16:creationId xmlns:a16="http://schemas.microsoft.com/office/drawing/2014/main" id="{E353308B-DD24-4160-8988-B72F8150BCE8}"/>
              </a:ext>
            </a:extLst>
          </p:cNvPr>
          <p:cNvSpPr txBox="1">
            <a:spLocks noChangeArrowheads="1"/>
          </p:cNvSpPr>
          <p:nvPr/>
        </p:nvSpPr>
        <p:spPr bwMode="auto">
          <a:xfrm>
            <a:off x="152400" y="3233738"/>
            <a:ext cx="8777288" cy="2123658"/>
          </a:xfrm>
          <a:prstGeom prst="rect">
            <a:avLst/>
          </a:prstGeom>
          <a:noFill/>
          <a:ln w="9525" algn="ctr">
            <a:noFill/>
            <a:miter lim="800000"/>
            <a:headEnd/>
            <a:tailEnd/>
          </a:ln>
        </p:spPr>
        <p:txBody>
          <a:bodyPr wrap="square">
            <a:spAutoFit/>
          </a:bodyPr>
          <a:lstStyle/>
          <a:p>
            <a:pPr eaLnBrk="1" hangingPunct="1">
              <a:spcBef>
                <a:spcPct val="50000"/>
              </a:spcBef>
              <a:defRPr/>
            </a:pPr>
            <a:r>
              <a:rPr lang="en-US" altLang="zh-CN" sz="2400" dirty="0">
                <a:solidFill>
                  <a:srgbClr val="0000FF"/>
                </a:solidFill>
                <a:latin typeface="+mn-lt"/>
                <a:ea typeface="仿宋" panose="02010609060101010101" pitchFamily="49" charset="-122"/>
              </a:rPr>
              <a:t>(2)  </a:t>
            </a:r>
            <a:r>
              <a:rPr lang="zh-CN" altLang="en-US" sz="2400" dirty="0">
                <a:solidFill>
                  <a:srgbClr val="0000FF"/>
                </a:solidFill>
                <a:latin typeface="+mn-lt"/>
                <a:ea typeface="仿宋" panose="02010609060101010101" pitchFamily="49" charset="-122"/>
              </a:rPr>
              <a:t>非线性失真 </a:t>
            </a:r>
            <a:r>
              <a:rPr lang="en-US" altLang="zh-CN" sz="2400" dirty="0">
                <a:solidFill>
                  <a:srgbClr val="0000FF"/>
                </a:solidFill>
                <a:latin typeface="+mn-lt"/>
                <a:ea typeface="仿宋" panose="02010609060101010101" pitchFamily="49" charset="-122"/>
              </a:rPr>
              <a:t>(</a:t>
            </a:r>
            <a:r>
              <a:rPr lang="en-US" sz="2400" dirty="0">
                <a:solidFill>
                  <a:srgbClr val="0000FF"/>
                </a:solidFill>
                <a:latin typeface="+mn-lt"/>
                <a:ea typeface="仿宋" panose="02010609060101010101" pitchFamily="49" charset="-122"/>
              </a:rPr>
              <a:t>Total Harmonic Distortion, THD  </a:t>
            </a:r>
            <a:r>
              <a:rPr lang="zh-CN" altLang="en-US" sz="2400" dirty="0">
                <a:solidFill>
                  <a:srgbClr val="0000FF"/>
                </a:solidFill>
                <a:latin typeface="+mn-lt"/>
                <a:ea typeface="仿宋" panose="02010609060101010101" pitchFamily="49" charset="-122"/>
              </a:rPr>
              <a:t>总谐波失真</a:t>
            </a:r>
            <a:r>
              <a:rPr lang="en-US" altLang="zh-CN" sz="2400" dirty="0">
                <a:solidFill>
                  <a:srgbClr val="0000FF"/>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  </a:t>
            </a:r>
          </a:p>
          <a:p>
            <a:pPr eaLnBrk="1" hangingPunct="1">
              <a:spcBef>
                <a:spcPct val="50000"/>
              </a:spcBef>
              <a:defRPr/>
            </a:pPr>
            <a:r>
              <a:rPr lang="zh-CN" altLang="en-US" sz="2400" dirty="0">
                <a:solidFill>
                  <a:srgbClr val="660066"/>
                </a:solidFill>
                <a:latin typeface="+mn-lt"/>
                <a:ea typeface="仿宋" panose="02010609060101010101" pitchFamily="49" charset="-122"/>
              </a:rPr>
              <a:t>    由检波管伏安特性的非线性引起，使检波输出中，</a:t>
            </a:r>
          </a:p>
          <a:p>
            <a:pPr eaLnBrk="1" hangingPunct="1">
              <a:spcBef>
                <a:spcPct val="50000"/>
              </a:spcBef>
              <a:defRPr/>
            </a:pPr>
            <a:r>
              <a:rPr lang="zh-CN" altLang="en-US" sz="2400" dirty="0">
                <a:solidFill>
                  <a:srgbClr val="660066"/>
                </a:solidFill>
                <a:latin typeface="+mn-lt"/>
                <a:ea typeface="仿宋" panose="02010609060101010101" pitchFamily="49" charset="-122"/>
              </a:rPr>
              <a:t>除低频分量外，还有其二次、三次等谐波。</a:t>
            </a:r>
          </a:p>
          <a:p>
            <a:pPr eaLnBrk="1" hangingPunct="1">
              <a:spcBef>
                <a:spcPct val="50000"/>
              </a:spcBef>
              <a:defRPr/>
            </a:pPr>
            <a:r>
              <a:rPr lang="zh-CN" altLang="en-US" sz="2400" dirty="0">
                <a:solidFill>
                  <a:srgbClr val="660066"/>
                </a:solidFill>
                <a:latin typeface="+mn-lt"/>
                <a:ea typeface="仿宋" panose="02010609060101010101" pitchFamily="49" charset="-122"/>
              </a:rPr>
              <a:t>用非线性失真系数 </a:t>
            </a:r>
            <a:r>
              <a:rPr lang="en-US" altLang="zh-CN" sz="2400" i="1" dirty="0">
                <a:solidFill>
                  <a:srgbClr val="660066"/>
                </a:solidFill>
                <a:latin typeface="+mn-lt"/>
                <a:ea typeface="仿宋" panose="02010609060101010101" pitchFamily="49" charset="-122"/>
              </a:rPr>
              <a:t>K</a:t>
            </a:r>
            <a:r>
              <a:rPr lang="en-US" altLang="zh-CN" sz="2400" baseline="-25000" dirty="0">
                <a:solidFill>
                  <a:srgbClr val="660066"/>
                </a:solidFill>
                <a:latin typeface="+mn-lt"/>
                <a:ea typeface="仿宋" panose="02010609060101010101" pitchFamily="49" charset="-122"/>
              </a:rPr>
              <a:t>f </a:t>
            </a:r>
            <a:r>
              <a:rPr lang="zh-CN" altLang="en-US" sz="2400" dirty="0">
                <a:solidFill>
                  <a:srgbClr val="660066"/>
                </a:solidFill>
                <a:latin typeface="+mn-lt"/>
                <a:ea typeface="仿宋" panose="02010609060101010101" pitchFamily="49" charset="-122"/>
              </a:rPr>
              <a:t>表示：</a:t>
            </a:r>
            <a:endParaRPr lang="en-US" altLang="zh-CN" sz="2400" dirty="0">
              <a:solidFill>
                <a:srgbClr val="660066"/>
              </a:solidFill>
              <a:latin typeface="+mn-lt"/>
              <a:ea typeface="仿宋" panose="02010609060101010101" pitchFamily="49" charset="-122"/>
            </a:endParaRPr>
          </a:p>
        </p:txBody>
      </p:sp>
      <p:graphicFrame>
        <p:nvGraphicFramePr>
          <p:cNvPr id="74758" name="Object 5">
            <a:extLst>
              <a:ext uri="{FF2B5EF4-FFF2-40B4-BE49-F238E27FC236}">
                <a16:creationId xmlns:a16="http://schemas.microsoft.com/office/drawing/2014/main" id="{200D3C53-04AD-4B86-B89A-056850396C90}"/>
              </a:ext>
            </a:extLst>
          </p:cNvPr>
          <p:cNvGraphicFramePr>
            <a:graphicFrameLocks noChangeAspect="1"/>
          </p:cNvGraphicFramePr>
          <p:nvPr>
            <p:extLst>
              <p:ext uri="{D42A27DB-BD31-4B8C-83A1-F6EECF244321}">
                <p14:modId xmlns:p14="http://schemas.microsoft.com/office/powerpoint/2010/main" val="241671837"/>
              </p:ext>
            </p:extLst>
          </p:nvPr>
        </p:nvGraphicFramePr>
        <p:xfrm>
          <a:off x="3994150" y="4810125"/>
          <a:ext cx="3230563" cy="811213"/>
        </p:xfrm>
        <a:graphic>
          <a:graphicData uri="http://schemas.openxmlformats.org/presentationml/2006/ole">
            <mc:AlternateContent xmlns:mc="http://schemas.openxmlformats.org/markup-compatibility/2006">
              <mc:Choice xmlns:v="urn:schemas-microsoft-com:vml" Requires="v">
                <p:oleObj spid="_x0000_s75551" name="公式" r:id="rId5" imgW="1955800" imgH="533400" progId="Equation.3">
                  <p:embed/>
                </p:oleObj>
              </mc:Choice>
              <mc:Fallback>
                <p:oleObj name="公式" r:id="rId5" imgW="1955800" imgH="533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4150" y="4810125"/>
                        <a:ext cx="3230563" cy="811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9" name="Text Box 7">
            <a:extLst>
              <a:ext uri="{FF2B5EF4-FFF2-40B4-BE49-F238E27FC236}">
                <a16:creationId xmlns:a16="http://schemas.microsoft.com/office/drawing/2014/main" id="{C0C0E905-D9DD-4DE8-984E-D8336F28E7CC}"/>
              </a:ext>
            </a:extLst>
          </p:cNvPr>
          <p:cNvSpPr txBox="1">
            <a:spLocks noChangeArrowheads="1"/>
          </p:cNvSpPr>
          <p:nvPr/>
        </p:nvSpPr>
        <p:spPr bwMode="auto">
          <a:xfrm>
            <a:off x="698500" y="5900738"/>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a:solidFill>
                  <a:srgbClr val="660066"/>
                </a:solidFill>
                <a:latin typeface="+mn-lt"/>
                <a:ea typeface="仿宋" panose="02010609060101010101" pitchFamily="49" charset="-122"/>
              </a:rPr>
              <a:t>V</a:t>
            </a:r>
            <a:r>
              <a:rPr lang="en-US" altLang="zh-CN" sz="2400" baseline="-25000">
                <a:solidFill>
                  <a:srgbClr val="660066"/>
                </a:solidFill>
                <a:latin typeface="+mn-lt"/>
                <a:ea typeface="仿宋" panose="02010609060101010101" pitchFamily="49" charset="-122"/>
                <a:sym typeface="Symbol" panose="05050102010706020507" pitchFamily="18" charset="2"/>
              </a:rPr>
              <a:t></a:t>
            </a:r>
            <a:r>
              <a:rPr lang="zh-CN" altLang="en-US" sz="2400">
                <a:solidFill>
                  <a:srgbClr val="660066"/>
                </a:solidFill>
                <a:latin typeface="+mn-lt"/>
                <a:ea typeface="仿宋" panose="02010609060101010101" pitchFamily="49" charset="-122"/>
              </a:rPr>
              <a:t> ：基波；</a:t>
            </a:r>
          </a:p>
        </p:txBody>
      </p:sp>
      <p:sp>
        <p:nvSpPr>
          <p:cNvPr id="74760" name="Text Box 11">
            <a:extLst>
              <a:ext uri="{FF2B5EF4-FFF2-40B4-BE49-F238E27FC236}">
                <a16:creationId xmlns:a16="http://schemas.microsoft.com/office/drawing/2014/main" id="{46FF2978-FF4F-4B0C-BCA1-965DBA78F5E4}"/>
              </a:ext>
            </a:extLst>
          </p:cNvPr>
          <p:cNvSpPr txBox="1">
            <a:spLocks noChangeArrowheads="1"/>
          </p:cNvSpPr>
          <p:nvPr/>
        </p:nvSpPr>
        <p:spPr bwMode="auto">
          <a:xfrm>
            <a:off x="2814638" y="5895975"/>
            <a:ext cx="3170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a:solidFill>
                  <a:srgbClr val="660066"/>
                </a:solidFill>
                <a:latin typeface="+mn-lt"/>
                <a:ea typeface="仿宋" panose="02010609060101010101" pitchFamily="49" charset="-122"/>
              </a:rPr>
              <a:t>V</a:t>
            </a:r>
            <a:r>
              <a:rPr lang="en-US" altLang="zh-CN" sz="2400" baseline="-25000">
                <a:solidFill>
                  <a:srgbClr val="660066"/>
                </a:solidFill>
                <a:latin typeface="+mn-lt"/>
                <a:ea typeface="仿宋" panose="02010609060101010101" pitchFamily="49" charset="-122"/>
              </a:rPr>
              <a:t>2</a:t>
            </a:r>
            <a:r>
              <a:rPr lang="en-US" altLang="zh-CN" sz="2400" baseline="-25000">
                <a:solidFill>
                  <a:srgbClr val="660066"/>
                </a:solidFill>
                <a:latin typeface="+mn-lt"/>
                <a:ea typeface="仿宋" panose="02010609060101010101" pitchFamily="49" charset="-122"/>
                <a:sym typeface="Symbol" panose="05050102010706020507" pitchFamily="18" charset="2"/>
              </a:rPr>
              <a:t></a:t>
            </a:r>
            <a:r>
              <a:rPr lang="zh-CN" altLang="en-US" sz="2400">
                <a:solidFill>
                  <a:srgbClr val="660066"/>
                </a:solidFill>
                <a:latin typeface="+mn-lt"/>
                <a:ea typeface="仿宋" panose="02010609060101010101" pitchFamily="49" charset="-122"/>
              </a:rPr>
              <a:t> ：二次谐波；</a:t>
            </a:r>
          </a:p>
        </p:txBody>
      </p:sp>
      <p:sp>
        <p:nvSpPr>
          <p:cNvPr id="74761" name="Text Box 12">
            <a:extLst>
              <a:ext uri="{FF2B5EF4-FFF2-40B4-BE49-F238E27FC236}">
                <a16:creationId xmlns:a16="http://schemas.microsoft.com/office/drawing/2014/main" id="{CFEA9CB0-5C94-44C2-872E-862515675608}"/>
              </a:ext>
            </a:extLst>
          </p:cNvPr>
          <p:cNvSpPr txBox="1">
            <a:spLocks noChangeArrowheads="1"/>
          </p:cNvSpPr>
          <p:nvPr/>
        </p:nvSpPr>
        <p:spPr bwMode="auto">
          <a:xfrm>
            <a:off x="5699125" y="5857875"/>
            <a:ext cx="2087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a:solidFill>
                  <a:srgbClr val="660066"/>
                </a:solidFill>
                <a:latin typeface="+mn-lt"/>
                <a:ea typeface="仿宋" panose="02010609060101010101" pitchFamily="49" charset="-122"/>
              </a:rPr>
              <a:t>V</a:t>
            </a:r>
            <a:r>
              <a:rPr lang="en-US" altLang="zh-CN" sz="2400" i="1" baseline="-25000">
                <a:solidFill>
                  <a:srgbClr val="660066"/>
                </a:solidFill>
                <a:latin typeface="+mn-lt"/>
                <a:ea typeface="仿宋" panose="02010609060101010101" pitchFamily="49" charset="-122"/>
              </a:rPr>
              <a:t>n</a:t>
            </a:r>
            <a:r>
              <a:rPr lang="en-US" altLang="zh-CN" sz="2400" baseline="-25000">
                <a:solidFill>
                  <a:srgbClr val="660066"/>
                </a:solidFill>
                <a:latin typeface="+mn-lt"/>
                <a:ea typeface="仿宋" panose="02010609060101010101" pitchFamily="49" charset="-122"/>
                <a:sym typeface="Symbol" panose="05050102010706020507" pitchFamily="18" charset="2"/>
              </a:rPr>
              <a:t></a:t>
            </a:r>
            <a:r>
              <a:rPr lang="zh-CN" altLang="en-US" sz="2400">
                <a:solidFill>
                  <a:srgbClr val="660066"/>
                </a:solidFill>
                <a:latin typeface="+mn-lt"/>
                <a:ea typeface="仿宋" panose="02010609060101010101" pitchFamily="49" charset="-122"/>
              </a:rPr>
              <a:t>：</a:t>
            </a:r>
            <a:r>
              <a:rPr lang="en-US" altLang="zh-CN" sz="2400" i="1">
                <a:solidFill>
                  <a:srgbClr val="660066"/>
                </a:solidFill>
                <a:latin typeface="+mn-lt"/>
                <a:ea typeface="仿宋" panose="02010609060101010101" pitchFamily="49" charset="-122"/>
              </a:rPr>
              <a:t>n</a:t>
            </a:r>
            <a:r>
              <a:rPr lang="zh-CN" altLang="en-US" sz="2400">
                <a:solidFill>
                  <a:srgbClr val="660066"/>
                </a:solidFill>
                <a:latin typeface="+mn-lt"/>
                <a:ea typeface="仿宋" panose="02010609060101010101" pitchFamily="49" charset="-122"/>
              </a:rPr>
              <a:t>次谐波</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CAAEEA4A-4404-4CF1-82AE-6BE70A264247}"/>
              </a:ext>
            </a:extLst>
          </p:cNvPr>
          <p:cNvSpPr>
            <a:spLocks noGrp="1" noChangeArrowheads="1"/>
          </p:cNvSpPr>
          <p:nvPr>
            <p:ph type="title" idx="4294967295"/>
          </p:nvPr>
        </p:nvSpPr>
        <p:spPr>
          <a:xfrm>
            <a:off x="228600" y="228600"/>
            <a:ext cx="8591550" cy="381000"/>
          </a:xfrm>
        </p:spPr>
        <p:txBody>
          <a:bodyPr/>
          <a:lstStyle/>
          <a:p>
            <a:pPr algn="l" eaLnBrk="1" hangingPunct="1"/>
            <a:r>
              <a:rPr lang="en-US" altLang="zh-CN" sz="3200" b="1" dirty="0">
                <a:solidFill>
                  <a:srgbClr val="0000FF"/>
                </a:solidFill>
                <a:latin typeface="+mn-lt"/>
                <a:ea typeface="仿宋" panose="02010609060101010101" pitchFamily="49" charset="-122"/>
              </a:rPr>
              <a:t>5.3.1   </a:t>
            </a:r>
            <a:r>
              <a:rPr lang="zh-CN" altLang="en-US" sz="3200" b="1" dirty="0">
                <a:solidFill>
                  <a:srgbClr val="0000FF"/>
                </a:solidFill>
                <a:latin typeface="+mn-lt"/>
                <a:ea typeface="仿宋" panose="02010609060101010101" pitchFamily="49" charset="-122"/>
              </a:rPr>
              <a:t>检波器的技术指标    </a:t>
            </a:r>
            <a:r>
              <a:rPr lang="en-US" altLang="zh-CN" sz="3200" b="1" dirty="0">
                <a:solidFill>
                  <a:srgbClr val="FF0000"/>
                </a:solidFill>
                <a:latin typeface="+mn-lt"/>
                <a:ea typeface="仿宋" panose="02010609060101010101" pitchFamily="49" charset="-122"/>
              </a:rPr>
              <a:t>P166</a:t>
            </a:r>
            <a:r>
              <a:rPr lang="en-US" altLang="zh-CN" sz="3200" b="1" dirty="0">
                <a:solidFill>
                  <a:srgbClr val="0000FF"/>
                </a:solidFill>
                <a:latin typeface="+mn-lt"/>
                <a:ea typeface="仿宋" panose="02010609060101010101" pitchFamily="49" charset="-122"/>
              </a:rPr>
              <a:t>    P173</a:t>
            </a:r>
            <a:endParaRPr lang="zh-CN" altLang="en-US" sz="3200" b="1" dirty="0">
              <a:solidFill>
                <a:srgbClr val="0000FF"/>
              </a:solidFill>
              <a:latin typeface="+mn-lt"/>
              <a:ea typeface="仿宋" panose="02010609060101010101" pitchFamily="49" charset="-122"/>
            </a:endParaRPr>
          </a:p>
        </p:txBody>
      </p:sp>
      <p:sp>
        <p:nvSpPr>
          <p:cNvPr id="59397" name="Rectangle 11">
            <a:extLst>
              <a:ext uri="{FF2B5EF4-FFF2-40B4-BE49-F238E27FC236}">
                <a16:creationId xmlns:a16="http://schemas.microsoft.com/office/drawing/2014/main" id="{C8968CB0-D8F8-4DFB-ABFF-1650E86DADEB}"/>
              </a:ext>
            </a:extLst>
          </p:cNvPr>
          <p:cNvSpPr>
            <a:spLocks noChangeArrowheads="1"/>
          </p:cNvSpPr>
          <p:nvPr/>
        </p:nvSpPr>
        <p:spPr bwMode="auto">
          <a:xfrm>
            <a:off x="58738" y="622300"/>
            <a:ext cx="8929687" cy="1306513"/>
          </a:xfrm>
          <a:prstGeom prst="rect">
            <a:avLst/>
          </a:prstGeom>
          <a:noFill/>
          <a:ln w="9525">
            <a:noFill/>
            <a:miter lim="800000"/>
            <a:headEnd/>
            <a:tailEnd/>
          </a:ln>
        </p:spPr>
        <p:txBody>
          <a:bodyPr/>
          <a:lstStyle/>
          <a:p>
            <a:pPr marL="342900" indent="-342900">
              <a:spcBef>
                <a:spcPct val="20000"/>
              </a:spcBef>
              <a:defRPr/>
            </a:pPr>
            <a:r>
              <a:rPr lang="en-US" altLang="zh-CN" sz="2400" dirty="0">
                <a:solidFill>
                  <a:srgbClr val="0000FF"/>
                </a:solidFill>
                <a:latin typeface="+mn-lt"/>
                <a:ea typeface="仿宋" panose="02010609060101010101" pitchFamily="49" charset="-122"/>
              </a:rPr>
              <a:t>3.  </a:t>
            </a:r>
            <a:r>
              <a:rPr lang="zh-CN" altLang="en-US" sz="2400" dirty="0">
                <a:solidFill>
                  <a:srgbClr val="0000FF"/>
                </a:solidFill>
                <a:latin typeface="+mn-lt"/>
                <a:ea typeface="仿宋" panose="02010609060101010101" pitchFamily="49" charset="-122"/>
              </a:rPr>
              <a:t>检波器等效输入电阻</a:t>
            </a:r>
          </a:p>
          <a:p>
            <a:pPr>
              <a:spcBef>
                <a:spcPct val="20000"/>
              </a:spcBef>
              <a:defRPr/>
            </a:pPr>
            <a:r>
              <a:rPr lang="zh-CN" altLang="en-US" sz="2400" dirty="0">
                <a:solidFill>
                  <a:srgbClr val="0000FF"/>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检波器是末级中放的负载，吸收回路的高频能量，降低</a:t>
            </a:r>
            <a:r>
              <a:rPr lang="en-US" altLang="zh-CN" sz="2400" i="1" dirty="0">
                <a:solidFill>
                  <a:srgbClr val="660066"/>
                </a:solidFill>
                <a:latin typeface="+mn-lt"/>
                <a:ea typeface="仿宋" panose="02010609060101010101" pitchFamily="49" charset="-122"/>
              </a:rPr>
              <a:t>Q</a:t>
            </a:r>
            <a:r>
              <a:rPr lang="zh-CN" altLang="en-US" sz="2400" dirty="0">
                <a:solidFill>
                  <a:srgbClr val="660066"/>
                </a:solidFill>
                <a:latin typeface="+mn-lt"/>
                <a:ea typeface="仿宋" panose="02010609060101010101" pitchFamily="49" charset="-122"/>
              </a:rPr>
              <a:t>值，可用等效输入电阻表示损耗的大小</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p:txBody>
      </p:sp>
      <p:sp>
        <p:nvSpPr>
          <p:cNvPr id="59398" name="Rectangle 14">
            <a:extLst>
              <a:ext uri="{FF2B5EF4-FFF2-40B4-BE49-F238E27FC236}">
                <a16:creationId xmlns:a16="http://schemas.microsoft.com/office/drawing/2014/main" id="{2E08FA6D-1A69-497C-9CDD-DDD99323DEB1}"/>
              </a:ext>
            </a:extLst>
          </p:cNvPr>
          <p:cNvSpPr>
            <a:spLocks noChangeArrowheads="1"/>
          </p:cNvSpPr>
          <p:nvPr/>
        </p:nvSpPr>
        <p:spPr bwMode="auto">
          <a:xfrm>
            <a:off x="1250950" y="2681235"/>
            <a:ext cx="6858000" cy="1295400"/>
          </a:xfrm>
          <a:prstGeom prst="rect">
            <a:avLst/>
          </a:prstGeom>
          <a:noFill/>
          <a:ln w="9525">
            <a:noFill/>
            <a:miter lim="800000"/>
            <a:headEnd/>
            <a:tailEnd/>
          </a:ln>
        </p:spPr>
        <p:txBody>
          <a:bodyPr/>
          <a:lstStyle/>
          <a:p>
            <a:pPr marL="342900" indent="-342900">
              <a:spcBef>
                <a:spcPct val="20000"/>
              </a:spcBef>
              <a:defRPr/>
            </a:pPr>
            <a:r>
              <a:rPr lang="en-US" altLang="zh-CN" sz="2400" dirty="0">
                <a:solidFill>
                  <a:schemeClr val="bg1"/>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：检波器输入高频电压振幅</a:t>
            </a:r>
          </a:p>
          <a:p>
            <a:pPr marL="342900" indent="-342900">
              <a:spcBef>
                <a:spcPct val="20000"/>
              </a:spcBef>
              <a:defRPr/>
            </a:pPr>
            <a:r>
              <a:rPr lang="zh-CN" altLang="en-US"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：检波器输入高频电流振幅</a:t>
            </a:r>
          </a:p>
          <a:p>
            <a:pPr marL="342900" indent="-342900">
              <a:spcBef>
                <a:spcPct val="20000"/>
              </a:spcBef>
              <a:defRPr/>
            </a:pPr>
            <a:r>
              <a:rPr lang="zh-CN" altLang="en-US"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rPr>
              <a:t>iD</a:t>
            </a:r>
            <a:r>
              <a:rPr lang="zh-CN" altLang="en-US" sz="2400" dirty="0">
                <a:solidFill>
                  <a:srgbClr val="660066"/>
                </a:solidFill>
                <a:latin typeface="+mn-lt"/>
                <a:ea typeface="仿宋" panose="02010609060101010101" pitchFamily="49" charset="-122"/>
              </a:rPr>
              <a:t>越大，对检波器前的末级中放的影响越小。</a:t>
            </a:r>
          </a:p>
        </p:txBody>
      </p:sp>
      <p:sp>
        <p:nvSpPr>
          <p:cNvPr id="59399" name="Rectangle 3">
            <a:extLst>
              <a:ext uri="{FF2B5EF4-FFF2-40B4-BE49-F238E27FC236}">
                <a16:creationId xmlns:a16="http://schemas.microsoft.com/office/drawing/2014/main" id="{CFAA0913-9F67-40C9-BF97-2CC310E66370}"/>
              </a:ext>
            </a:extLst>
          </p:cNvPr>
          <p:cNvSpPr>
            <a:spLocks noChangeArrowheads="1"/>
          </p:cNvSpPr>
          <p:nvPr/>
        </p:nvSpPr>
        <p:spPr bwMode="auto">
          <a:xfrm>
            <a:off x="107950" y="4154488"/>
            <a:ext cx="4054475" cy="541337"/>
          </a:xfrm>
          <a:prstGeom prst="rect">
            <a:avLst/>
          </a:prstGeom>
          <a:noFill/>
          <a:ln w="9525">
            <a:noFill/>
            <a:miter lim="800000"/>
            <a:headEnd/>
            <a:tailEnd/>
          </a:ln>
        </p:spPr>
        <p:txBody>
          <a:bodyPr/>
          <a:lstStyle/>
          <a:p>
            <a:pPr marL="342900" indent="-342900">
              <a:spcBef>
                <a:spcPct val="20000"/>
              </a:spcBef>
              <a:defRPr/>
            </a:pPr>
            <a:r>
              <a:rPr lang="en-US" altLang="zh-CN" sz="2400" dirty="0">
                <a:solidFill>
                  <a:srgbClr val="0000FF"/>
                </a:solidFill>
                <a:latin typeface="+mn-lt"/>
                <a:ea typeface="仿宋" panose="02010609060101010101" pitchFamily="49" charset="-122"/>
              </a:rPr>
              <a:t>4.  </a:t>
            </a:r>
            <a:r>
              <a:rPr lang="zh-CN" altLang="en-US" sz="2400" dirty="0">
                <a:solidFill>
                  <a:srgbClr val="0000FF"/>
                </a:solidFill>
                <a:latin typeface="+mn-lt"/>
                <a:ea typeface="仿宋" panose="02010609060101010101" pitchFamily="49" charset="-122"/>
              </a:rPr>
              <a:t>检波器高频滤波系数</a:t>
            </a:r>
            <a:endParaRPr lang="en-US" altLang="zh-CN" sz="2400" dirty="0">
              <a:solidFill>
                <a:srgbClr val="0000FF"/>
              </a:solidFill>
              <a:latin typeface="+mn-lt"/>
              <a:ea typeface="仿宋" panose="02010609060101010101" pitchFamily="49" charset="-122"/>
              <a:sym typeface="Symbol" pitchFamily="18" charset="2"/>
            </a:endParaRPr>
          </a:p>
        </p:txBody>
      </p:sp>
      <p:sp>
        <p:nvSpPr>
          <p:cNvPr id="59400" name="Rectangle 7">
            <a:extLst>
              <a:ext uri="{FF2B5EF4-FFF2-40B4-BE49-F238E27FC236}">
                <a16:creationId xmlns:a16="http://schemas.microsoft.com/office/drawing/2014/main" id="{8363844E-59F4-4DB0-BDB7-D5E64070AC2D}"/>
              </a:ext>
            </a:extLst>
          </p:cNvPr>
          <p:cNvSpPr>
            <a:spLocks noChangeArrowheads="1"/>
          </p:cNvSpPr>
          <p:nvPr/>
        </p:nvSpPr>
        <p:spPr bwMode="auto">
          <a:xfrm>
            <a:off x="714375" y="5267325"/>
            <a:ext cx="7620000" cy="1357313"/>
          </a:xfrm>
          <a:prstGeom prst="rect">
            <a:avLst/>
          </a:prstGeom>
          <a:noFill/>
          <a:ln w="9525">
            <a:noFill/>
            <a:miter lim="800000"/>
            <a:headEnd/>
            <a:tailEnd/>
          </a:ln>
        </p:spPr>
        <p:txBody>
          <a:bodyPr/>
          <a:lstStyle/>
          <a:p>
            <a:pPr marL="342900" indent="-342900">
              <a:spcBef>
                <a:spcPct val="20000"/>
              </a:spcBef>
              <a:defRPr/>
            </a:pPr>
            <a:r>
              <a:rPr lang="zh-CN" altLang="en-US"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oa</a:t>
            </a:r>
            <a:r>
              <a:rPr lang="zh-CN" altLang="en-US" sz="2400" dirty="0">
                <a:solidFill>
                  <a:srgbClr val="660066"/>
                </a:solidFill>
                <a:latin typeface="+mn-lt"/>
                <a:ea typeface="仿宋" panose="02010609060101010101" pitchFamily="49" charset="-122"/>
              </a:rPr>
              <a:t> ：检波器输出高频电压振幅 ；</a:t>
            </a:r>
          </a:p>
          <a:p>
            <a:pPr marL="342900" indent="-342900">
              <a:spcBef>
                <a:spcPct val="20000"/>
              </a:spcBef>
              <a:defRPr/>
            </a:pPr>
            <a:r>
              <a:rPr lang="zh-CN" altLang="en-US" sz="2400" dirty="0">
                <a:solidFill>
                  <a:srgbClr val="660066"/>
                </a:solidFill>
                <a:latin typeface="+mn-lt"/>
                <a:ea typeface="仿宋" panose="02010609060101010101" pitchFamily="49" charset="-122"/>
              </a:rPr>
              <a:t>   </a:t>
            </a:r>
            <a:r>
              <a:rPr lang="zh-CN" altLang="en-US" sz="2400" i="1"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i</a:t>
            </a:r>
            <a:r>
              <a:rPr lang="zh-CN" altLang="en-US" sz="2400" dirty="0">
                <a:solidFill>
                  <a:srgbClr val="660066"/>
                </a:solidFill>
                <a:latin typeface="+mn-lt"/>
                <a:ea typeface="仿宋" panose="02010609060101010101" pitchFamily="49" charset="-122"/>
              </a:rPr>
              <a:t>：检波器输入高频电压振幅；    </a:t>
            </a:r>
          </a:p>
          <a:p>
            <a:pPr marL="342900" indent="-342900">
              <a:spcBef>
                <a:spcPct val="20000"/>
              </a:spcBef>
              <a:defRPr/>
            </a:pPr>
            <a:r>
              <a:rPr lang="zh-CN" altLang="en-US" sz="2400" dirty="0">
                <a:solidFill>
                  <a:srgbClr val="660066"/>
                </a:solidFill>
                <a:latin typeface="+mn-lt"/>
                <a:ea typeface="仿宋" panose="02010609060101010101" pitchFamily="49" charset="-122"/>
              </a:rPr>
              <a:t>       一般要求：</a:t>
            </a:r>
            <a:r>
              <a:rPr lang="en-US" altLang="zh-CN" sz="2400" i="1" dirty="0">
                <a:solidFill>
                  <a:srgbClr val="660066"/>
                </a:solidFill>
                <a:latin typeface="+mn-lt"/>
                <a:ea typeface="仿宋" panose="02010609060101010101" pitchFamily="49" charset="-122"/>
              </a:rPr>
              <a:t>F</a:t>
            </a:r>
            <a:r>
              <a:rPr lang="en-US" altLang="zh-CN"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sym typeface="Symbol" pitchFamily="18" charset="2"/>
              </a:rPr>
              <a:t> (50~100)</a:t>
            </a:r>
          </a:p>
        </p:txBody>
      </p:sp>
      <p:sp>
        <p:nvSpPr>
          <p:cNvPr id="75783" name="Text Box 7">
            <a:extLst>
              <a:ext uri="{FF2B5EF4-FFF2-40B4-BE49-F238E27FC236}">
                <a16:creationId xmlns:a16="http://schemas.microsoft.com/office/drawing/2014/main" id="{E1D000C2-BAF8-4363-B2C2-6C38BB238EC5}"/>
              </a:ext>
            </a:extLst>
          </p:cNvPr>
          <p:cNvSpPr txBox="1">
            <a:spLocks noChangeArrowheads="1"/>
          </p:cNvSpPr>
          <p:nvPr/>
        </p:nvSpPr>
        <p:spPr bwMode="auto">
          <a:xfrm>
            <a:off x="6875463" y="1962150"/>
            <a:ext cx="1073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0000FF"/>
                </a:solidFill>
                <a:latin typeface="+mn-lt"/>
                <a:ea typeface="仿宋" panose="02010609060101010101" pitchFamily="49" charset="-122"/>
              </a:rPr>
              <a:t>(6-30)</a:t>
            </a:r>
            <a:endParaRPr lang="zh-CN" altLang="en-US" sz="2400" dirty="0">
              <a:solidFill>
                <a:srgbClr val="0000FF"/>
              </a:solidFill>
              <a:latin typeface="+mn-lt"/>
              <a:ea typeface="仿宋" panose="02010609060101010101" pitchFamily="49" charset="-122"/>
            </a:endParaRPr>
          </a:p>
        </p:txBody>
      </p:sp>
      <p:graphicFrame>
        <p:nvGraphicFramePr>
          <p:cNvPr id="75784" name="Object 12">
            <a:extLst>
              <a:ext uri="{FF2B5EF4-FFF2-40B4-BE49-F238E27FC236}">
                <a16:creationId xmlns:a16="http://schemas.microsoft.com/office/drawing/2014/main" id="{ABF0A8E9-93E2-40DD-9962-7DDC9D13A743}"/>
              </a:ext>
            </a:extLst>
          </p:cNvPr>
          <p:cNvGraphicFramePr>
            <a:graphicFrameLocks noChangeAspect="1"/>
          </p:cNvGraphicFramePr>
          <p:nvPr>
            <p:extLst>
              <p:ext uri="{D42A27DB-BD31-4B8C-83A1-F6EECF244321}">
                <p14:modId xmlns:p14="http://schemas.microsoft.com/office/powerpoint/2010/main" val="2964786508"/>
              </p:ext>
            </p:extLst>
          </p:nvPr>
        </p:nvGraphicFramePr>
        <p:xfrm>
          <a:off x="5076825" y="1565275"/>
          <a:ext cx="1539875" cy="1101725"/>
        </p:xfrm>
        <a:graphic>
          <a:graphicData uri="http://schemas.openxmlformats.org/presentationml/2006/ole">
            <mc:AlternateContent xmlns:mc="http://schemas.openxmlformats.org/markup-compatibility/2006">
              <mc:Choice xmlns:v="urn:schemas-microsoft-com:vml" Requires="v">
                <p:oleObj spid="_x0000_s76575" name="公式" r:id="rId3" imgW="622030" imgH="444307" progId="Equation.3">
                  <p:embed/>
                </p:oleObj>
              </mc:Choice>
              <mc:Fallback>
                <p:oleObj name="公式" r:id="rId3" imgW="622030" imgH="444307"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1565275"/>
                        <a:ext cx="1539875" cy="1101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5" name="Object 4">
            <a:extLst>
              <a:ext uri="{FF2B5EF4-FFF2-40B4-BE49-F238E27FC236}">
                <a16:creationId xmlns:a16="http://schemas.microsoft.com/office/drawing/2014/main" id="{5861491A-96F3-4AE7-B800-8356D6594D54}"/>
              </a:ext>
            </a:extLst>
          </p:cNvPr>
          <p:cNvGraphicFramePr>
            <a:graphicFrameLocks noChangeAspect="1"/>
          </p:cNvGraphicFramePr>
          <p:nvPr>
            <p:extLst>
              <p:ext uri="{D42A27DB-BD31-4B8C-83A1-F6EECF244321}">
                <p14:modId xmlns:p14="http://schemas.microsoft.com/office/powerpoint/2010/main" val="2411237375"/>
              </p:ext>
            </p:extLst>
          </p:nvPr>
        </p:nvGraphicFramePr>
        <p:xfrm>
          <a:off x="6644989" y="4425156"/>
          <a:ext cx="1395412" cy="1016000"/>
        </p:xfrm>
        <a:graphic>
          <a:graphicData uri="http://schemas.openxmlformats.org/presentationml/2006/ole">
            <mc:AlternateContent xmlns:mc="http://schemas.openxmlformats.org/markup-compatibility/2006">
              <mc:Choice xmlns:v="urn:schemas-microsoft-com:vml" Requires="v">
                <p:oleObj spid="_x0000_s76576" name="公式" r:id="rId5" imgW="609336" imgH="444307" progId="Equation.3">
                  <p:embed/>
                </p:oleObj>
              </mc:Choice>
              <mc:Fallback>
                <p:oleObj name="公式" r:id="rId5" imgW="609336" imgH="444307"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4989" y="4425156"/>
                        <a:ext cx="1395412"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3">
            <a:extLst>
              <a:ext uri="{FF2B5EF4-FFF2-40B4-BE49-F238E27FC236}">
                <a16:creationId xmlns:a16="http://schemas.microsoft.com/office/drawing/2014/main" id="{E02F05EB-E664-44D1-AB36-ABBE47555EA7}"/>
              </a:ext>
            </a:extLst>
          </p:cNvPr>
          <p:cNvSpPr>
            <a:spLocks noChangeArrowheads="1"/>
          </p:cNvSpPr>
          <p:nvPr/>
        </p:nvSpPr>
        <p:spPr bwMode="auto">
          <a:xfrm>
            <a:off x="155986" y="4595848"/>
            <a:ext cx="6616700" cy="427037"/>
          </a:xfrm>
          <a:prstGeom prst="rect">
            <a:avLst/>
          </a:prstGeom>
          <a:noFill/>
          <a:ln w="9525">
            <a:noFill/>
            <a:miter lim="800000"/>
            <a:headEnd/>
            <a:tailEnd/>
          </a:ln>
        </p:spPr>
        <p:txBody>
          <a:bodyPr/>
          <a:lstStyle/>
          <a:p>
            <a:pPr marL="342900" indent="-342900">
              <a:spcBef>
                <a:spcPct val="20000"/>
              </a:spcBef>
              <a:defRPr/>
            </a:pPr>
            <a:r>
              <a:rPr lang="zh-CN" altLang="en-US" sz="2400" dirty="0">
                <a:solidFill>
                  <a:srgbClr val="660066"/>
                </a:solidFill>
                <a:latin typeface="+mn-lt"/>
                <a:ea typeface="仿宋" panose="02010609060101010101" pitchFamily="49" charset="-122"/>
              </a:rPr>
              <a:t>检波器残余的高频成分用高频滤波系数来衡量</a:t>
            </a:r>
            <a:r>
              <a:rPr lang="en-US" altLang="zh-CN" sz="2400" dirty="0">
                <a:solidFill>
                  <a:srgbClr val="660066"/>
                </a:solidFill>
                <a:latin typeface="+mn-lt"/>
                <a:ea typeface="仿宋" panose="02010609060101010101" pitchFamily="49" charset="-122"/>
              </a:rPr>
              <a:t>:</a:t>
            </a:r>
            <a:endParaRPr lang="en-US" altLang="zh-CN" sz="2400" dirty="0">
              <a:solidFill>
                <a:srgbClr val="660066"/>
              </a:solidFill>
              <a:latin typeface="+mn-lt"/>
              <a:ea typeface="仿宋" panose="02010609060101010101" pitchFamily="49" charset="-122"/>
              <a:sym typeface="Symbol" pitchFamily="18" charset="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2ED5588-A5E3-42DD-AAF8-0B3769643FCC}"/>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5.3.2   </a:t>
            </a:r>
            <a:r>
              <a:rPr lang="zh-CN" altLang="en-US" sz="2800" b="1" dirty="0">
                <a:solidFill>
                  <a:srgbClr val="0000FF"/>
                </a:solidFill>
                <a:latin typeface="+mn-lt"/>
                <a:ea typeface="仿宋" panose="02010609060101010101" pitchFamily="49" charset="-122"/>
              </a:rPr>
              <a:t>小信号检波（</a:t>
            </a:r>
            <a:r>
              <a:rPr lang="zh-CN" altLang="en-US" sz="2800" b="1" dirty="0">
                <a:solidFill>
                  <a:srgbClr val="660066"/>
                </a:solidFill>
                <a:latin typeface="+mn-lt"/>
                <a:ea typeface="仿宋" panose="02010609060101010101" pitchFamily="49" charset="-122"/>
              </a:rPr>
              <a:t>新教材上没有的内容</a:t>
            </a:r>
            <a:r>
              <a:rPr lang="zh-CN" altLang="en-US" sz="2800" b="1" dirty="0">
                <a:solidFill>
                  <a:srgbClr val="0000FF"/>
                </a:solidFill>
                <a:latin typeface="+mn-lt"/>
                <a:ea typeface="仿宋" panose="02010609060101010101" pitchFamily="49" charset="-122"/>
              </a:rPr>
              <a:t>）</a:t>
            </a:r>
          </a:p>
        </p:txBody>
      </p:sp>
      <p:sp>
        <p:nvSpPr>
          <p:cNvPr id="76803" name="Rectangle 4">
            <a:extLst>
              <a:ext uri="{FF2B5EF4-FFF2-40B4-BE49-F238E27FC236}">
                <a16:creationId xmlns:a16="http://schemas.microsoft.com/office/drawing/2014/main" id="{E7DB67D9-A35F-4685-8BB4-41ECC23C1DFC}"/>
              </a:ext>
            </a:extLst>
          </p:cNvPr>
          <p:cNvSpPr>
            <a:spLocks noChangeArrowheads="1"/>
          </p:cNvSpPr>
          <p:nvPr/>
        </p:nvSpPr>
        <p:spPr bwMode="auto">
          <a:xfrm>
            <a:off x="106363" y="593726"/>
            <a:ext cx="8929687" cy="153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    </a:t>
            </a:r>
            <a:r>
              <a:rPr lang="zh-CN" altLang="en-US" sz="1800" dirty="0">
                <a:solidFill>
                  <a:srgbClr val="660066"/>
                </a:solidFill>
                <a:latin typeface="+mn-lt"/>
                <a:ea typeface="仿宋" panose="02010609060101010101" pitchFamily="49" charset="-122"/>
              </a:rPr>
              <a:t>小信号（</a:t>
            </a:r>
            <a:r>
              <a:rPr lang="en-US" altLang="zh-CN" sz="1800" dirty="0">
                <a:solidFill>
                  <a:srgbClr val="660066"/>
                </a:solidFill>
                <a:latin typeface="+mn-lt"/>
                <a:ea typeface="仿宋" panose="02010609060101010101" pitchFamily="49" charset="-122"/>
              </a:rPr>
              <a:t>200mV</a:t>
            </a:r>
            <a:r>
              <a:rPr lang="zh-CN" altLang="en-US" sz="1800" dirty="0">
                <a:solidFill>
                  <a:srgbClr val="660066"/>
                </a:solidFill>
                <a:latin typeface="+mn-lt"/>
                <a:ea typeface="仿宋" panose="02010609060101010101" pitchFamily="49" charset="-122"/>
              </a:rPr>
              <a:t>以下）检波用二极管伏安特性的非线性实现，又称平方律检波。</a:t>
            </a:r>
            <a:endParaRPr lang="en-US" altLang="zh-CN" sz="1800" dirty="0">
              <a:solidFill>
                <a:srgbClr val="660066"/>
              </a:solidFill>
              <a:latin typeface="+mn-lt"/>
              <a:ea typeface="仿宋" panose="02010609060101010101" pitchFamily="49" charset="-122"/>
            </a:endParaRPr>
          </a:p>
          <a:p>
            <a:pPr>
              <a:buFontTx/>
              <a:buNone/>
            </a:pPr>
            <a:r>
              <a:rPr lang="zh-CN" altLang="en-US" sz="1800" dirty="0">
                <a:solidFill>
                  <a:srgbClr val="660066"/>
                </a:solidFill>
                <a:latin typeface="+mn-lt"/>
                <a:ea typeface="仿宋" panose="02010609060101010101" pitchFamily="49" charset="-122"/>
              </a:rPr>
              <a:t>如图，</a:t>
            </a:r>
            <a:r>
              <a:rPr lang="en-US" altLang="zh-CN" sz="1800" i="1" dirty="0">
                <a:solidFill>
                  <a:srgbClr val="0000FF"/>
                </a:solidFill>
                <a:latin typeface="+mn-lt"/>
                <a:ea typeface="仿宋" panose="02010609060101010101" pitchFamily="49" charset="-122"/>
              </a:rPr>
              <a:t> </a:t>
            </a:r>
            <a:r>
              <a:rPr lang="en-US" altLang="zh-CN" sz="1800" i="1" dirty="0" err="1">
                <a:solidFill>
                  <a:srgbClr val="0000FF"/>
                </a:solidFill>
                <a:latin typeface="+mn-lt"/>
                <a:ea typeface="仿宋" panose="02010609060101010101" pitchFamily="49" charset="-122"/>
              </a:rPr>
              <a:t>u</a:t>
            </a:r>
            <a:r>
              <a:rPr lang="en-US" altLang="zh-CN" sz="1800" baseline="-25000" dirty="0" err="1">
                <a:solidFill>
                  <a:srgbClr val="0000FF"/>
                </a:solidFill>
                <a:latin typeface="+mn-lt"/>
                <a:ea typeface="仿宋" panose="02010609060101010101" pitchFamily="49" charset="-122"/>
              </a:rPr>
              <a:t>D</a:t>
            </a:r>
            <a:r>
              <a:rPr lang="en-US" altLang="zh-CN" sz="1800" dirty="0">
                <a:solidFill>
                  <a:srgbClr val="0000FF"/>
                </a:solidFill>
                <a:latin typeface="+mn-lt"/>
                <a:ea typeface="仿宋" panose="02010609060101010101" pitchFamily="49" charset="-122"/>
                <a:sym typeface="Symbol" panose="05050102010706020507" pitchFamily="18" charset="2"/>
              </a:rPr>
              <a:t> = </a:t>
            </a:r>
            <a:r>
              <a:rPr lang="en-US" altLang="zh-CN" sz="1800" i="1" dirty="0">
                <a:solidFill>
                  <a:srgbClr val="0000FF"/>
                </a:solidFill>
                <a:latin typeface="+mn-lt"/>
                <a:ea typeface="仿宋" panose="02010609060101010101" pitchFamily="49" charset="-122"/>
              </a:rPr>
              <a:t>E+ u</a:t>
            </a:r>
            <a:r>
              <a:rPr lang="en-US" altLang="zh-CN" sz="1800" baseline="-25000" dirty="0">
                <a:solidFill>
                  <a:srgbClr val="0000FF"/>
                </a:solidFill>
                <a:latin typeface="+mn-lt"/>
                <a:ea typeface="仿宋" panose="02010609060101010101" pitchFamily="49" charset="-122"/>
              </a:rPr>
              <a:t>i</a:t>
            </a:r>
            <a:r>
              <a:rPr lang="en-US" altLang="zh-CN" sz="1800" dirty="0">
                <a:solidFill>
                  <a:srgbClr val="0000FF"/>
                </a:solidFill>
                <a:latin typeface="+mn-lt"/>
                <a:ea typeface="仿宋" panose="02010609060101010101" pitchFamily="49" charset="-122"/>
                <a:sym typeface="Symbol" panose="05050102010706020507" pitchFamily="18" charset="2"/>
              </a:rPr>
              <a:t> </a:t>
            </a:r>
            <a:endParaRPr lang="en-US" altLang="zh-CN" sz="1800" dirty="0">
              <a:solidFill>
                <a:srgbClr val="660066"/>
              </a:solidFill>
              <a:latin typeface="+mn-lt"/>
              <a:ea typeface="仿宋" panose="02010609060101010101" pitchFamily="49" charset="-122"/>
            </a:endParaRPr>
          </a:p>
          <a:p>
            <a:pPr>
              <a:buFontTx/>
              <a:buNone/>
            </a:pPr>
            <a:r>
              <a:rPr lang="zh-CN" altLang="en-US" sz="1800" dirty="0">
                <a:solidFill>
                  <a:srgbClr val="660066"/>
                </a:solidFill>
                <a:latin typeface="+mn-lt"/>
                <a:ea typeface="仿宋" panose="02010609060101010101" pitchFamily="49" charset="-122"/>
              </a:rPr>
              <a:t>流过二极管</a:t>
            </a:r>
            <a:r>
              <a:rPr lang="en-US" altLang="zh-CN" sz="1800" dirty="0">
                <a:solidFill>
                  <a:srgbClr val="660066"/>
                </a:solidFill>
                <a:latin typeface="+mn-lt"/>
                <a:ea typeface="仿宋" panose="02010609060101010101" pitchFamily="49" charset="-122"/>
              </a:rPr>
              <a:t>D</a:t>
            </a:r>
            <a:r>
              <a:rPr lang="zh-CN" altLang="en-US" sz="1800" dirty="0">
                <a:solidFill>
                  <a:srgbClr val="660066"/>
                </a:solidFill>
                <a:latin typeface="+mn-lt"/>
                <a:ea typeface="仿宋" panose="02010609060101010101" pitchFamily="49" charset="-122"/>
              </a:rPr>
              <a:t>的电流</a:t>
            </a:r>
            <a:r>
              <a:rPr lang="en-US" altLang="zh-CN" sz="1800" dirty="0">
                <a:solidFill>
                  <a:srgbClr val="660066"/>
                </a:solidFill>
                <a:latin typeface="+mn-lt"/>
                <a:ea typeface="仿宋" panose="02010609060101010101" pitchFamily="49" charset="-122"/>
              </a:rPr>
              <a:t>: </a:t>
            </a:r>
            <a:r>
              <a:rPr lang="en-US" altLang="zh-CN" sz="1800" i="1" dirty="0">
                <a:solidFill>
                  <a:srgbClr val="0000FF"/>
                </a:solidFill>
                <a:latin typeface="+mn-lt"/>
                <a:ea typeface="仿宋" panose="02010609060101010101" pitchFamily="49" charset="-122"/>
              </a:rPr>
              <a:t>i</a:t>
            </a:r>
            <a:r>
              <a:rPr lang="en-US" altLang="zh-CN" sz="1800" baseline="-25000" dirty="0">
                <a:solidFill>
                  <a:srgbClr val="0000FF"/>
                </a:solidFill>
                <a:latin typeface="+mn-lt"/>
                <a:ea typeface="仿宋" panose="02010609060101010101" pitchFamily="49" charset="-122"/>
              </a:rPr>
              <a:t>D</a:t>
            </a:r>
            <a:r>
              <a:rPr lang="en-US" altLang="zh-CN" sz="1800" dirty="0">
                <a:solidFill>
                  <a:srgbClr val="0000FF"/>
                </a:solidFill>
                <a:latin typeface="+mn-lt"/>
                <a:ea typeface="仿宋" panose="02010609060101010101" pitchFamily="49" charset="-122"/>
              </a:rPr>
              <a:t>=</a:t>
            </a:r>
            <a:r>
              <a:rPr lang="en-US" altLang="zh-CN" sz="1800" i="1" dirty="0">
                <a:solidFill>
                  <a:srgbClr val="0000FF"/>
                </a:solidFill>
                <a:latin typeface="+mn-lt"/>
                <a:ea typeface="仿宋" panose="02010609060101010101" pitchFamily="49" charset="-122"/>
              </a:rPr>
              <a:t>a</a:t>
            </a:r>
            <a:r>
              <a:rPr lang="en-US" altLang="zh-CN" sz="1800" baseline="-25000" dirty="0">
                <a:solidFill>
                  <a:srgbClr val="0000FF"/>
                </a:solidFill>
                <a:latin typeface="+mn-lt"/>
                <a:ea typeface="仿宋" panose="02010609060101010101" pitchFamily="49" charset="-122"/>
              </a:rPr>
              <a:t>0</a:t>
            </a:r>
            <a:r>
              <a:rPr lang="en-US" altLang="zh-CN" sz="1800" dirty="0">
                <a:solidFill>
                  <a:srgbClr val="0000FF"/>
                </a:solidFill>
                <a:latin typeface="+mn-lt"/>
                <a:ea typeface="仿宋" panose="02010609060101010101" pitchFamily="49" charset="-122"/>
              </a:rPr>
              <a:t>+</a:t>
            </a:r>
            <a:r>
              <a:rPr lang="en-US" altLang="zh-CN" sz="1800" i="1" dirty="0">
                <a:solidFill>
                  <a:srgbClr val="0000FF"/>
                </a:solidFill>
                <a:latin typeface="+mn-lt"/>
                <a:ea typeface="仿宋" panose="02010609060101010101" pitchFamily="49" charset="-122"/>
              </a:rPr>
              <a:t>a</a:t>
            </a:r>
            <a:r>
              <a:rPr lang="en-US" altLang="zh-CN" sz="1800" baseline="-25000" dirty="0">
                <a:solidFill>
                  <a:srgbClr val="0000FF"/>
                </a:solidFill>
                <a:latin typeface="+mn-lt"/>
                <a:ea typeface="仿宋" panose="02010609060101010101" pitchFamily="49" charset="-122"/>
              </a:rPr>
              <a:t>1</a:t>
            </a:r>
            <a:r>
              <a:rPr lang="en-US" altLang="zh-CN" sz="1800" dirty="0">
                <a:solidFill>
                  <a:srgbClr val="0000FF"/>
                </a:solidFill>
                <a:latin typeface="+mn-lt"/>
                <a:ea typeface="仿宋" panose="02010609060101010101" pitchFamily="49" charset="-122"/>
              </a:rPr>
              <a:t>(</a:t>
            </a:r>
            <a:r>
              <a:rPr lang="en-US" altLang="zh-CN" sz="1800" i="1" dirty="0">
                <a:solidFill>
                  <a:srgbClr val="0000FF"/>
                </a:solidFill>
                <a:latin typeface="+mn-lt"/>
                <a:ea typeface="仿宋" panose="02010609060101010101" pitchFamily="49" charset="-122"/>
              </a:rPr>
              <a:t>u</a:t>
            </a:r>
            <a:r>
              <a:rPr lang="en-US" altLang="zh-CN" sz="1800" baseline="-25000" dirty="0">
                <a:solidFill>
                  <a:srgbClr val="0000FF"/>
                </a:solidFill>
                <a:latin typeface="+mn-lt"/>
                <a:ea typeface="仿宋" panose="02010609060101010101" pitchFamily="49" charset="-122"/>
              </a:rPr>
              <a:t>i</a:t>
            </a:r>
            <a:r>
              <a:rPr lang="en-US" altLang="zh-CN" sz="1800" dirty="0">
                <a:solidFill>
                  <a:srgbClr val="0000FF"/>
                </a:solidFill>
                <a:latin typeface="+mn-lt"/>
                <a:ea typeface="仿宋" panose="02010609060101010101" pitchFamily="49" charset="-122"/>
                <a:sym typeface="Symbol" panose="05050102010706020507" pitchFamily="18" charset="2"/>
              </a:rPr>
              <a:t> + </a:t>
            </a:r>
            <a:r>
              <a:rPr lang="en-US" altLang="zh-CN" sz="1800" i="1" dirty="0">
                <a:solidFill>
                  <a:srgbClr val="0000FF"/>
                </a:solidFill>
                <a:latin typeface="+mn-lt"/>
                <a:ea typeface="仿宋" panose="02010609060101010101" pitchFamily="49" charset="-122"/>
              </a:rPr>
              <a:t>E</a:t>
            </a:r>
            <a:r>
              <a:rPr lang="en-US" altLang="zh-CN" sz="1800" dirty="0">
                <a:solidFill>
                  <a:srgbClr val="0000FF"/>
                </a:solidFill>
                <a:latin typeface="+mn-lt"/>
                <a:ea typeface="仿宋" panose="02010609060101010101" pitchFamily="49" charset="-122"/>
              </a:rPr>
              <a:t>)+</a:t>
            </a:r>
            <a:r>
              <a:rPr lang="en-US" altLang="zh-CN" sz="1800" i="1" dirty="0">
                <a:solidFill>
                  <a:srgbClr val="0000FF"/>
                </a:solidFill>
                <a:latin typeface="+mn-lt"/>
                <a:ea typeface="仿宋" panose="02010609060101010101" pitchFamily="49" charset="-122"/>
              </a:rPr>
              <a:t>a</a:t>
            </a:r>
            <a:r>
              <a:rPr lang="en-US" altLang="zh-CN" sz="1800" baseline="-25000" dirty="0">
                <a:solidFill>
                  <a:srgbClr val="0000FF"/>
                </a:solidFill>
                <a:latin typeface="+mn-lt"/>
                <a:ea typeface="仿宋" panose="02010609060101010101" pitchFamily="49" charset="-122"/>
              </a:rPr>
              <a:t>2</a:t>
            </a:r>
            <a:r>
              <a:rPr lang="en-US" altLang="zh-CN" sz="1800" dirty="0">
                <a:solidFill>
                  <a:srgbClr val="0000FF"/>
                </a:solidFill>
                <a:latin typeface="+mn-lt"/>
                <a:ea typeface="仿宋" panose="02010609060101010101" pitchFamily="49" charset="-122"/>
              </a:rPr>
              <a:t>(</a:t>
            </a:r>
            <a:r>
              <a:rPr lang="en-US" altLang="zh-CN" sz="1800" i="1" dirty="0">
                <a:solidFill>
                  <a:srgbClr val="0000FF"/>
                </a:solidFill>
                <a:latin typeface="+mn-lt"/>
                <a:ea typeface="仿宋" panose="02010609060101010101" pitchFamily="49" charset="-122"/>
              </a:rPr>
              <a:t>u</a:t>
            </a:r>
            <a:r>
              <a:rPr lang="en-US" altLang="zh-CN" sz="1800" baseline="-25000" dirty="0">
                <a:solidFill>
                  <a:srgbClr val="0000FF"/>
                </a:solidFill>
                <a:latin typeface="+mn-lt"/>
                <a:ea typeface="仿宋" panose="02010609060101010101" pitchFamily="49" charset="-122"/>
              </a:rPr>
              <a:t>i </a:t>
            </a:r>
            <a:r>
              <a:rPr lang="en-US" altLang="zh-CN" sz="1800" dirty="0">
                <a:solidFill>
                  <a:srgbClr val="0000FF"/>
                </a:solidFill>
                <a:latin typeface="+mn-lt"/>
                <a:ea typeface="仿宋" panose="02010609060101010101" pitchFamily="49" charset="-122"/>
                <a:sym typeface="Symbol" panose="05050102010706020507" pitchFamily="18" charset="2"/>
              </a:rPr>
              <a:t>+</a:t>
            </a:r>
            <a:r>
              <a:rPr lang="en-US" altLang="zh-CN" sz="1800" i="1" dirty="0">
                <a:solidFill>
                  <a:srgbClr val="0000FF"/>
                </a:solidFill>
                <a:latin typeface="+mn-lt"/>
                <a:ea typeface="仿宋" panose="02010609060101010101" pitchFamily="49" charset="-122"/>
              </a:rPr>
              <a:t>E</a:t>
            </a:r>
            <a:r>
              <a:rPr lang="en-US" altLang="zh-CN" sz="1800" dirty="0">
                <a:solidFill>
                  <a:srgbClr val="0000FF"/>
                </a:solidFill>
                <a:latin typeface="+mn-lt"/>
                <a:ea typeface="仿宋" panose="02010609060101010101" pitchFamily="49" charset="-122"/>
              </a:rPr>
              <a:t>)</a:t>
            </a:r>
            <a:r>
              <a:rPr lang="en-US" altLang="zh-CN" sz="1800" baseline="30000" dirty="0">
                <a:solidFill>
                  <a:srgbClr val="0000FF"/>
                </a:solidFill>
                <a:latin typeface="+mn-lt"/>
                <a:ea typeface="仿宋" panose="02010609060101010101" pitchFamily="49" charset="-122"/>
              </a:rPr>
              <a:t>2</a:t>
            </a:r>
          </a:p>
          <a:p>
            <a:pPr>
              <a:buFontTx/>
              <a:buNone/>
            </a:pPr>
            <a:r>
              <a:rPr lang="zh-CN" altLang="en-US" sz="2400" dirty="0">
                <a:solidFill>
                  <a:srgbClr val="FF0000"/>
                </a:solidFill>
                <a:latin typeface="+mn-lt"/>
                <a:ea typeface="仿宋" panose="02010609060101010101" pitchFamily="49" charset="-122"/>
              </a:rPr>
              <a:t>其中，对解调有贡献的项是平方项。</a:t>
            </a:r>
            <a:endParaRPr lang="en-US" altLang="zh-CN" sz="2400" baseline="30000" dirty="0">
              <a:solidFill>
                <a:srgbClr val="FF0000"/>
              </a:solidFill>
              <a:latin typeface="+mn-lt"/>
              <a:ea typeface="仿宋" panose="02010609060101010101" pitchFamily="49" charset="-122"/>
            </a:endParaRPr>
          </a:p>
        </p:txBody>
      </p:sp>
      <p:sp>
        <p:nvSpPr>
          <p:cNvPr id="76804" name="Rectangle 6">
            <a:extLst>
              <a:ext uri="{FF2B5EF4-FFF2-40B4-BE49-F238E27FC236}">
                <a16:creationId xmlns:a16="http://schemas.microsoft.com/office/drawing/2014/main" id="{318B1D9E-4A7E-42F1-A7E3-F444DC728F62}"/>
              </a:ext>
            </a:extLst>
          </p:cNvPr>
          <p:cNvSpPr>
            <a:spLocks noChangeArrowheads="1"/>
          </p:cNvSpPr>
          <p:nvPr/>
        </p:nvSpPr>
        <p:spPr bwMode="auto">
          <a:xfrm>
            <a:off x="264304" y="2573736"/>
            <a:ext cx="5653087"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4988">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小信号检波器效率低，等效输入电阻小，</a:t>
            </a:r>
            <a:r>
              <a:rPr lang="zh-CN" altLang="en-US" sz="2400" dirty="0">
                <a:solidFill>
                  <a:srgbClr val="0000FF"/>
                </a:solidFill>
                <a:latin typeface="+mn-lt"/>
                <a:ea typeface="仿宋" panose="02010609060101010101" pitchFamily="49" charset="-122"/>
              </a:rPr>
              <a:t>低频二次失真大</a:t>
            </a:r>
            <a:r>
              <a:rPr lang="zh-CN" altLang="en-US" sz="2400" dirty="0">
                <a:solidFill>
                  <a:srgbClr val="660066"/>
                </a:solidFill>
                <a:latin typeface="+mn-lt"/>
                <a:ea typeface="仿宋" panose="02010609060101010101" pitchFamily="49" charset="-122"/>
              </a:rPr>
              <a:t>，在通信系统中很少采用。       </a:t>
            </a:r>
          </a:p>
        </p:txBody>
      </p:sp>
      <p:sp>
        <p:nvSpPr>
          <p:cNvPr id="76805" name="Rectangle 7">
            <a:extLst>
              <a:ext uri="{FF2B5EF4-FFF2-40B4-BE49-F238E27FC236}">
                <a16:creationId xmlns:a16="http://schemas.microsoft.com/office/drawing/2014/main" id="{E3850B43-C4FC-40E7-B444-0DF66EEC3510}"/>
              </a:ext>
            </a:extLst>
          </p:cNvPr>
          <p:cNvSpPr>
            <a:spLocks noChangeArrowheads="1"/>
          </p:cNvSpPr>
          <p:nvPr/>
        </p:nvSpPr>
        <p:spPr bwMode="auto">
          <a:xfrm>
            <a:off x="73799" y="4260455"/>
            <a:ext cx="8713788" cy="735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dirty="0">
                <a:solidFill>
                  <a:srgbClr val="0000FF"/>
                </a:solidFill>
                <a:latin typeface="+mn-lt"/>
                <a:ea typeface="仿宋" panose="02010609060101010101" pitchFamily="49" charset="-122"/>
              </a:rPr>
              <a:t>参考旧教材：    </a:t>
            </a:r>
            <a:endParaRPr lang="en-US" altLang="zh-CN" sz="2000" dirty="0">
              <a:solidFill>
                <a:srgbClr val="0000FF"/>
              </a:solidFill>
              <a:latin typeface="+mn-lt"/>
              <a:ea typeface="仿宋" panose="02010609060101010101" pitchFamily="49" charset="-122"/>
            </a:endParaRPr>
          </a:p>
          <a:p>
            <a:pPr>
              <a:buFontTx/>
              <a:buNone/>
            </a:pPr>
            <a:r>
              <a:rPr lang="zh-CN" altLang="en-US" sz="2000" dirty="0">
                <a:solidFill>
                  <a:srgbClr val="0000FF"/>
                </a:solidFill>
                <a:latin typeface="+mn-lt"/>
                <a:ea typeface="仿宋" panose="02010609060101010101" pitchFamily="49" charset="-122"/>
              </a:rPr>
              <a:t>但在检测仪表中，用的较多，因为在检波输出电流中，直流电流增量为：</a:t>
            </a:r>
            <a:endParaRPr lang="zh-CN" altLang="en-US" sz="2000" b="0" dirty="0">
              <a:solidFill>
                <a:srgbClr val="0000FF"/>
              </a:solidFill>
              <a:latin typeface="+mn-lt"/>
              <a:ea typeface="仿宋" panose="02010609060101010101" pitchFamily="49" charset="-122"/>
            </a:endParaRPr>
          </a:p>
        </p:txBody>
      </p:sp>
      <p:sp>
        <p:nvSpPr>
          <p:cNvPr id="76806" name="Rectangle 8">
            <a:extLst>
              <a:ext uri="{FF2B5EF4-FFF2-40B4-BE49-F238E27FC236}">
                <a16:creationId xmlns:a16="http://schemas.microsoft.com/office/drawing/2014/main" id="{C46E5E43-7F4D-4C45-B869-511A521C9B82}"/>
              </a:ext>
            </a:extLst>
          </p:cNvPr>
          <p:cNvSpPr>
            <a:spLocks noChangeArrowheads="1"/>
          </p:cNvSpPr>
          <p:nvPr/>
        </p:nvSpPr>
        <p:spPr bwMode="auto">
          <a:xfrm>
            <a:off x="79375" y="5512593"/>
            <a:ext cx="8893050"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4988">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3300"/>
                </a:solidFill>
                <a:latin typeface="+mn-lt"/>
                <a:ea typeface="仿宋" panose="02010609060101010101" pitchFamily="49" charset="-122"/>
                <a:sym typeface="Symbol" panose="05050102010706020507" pitchFamily="18" charset="2"/>
              </a:rPr>
              <a:t></a:t>
            </a:r>
            <a:r>
              <a:rPr lang="en-US" altLang="zh-CN" sz="2400" i="1" dirty="0">
                <a:solidFill>
                  <a:srgbClr val="003300"/>
                </a:solidFill>
                <a:latin typeface="+mn-lt"/>
                <a:ea typeface="仿宋" panose="02010609060101010101" pitchFamily="49" charset="-122"/>
                <a:sym typeface="Symbol" panose="05050102010706020507" pitchFamily="18" charset="2"/>
              </a:rPr>
              <a:t>I</a:t>
            </a:r>
            <a:r>
              <a:rPr lang="en-US" altLang="zh-CN" sz="2400" baseline="-25000" dirty="0">
                <a:solidFill>
                  <a:srgbClr val="003300"/>
                </a:solidFill>
                <a:latin typeface="+mn-lt"/>
                <a:ea typeface="仿宋" panose="02010609060101010101" pitchFamily="49" charset="-122"/>
                <a:sym typeface="Symbol" panose="05050102010706020507" pitchFamily="18" charset="2"/>
              </a:rPr>
              <a:t>0</a:t>
            </a:r>
            <a:r>
              <a:rPr lang="zh-CN" altLang="en-US" sz="2400" dirty="0">
                <a:solidFill>
                  <a:srgbClr val="003300"/>
                </a:solidFill>
                <a:latin typeface="+mn-lt"/>
                <a:ea typeface="仿宋" panose="02010609060101010101" pitchFamily="49" charset="-122"/>
              </a:rPr>
              <a:t>和高频电压振幅</a:t>
            </a:r>
            <a:r>
              <a:rPr lang="en-US" altLang="zh-CN" sz="2400" i="1" dirty="0">
                <a:solidFill>
                  <a:srgbClr val="003300"/>
                </a:solidFill>
                <a:latin typeface="+mn-lt"/>
                <a:ea typeface="仿宋" panose="02010609060101010101" pitchFamily="49" charset="-122"/>
              </a:rPr>
              <a:t>U</a:t>
            </a:r>
            <a:r>
              <a:rPr lang="en-US" altLang="zh-CN" sz="2400" baseline="-25000" dirty="0">
                <a:solidFill>
                  <a:srgbClr val="003300"/>
                </a:solidFill>
                <a:latin typeface="+mn-lt"/>
                <a:ea typeface="仿宋" panose="02010609060101010101" pitchFamily="49" charset="-122"/>
              </a:rPr>
              <a:t>i</a:t>
            </a:r>
            <a:r>
              <a:rPr lang="en-US" altLang="zh-CN" sz="2400" baseline="30000" dirty="0">
                <a:solidFill>
                  <a:srgbClr val="003300"/>
                </a:solidFill>
                <a:latin typeface="+mn-lt"/>
                <a:ea typeface="仿宋" panose="02010609060101010101" pitchFamily="49" charset="-122"/>
              </a:rPr>
              <a:t>2</a:t>
            </a:r>
            <a:r>
              <a:rPr lang="zh-CN" altLang="en-US" sz="2400" dirty="0">
                <a:solidFill>
                  <a:srgbClr val="003300"/>
                </a:solidFill>
                <a:latin typeface="+mn-lt"/>
                <a:ea typeface="仿宋" panose="02010609060101010101" pitchFamily="49" charset="-122"/>
              </a:rPr>
              <a:t> 成正比，而输入信号功率</a:t>
            </a:r>
            <a:r>
              <a:rPr lang="en-US" altLang="zh-CN" sz="2400" i="1" dirty="0">
                <a:solidFill>
                  <a:srgbClr val="003300"/>
                </a:solidFill>
                <a:latin typeface="+mn-lt"/>
                <a:ea typeface="仿宋" panose="02010609060101010101" pitchFamily="49" charset="-122"/>
              </a:rPr>
              <a:t>P</a:t>
            </a:r>
            <a:r>
              <a:rPr lang="en-US" altLang="zh-CN" sz="2400" baseline="-25000" dirty="0">
                <a:solidFill>
                  <a:srgbClr val="003300"/>
                </a:solidFill>
                <a:latin typeface="+mn-lt"/>
                <a:ea typeface="仿宋" panose="02010609060101010101" pitchFamily="49" charset="-122"/>
              </a:rPr>
              <a:t>i</a:t>
            </a:r>
            <a:r>
              <a:rPr lang="zh-CN" altLang="en-US" sz="2400" dirty="0">
                <a:solidFill>
                  <a:srgbClr val="003300"/>
                </a:solidFill>
                <a:latin typeface="+mn-lt"/>
                <a:ea typeface="仿宋" panose="02010609060101010101" pitchFamily="49" charset="-122"/>
              </a:rPr>
              <a:t> 又与</a:t>
            </a:r>
            <a:r>
              <a:rPr lang="en-US" altLang="zh-CN" sz="2400" i="1" dirty="0">
                <a:solidFill>
                  <a:srgbClr val="003300"/>
                </a:solidFill>
                <a:latin typeface="+mn-lt"/>
                <a:ea typeface="仿宋" panose="02010609060101010101" pitchFamily="49" charset="-122"/>
              </a:rPr>
              <a:t>U</a:t>
            </a:r>
            <a:r>
              <a:rPr lang="en-US" altLang="zh-CN" sz="2400" baseline="-25000" dirty="0">
                <a:solidFill>
                  <a:srgbClr val="003300"/>
                </a:solidFill>
                <a:latin typeface="+mn-lt"/>
                <a:ea typeface="仿宋" panose="02010609060101010101" pitchFamily="49" charset="-122"/>
              </a:rPr>
              <a:t>i</a:t>
            </a:r>
            <a:r>
              <a:rPr lang="en-US" altLang="zh-CN" sz="2400" baseline="30000" dirty="0">
                <a:solidFill>
                  <a:srgbClr val="003300"/>
                </a:solidFill>
                <a:latin typeface="+mn-lt"/>
                <a:ea typeface="仿宋" panose="02010609060101010101" pitchFamily="49" charset="-122"/>
              </a:rPr>
              <a:t>2</a:t>
            </a:r>
            <a:r>
              <a:rPr lang="zh-CN" altLang="en-US" sz="2400" dirty="0">
                <a:solidFill>
                  <a:srgbClr val="003300"/>
                </a:solidFill>
                <a:latin typeface="+mn-lt"/>
                <a:ea typeface="仿宋" panose="02010609060101010101" pitchFamily="49" charset="-122"/>
              </a:rPr>
              <a:t> 成正比，因此采用小信号检波器间接测量被测量的输入信号功率是很方便的。</a:t>
            </a:r>
            <a:endParaRPr lang="zh-CN" altLang="en-US" sz="2400" b="0" dirty="0">
              <a:solidFill>
                <a:srgbClr val="003300"/>
              </a:solidFill>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76807" name="Object 9">
                <a:extLst>
                  <a:ext uri="{FF2B5EF4-FFF2-40B4-BE49-F238E27FC236}">
                    <a16:creationId xmlns:a16="http://schemas.microsoft.com/office/drawing/2014/main" id="{E2AA1FFF-999C-4867-9A96-1B45B41FFDAD}"/>
                  </a:ext>
                </a:extLst>
              </p:cNvPr>
              <p:cNvSpPr txBox="1"/>
              <p:nvPr/>
            </p:nvSpPr>
            <p:spPr bwMode="auto">
              <a:xfrm>
                <a:off x="2627784" y="4995862"/>
                <a:ext cx="2820988" cy="555625"/>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m:rPr>
                              <m:nor/>
                            </m:rPr>
                            <a:rPr lang="en-US" altLang="zh-CN" i="1" dirty="0">
                              <a:solidFill>
                                <a:srgbClr val="0000FF"/>
                              </a:solidFill>
                              <a:ea typeface="仿宋" panose="02010609060101010101" pitchFamily="49" charset="-122"/>
                            </a:rPr>
                            <m:t>u</m:t>
                          </m:r>
                          <m:r>
                            <m:rPr>
                              <m:nor/>
                            </m:rPr>
                            <a:rPr lang="en-US" altLang="zh-CN" baseline="-25000" dirty="0">
                              <a:solidFill>
                                <a:srgbClr val="0000FF"/>
                              </a:solidFill>
                              <a:ea typeface="仿宋" panose="02010609060101010101" pitchFamily="49" charset="-122"/>
                            </a:rPr>
                            <m:t>i</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𝑚</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76807" name="Object 9">
                <a:extLst>
                  <a:ext uri="{FF2B5EF4-FFF2-40B4-BE49-F238E27FC236}">
                    <a16:creationId xmlns:a16="http://schemas.microsoft.com/office/drawing/2014/main" id="{E2AA1FFF-999C-4867-9A96-1B45B41FFDAD}"/>
                  </a:ext>
                </a:extLst>
              </p:cNvPr>
              <p:cNvSpPr txBox="1">
                <a:spLocks noRot="1" noChangeAspect="1" noMove="1" noResize="1" noEditPoints="1" noAdjustHandles="1" noChangeArrowheads="1" noChangeShapeType="1" noTextEdit="1"/>
              </p:cNvSpPr>
              <p:nvPr/>
            </p:nvSpPr>
            <p:spPr bwMode="auto">
              <a:xfrm>
                <a:off x="2627784" y="4995862"/>
                <a:ext cx="2820988" cy="555625"/>
              </a:xfrm>
              <a:prstGeom prst="rect">
                <a:avLst/>
              </a:prstGeom>
              <a:blipFill>
                <a:blip r:embed="rId2"/>
                <a:stretch>
                  <a:fillRect/>
                </a:stretch>
              </a:blipFill>
              <a:ln>
                <a:noFill/>
              </a:ln>
            </p:spPr>
            <p:txBody>
              <a:bodyPr/>
              <a:lstStyle/>
              <a:p>
                <a:r>
                  <a:rPr lang="zh-CN" altLang="en-US">
                    <a:noFill/>
                  </a:rPr>
                  <a:t> </a:t>
                </a:r>
              </a:p>
            </p:txBody>
          </p:sp>
        </mc:Fallback>
      </mc:AlternateContent>
      <p:pic>
        <p:nvPicPr>
          <p:cNvPr id="76808" name="图片 8" descr="Image1.jpg">
            <a:extLst>
              <a:ext uri="{FF2B5EF4-FFF2-40B4-BE49-F238E27FC236}">
                <a16:creationId xmlns:a16="http://schemas.microsoft.com/office/drawing/2014/main" id="{0C1D77D4-D4A7-4BCE-8CA3-FE13600445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8025" y="1096963"/>
            <a:ext cx="3302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Rectangle 6">
            <a:extLst>
              <a:ext uri="{FF2B5EF4-FFF2-40B4-BE49-F238E27FC236}">
                <a16:creationId xmlns:a16="http://schemas.microsoft.com/office/drawing/2014/main" id="{0BC03338-BC07-476A-B6F5-AEDB1FAE9ACF}"/>
              </a:ext>
            </a:extLst>
          </p:cNvPr>
          <p:cNvSpPr>
            <a:spLocks noChangeArrowheads="1"/>
          </p:cNvSpPr>
          <p:nvPr/>
        </p:nvSpPr>
        <p:spPr bwMode="auto">
          <a:xfrm>
            <a:off x="264304" y="3820319"/>
            <a:ext cx="83581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4988">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000" dirty="0">
                <a:solidFill>
                  <a:srgbClr val="0000FF"/>
                </a:solidFill>
                <a:latin typeface="+mn-lt"/>
                <a:ea typeface="仿宋" panose="02010609060101010101" pitchFamily="49" charset="-122"/>
                <a:hlinkClick r:id="rId4" action="ppaction://hlinkfile">
                  <a:extLst>
                    <a:ext uri="{A12FA001-AC4F-418D-AE19-62706E023703}">
                      <ahyp:hlinkClr xmlns:ahyp="http://schemas.microsoft.com/office/drawing/2018/hyperlinkcolor" val="tx"/>
                    </a:ext>
                  </a:extLst>
                </a:hlinkClick>
              </a:rPr>
              <a:t>原始声音信号</a:t>
            </a:r>
            <a:r>
              <a:rPr lang="zh-CN" altLang="en-US" sz="2000" dirty="0">
                <a:solidFill>
                  <a:srgbClr val="0000FF"/>
                </a:solidFill>
                <a:latin typeface="+mn-lt"/>
                <a:ea typeface="仿宋" panose="02010609060101010101" pitchFamily="49" charset="-122"/>
              </a:rPr>
              <a:t>、</a:t>
            </a:r>
            <a:r>
              <a:rPr lang="zh-CN" altLang="en-US" sz="2000" dirty="0">
                <a:solidFill>
                  <a:srgbClr val="0000FF"/>
                </a:solidFill>
                <a:latin typeface="+mn-lt"/>
                <a:ea typeface="仿宋" panose="02010609060101010101" pitchFamily="49" charset="-122"/>
                <a:hlinkClick r:id="rId5" action="ppaction://hlinkfile">
                  <a:extLst>
                    <a:ext uri="{A12FA001-AC4F-418D-AE19-62706E023703}">
                      <ahyp:hlinkClr xmlns:ahyp="http://schemas.microsoft.com/office/drawing/2018/hyperlinkcolor" val="tx"/>
                    </a:ext>
                  </a:extLst>
                </a:hlinkClick>
              </a:rPr>
              <a:t>二次失真信号</a:t>
            </a:r>
            <a:r>
              <a:rPr lang="zh-CN" altLang="en-US" sz="2000" dirty="0">
                <a:solidFill>
                  <a:srgbClr val="0000FF"/>
                </a:solidFill>
                <a:latin typeface="+mn-lt"/>
                <a:ea typeface="仿宋" panose="02010609060101010101" pitchFamily="49" charset="-122"/>
              </a:rPr>
              <a:t>、</a:t>
            </a:r>
            <a:r>
              <a:rPr lang="zh-CN" altLang="en-US" sz="2000" dirty="0">
                <a:solidFill>
                  <a:srgbClr val="0000FF"/>
                </a:solidFill>
                <a:latin typeface="+mn-lt"/>
                <a:ea typeface="仿宋" panose="02010609060101010101" pitchFamily="49" charset="-122"/>
                <a:hlinkClick r:id="rId6" action="ppaction://hlinkfile">
                  <a:extLst>
                    <a:ext uri="{A12FA001-AC4F-418D-AE19-62706E023703}">
                      <ahyp:hlinkClr xmlns:ahyp="http://schemas.microsoft.com/office/drawing/2018/hyperlinkcolor" val="tx"/>
                    </a:ext>
                  </a:extLst>
                </a:hlinkClick>
              </a:rPr>
              <a:t>原始信号与失真信号混叠</a:t>
            </a:r>
            <a:endParaRPr lang="zh-CN" altLang="en-US" sz="2000" dirty="0">
              <a:solidFill>
                <a:srgbClr val="0000FF"/>
              </a:solidFill>
              <a:latin typeface="+mn-lt"/>
              <a:ea typeface="仿宋" panose="02010609060101010101" pitchFamily="49"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77826" name="图片 2">
            <a:extLst>
              <a:ext uri="{FF2B5EF4-FFF2-40B4-BE49-F238E27FC236}">
                <a16:creationId xmlns:a16="http://schemas.microsoft.com/office/drawing/2014/main" id="{D0244A35-9A40-4AE4-86F1-51BC82572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974975"/>
            <a:ext cx="7088187"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2">
            <a:extLst>
              <a:ext uri="{FF2B5EF4-FFF2-40B4-BE49-F238E27FC236}">
                <a16:creationId xmlns:a16="http://schemas.microsoft.com/office/drawing/2014/main" id="{14C80B16-23C8-4C9B-9C13-978B7064F6F4}"/>
              </a:ext>
            </a:extLst>
          </p:cNvPr>
          <p:cNvSpPr>
            <a:spLocks noGrp="1" noChangeArrowheads="1"/>
          </p:cNvSpPr>
          <p:nvPr>
            <p:ph type="title" idx="4294967295"/>
          </p:nvPr>
        </p:nvSpPr>
        <p:spPr>
          <a:xfrm>
            <a:off x="228600" y="228600"/>
            <a:ext cx="8447856"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  包络检波 </a:t>
            </a:r>
            <a:r>
              <a:rPr lang="en-US" altLang="zh-CN" sz="2800" b="1" dirty="0">
                <a:solidFill>
                  <a:srgbClr val="00CC00"/>
                </a:solidFill>
                <a:latin typeface="+mn-lt"/>
                <a:ea typeface="仿宋" panose="02010609060101010101" pitchFamily="49" charset="-122"/>
              </a:rPr>
              <a:t>P160</a:t>
            </a:r>
            <a:r>
              <a:rPr lang="zh-CN" altLang="en-US"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P164  </a:t>
            </a:r>
            <a:r>
              <a:rPr lang="en-US" altLang="zh-CN" sz="2800" b="1" dirty="0">
                <a:solidFill>
                  <a:srgbClr val="0000FF"/>
                </a:solidFill>
                <a:latin typeface="+mn-lt"/>
                <a:ea typeface="仿宋" panose="02010609060101010101" pitchFamily="49" charset="-122"/>
              </a:rPr>
              <a:t>  P171</a:t>
            </a:r>
            <a:endParaRPr lang="zh-CN" altLang="en-US" sz="2800" b="1" dirty="0">
              <a:solidFill>
                <a:srgbClr val="0000FF"/>
              </a:solidFill>
              <a:latin typeface="+mn-lt"/>
              <a:ea typeface="仿宋" panose="02010609060101010101" pitchFamily="49" charset="-122"/>
            </a:endParaRPr>
          </a:p>
        </p:txBody>
      </p:sp>
      <p:sp>
        <p:nvSpPr>
          <p:cNvPr id="77828" name="Rectangle 6">
            <a:extLst>
              <a:ext uri="{FF2B5EF4-FFF2-40B4-BE49-F238E27FC236}">
                <a16:creationId xmlns:a16="http://schemas.microsoft.com/office/drawing/2014/main" id="{502346A2-F4A6-4386-9C7D-C74E25A367FF}"/>
              </a:ext>
            </a:extLst>
          </p:cNvPr>
          <p:cNvSpPr>
            <a:spLocks noChangeArrowheads="1"/>
          </p:cNvSpPr>
          <p:nvPr/>
        </p:nvSpPr>
        <p:spPr bwMode="auto">
          <a:xfrm>
            <a:off x="228600" y="703263"/>
            <a:ext cx="854392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4988">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大信号（</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 &gt; 500mV</a:t>
            </a:r>
            <a:r>
              <a:rPr lang="zh-CN" altLang="en-US" sz="2400" dirty="0">
                <a:solidFill>
                  <a:srgbClr val="660066"/>
                </a:solidFill>
                <a:latin typeface="+mn-lt"/>
                <a:ea typeface="仿宋" panose="02010609060101010101" pitchFamily="49" charset="-122"/>
              </a:rPr>
              <a:t>）检波利用二极管的单向导电性和检波负载</a:t>
            </a:r>
            <a:r>
              <a:rPr lang="en-US" altLang="zh-CN" sz="2400" i="1" dirty="0">
                <a:solidFill>
                  <a:srgbClr val="660066"/>
                </a:solidFill>
                <a:latin typeface="+mn-lt"/>
                <a:ea typeface="仿宋" panose="02010609060101010101" pitchFamily="49" charset="-122"/>
              </a:rPr>
              <a:t>RC</a:t>
            </a:r>
            <a:r>
              <a:rPr lang="zh-CN" altLang="en-US" sz="2400" dirty="0">
                <a:solidFill>
                  <a:srgbClr val="660066"/>
                </a:solidFill>
                <a:latin typeface="+mn-lt"/>
                <a:ea typeface="仿宋" panose="02010609060101010101" pitchFamily="49" charset="-122"/>
              </a:rPr>
              <a:t>充放电实现的，称包络检波器。</a:t>
            </a:r>
          </a:p>
        </p:txBody>
      </p:sp>
      <p:sp>
        <p:nvSpPr>
          <p:cNvPr id="77829" name="Rectangle 6">
            <a:extLst>
              <a:ext uri="{FF2B5EF4-FFF2-40B4-BE49-F238E27FC236}">
                <a16:creationId xmlns:a16="http://schemas.microsoft.com/office/drawing/2014/main" id="{406D54B1-F35C-4EB9-9C62-F59536746A57}"/>
              </a:ext>
            </a:extLst>
          </p:cNvPr>
          <p:cNvSpPr>
            <a:spLocks noChangeArrowheads="1"/>
          </p:cNvSpPr>
          <p:nvPr/>
        </p:nvSpPr>
        <p:spPr bwMode="auto">
          <a:xfrm>
            <a:off x="683568" y="5940937"/>
            <a:ext cx="6500812"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4988">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图中二极管</a:t>
            </a:r>
            <a:r>
              <a:rPr lang="en-US" altLang="zh-CN" sz="2400" i="1" dirty="0">
                <a:solidFill>
                  <a:srgbClr val="660066"/>
                </a:solidFill>
                <a:latin typeface="+mn-lt"/>
                <a:ea typeface="仿宋" panose="02010609060101010101" pitchFamily="49" charset="-122"/>
              </a:rPr>
              <a:t>D</a:t>
            </a:r>
            <a:r>
              <a:rPr lang="zh-CN" altLang="en-US" sz="2400" dirty="0">
                <a:solidFill>
                  <a:srgbClr val="660066"/>
                </a:solidFill>
                <a:latin typeface="+mn-lt"/>
                <a:ea typeface="仿宋" panose="02010609060101010101" pitchFamily="49" charset="-122"/>
              </a:rPr>
              <a:t>两端的电压：</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D</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 v</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 </a:t>
            </a:r>
            <a:r>
              <a:rPr lang="en-US" altLang="zh-CN" sz="2400" i="1" dirty="0" err="1">
                <a:solidFill>
                  <a:srgbClr val="660066"/>
                </a:solidFill>
                <a:latin typeface="+mn-lt"/>
                <a:ea typeface="仿宋" panose="02010609060101010101" pitchFamily="49" charset="-122"/>
              </a:rPr>
              <a:t>v</a:t>
            </a:r>
            <a:r>
              <a:rPr lang="en-US" altLang="zh-CN" sz="2400" baseline="-25000" dirty="0" err="1">
                <a:solidFill>
                  <a:srgbClr val="660066"/>
                </a:solidFill>
                <a:latin typeface="+mn-lt"/>
                <a:ea typeface="仿宋" panose="02010609060101010101" pitchFamily="49" charset="-122"/>
              </a:rPr>
              <a:t>c</a:t>
            </a:r>
            <a:endParaRPr lang="zh-CN" altLang="en-US" sz="2400" dirty="0">
              <a:solidFill>
                <a:srgbClr val="660066"/>
              </a:solidFill>
              <a:latin typeface="+mn-lt"/>
              <a:ea typeface="仿宋" panose="02010609060101010101" pitchFamily="49" charset="-122"/>
            </a:endParaRPr>
          </a:p>
        </p:txBody>
      </p:sp>
      <p:sp>
        <p:nvSpPr>
          <p:cNvPr id="77830" name="Rectangle 6">
            <a:extLst>
              <a:ext uri="{FF2B5EF4-FFF2-40B4-BE49-F238E27FC236}">
                <a16:creationId xmlns:a16="http://schemas.microsoft.com/office/drawing/2014/main" id="{60066E5A-0A40-443E-8ACF-08F6A3DAC667}"/>
              </a:ext>
            </a:extLst>
          </p:cNvPr>
          <p:cNvSpPr>
            <a:spLocks noChangeArrowheads="1"/>
          </p:cNvSpPr>
          <p:nvPr/>
        </p:nvSpPr>
        <p:spPr bwMode="auto">
          <a:xfrm>
            <a:off x="71438" y="1535113"/>
            <a:ext cx="900112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4988">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0000FF"/>
                </a:solidFill>
                <a:latin typeface="+mn-lt"/>
                <a:ea typeface="仿宋" panose="02010609060101010101" pitchFamily="49" charset="-122"/>
              </a:rPr>
              <a:t>※</a:t>
            </a:r>
            <a:r>
              <a:rPr lang="zh-CN" altLang="en-US" sz="2400" dirty="0">
                <a:solidFill>
                  <a:srgbClr val="0000FF"/>
                </a:solidFill>
                <a:latin typeface="+mn-lt"/>
                <a:ea typeface="仿宋" panose="02010609060101010101" pitchFamily="49" charset="-122"/>
              </a:rPr>
              <a:t>大信号与小信号检波的区别</a:t>
            </a:r>
            <a:r>
              <a:rPr lang="en-US" altLang="zh-CN" sz="2400" dirty="0">
                <a:solidFill>
                  <a:srgbClr val="0000FF"/>
                </a:solidFill>
                <a:latin typeface="+mn-lt"/>
                <a:ea typeface="仿宋" panose="02010609060101010101" pitchFamily="49" charset="-122"/>
              </a:rPr>
              <a:t>:</a:t>
            </a:r>
          </a:p>
          <a:p>
            <a:pPr>
              <a:buFontTx/>
              <a:buNone/>
            </a:pPr>
            <a:r>
              <a:rPr lang="zh-CN" altLang="en-US" sz="2400" dirty="0">
                <a:solidFill>
                  <a:srgbClr val="003300"/>
                </a:solidFill>
                <a:latin typeface="+mn-lt"/>
                <a:ea typeface="仿宋" panose="02010609060101010101" pitchFamily="49" charset="-122"/>
              </a:rPr>
              <a:t>小信号检波中的二极管在载波周期内一直导通，而大信号检波在一个载波周期内只有一部分时间导通。</a:t>
            </a:r>
          </a:p>
        </p:txBody>
      </p:sp>
      <p:sp>
        <p:nvSpPr>
          <p:cNvPr id="77831" name="Text Box 7">
            <a:extLst>
              <a:ext uri="{FF2B5EF4-FFF2-40B4-BE49-F238E27FC236}">
                <a16:creationId xmlns:a16="http://schemas.microsoft.com/office/drawing/2014/main" id="{D861C2A4-C3A8-4ED4-9A2D-C88CF5E6FD0D}"/>
              </a:ext>
            </a:extLst>
          </p:cNvPr>
          <p:cNvSpPr txBox="1">
            <a:spLocks noChangeArrowheads="1"/>
          </p:cNvSpPr>
          <p:nvPr/>
        </p:nvSpPr>
        <p:spPr bwMode="auto">
          <a:xfrm>
            <a:off x="4644008" y="5229200"/>
            <a:ext cx="23455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b="1" dirty="0">
                <a:solidFill>
                  <a:srgbClr val="00CC00"/>
                </a:solidFill>
                <a:latin typeface="+mn-lt"/>
                <a:ea typeface="仿宋" panose="02010609060101010101" pitchFamily="49" charset="-122"/>
              </a:rPr>
              <a:t>P161   </a:t>
            </a:r>
            <a:r>
              <a:rPr lang="en-US" altLang="zh-CN" sz="2000" dirty="0">
                <a:solidFill>
                  <a:srgbClr val="FF0000"/>
                </a:solidFill>
                <a:latin typeface="+mn-lt"/>
                <a:ea typeface="仿宋" panose="02010609060101010101" pitchFamily="49" charset="-122"/>
              </a:rPr>
              <a:t>P165     </a:t>
            </a:r>
            <a:r>
              <a:rPr lang="en-US" altLang="zh-CN" sz="2000" dirty="0">
                <a:solidFill>
                  <a:schemeClr val="accent2"/>
                </a:solidFill>
                <a:latin typeface="+mn-lt"/>
                <a:ea typeface="仿宋" panose="02010609060101010101" pitchFamily="49" charset="-122"/>
              </a:rPr>
              <a:t>P172</a:t>
            </a:r>
            <a:endParaRPr lang="zh-CN" altLang="en-US" sz="2000" dirty="0">
              <a:solidFill>
                <a:srgbClr val="FF0000"/>
              </a:solidFill>
              <a:latin typeface="+mn-lt"/>
              <a:ea typeface="仿宋" panose="02010609060101010101" pitchFamily="49"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78850" name="图片 4">
            <a:extLst>
              <a:ext uri="{FF2B5EF4-FFF2-40B4-BE49-F238E27FC236}">
                <a16:creationId xmlns:a16="http://schemas.microsoft.com/office/drawing/2014/main" id="{C6521200-1279-4A21-BDDA-E31343540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1638300"/>
            <a:ext cx="4835525"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图片 2">
            <a:extLst>
              <a:ext uri="{FF2B5EF4-FFF2-40B4-BE49-F238E27FC236}">
                <a16:creationId xmlns:a16="http://schemas.microsoft.com/office/drawing/2014/main" id="{BBDB89CA-D261-4092-AF6F-3B7C3D30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376238"/>
            <a:ext cx="381476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Rectangle 2">
            <a:extLst>
              <a:ext uri="{FF2B5EF4-FFF2-40B4-BE49-F238E27FC236}">
                <a16:creationId xmlns:a16="http://schemas.microsoft.com/office/drawing/2014/main" id="{63858517-75D9-4AD6-9A6D-D20C564C8AC7}"/>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r>
              <a:rPr lang="en-US" altLang="zh-CN" sz="2800" b="1" dirty="0">
                <a:solidFill>
                  <a:srgbClr val="00CC00"/>
                </a:solidFill>
                <a:latin typeface="+mn-lt"/>
                <a:ea typeface="仿宋" panose="02010609060101010101" pitchFamily="49" charset="-122"/>
              </a:rPr>
              <a:t>P160</a:t>
            </a:r>
            <a:r>
              <a:rPr lang="zh-CN" altLang="en-US"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P164  </a:t>
            </a:r>
            <a:r>
              <a:rPr lang="en-US" altLang="zh-CN" sz="2800" b="1" dirty="0">
                <a:solidFill>
                  <a:srgbClr val="0000FF"/>
                </a:solidFill>
                <a:latin typeface="+mn-lt"/>
                <a:ea typeface="仿宋" panose="02010609060101010101" pitchFamily="49" charset="-122"/>
              </a:rPr>
              <a:t>  P171</a:t>
            </a:r>
            <a:endParaRPr lang="zh-CN" altLang="en-US" sz="2800" b="1" dirty="0">
              <a:solidFill>
                <a:srgbClr val="0000FF"/>
              </a:solidFill>
              <a:latin typeface="+mn-lt"/>
              <a:ea typeface="仿宋" panose="02010609060101010101" pitchFamily="49" charset="-122"/>
            </a:endParaRPr>
          </a:p>
        </p:txBody>
      </p:sp>
      <p:sp>
        <p:nvSpPr>
          <p:cNvPr id="78853" name="AutoShape 4">
            <a:extLst>
              <a:ext uri="{FF2B5EF4-FFF2-40B4-BE49-F238E27FC236}">
                <a16:creationId xmlns:a16="http://schemas.microsoft.com/office/drawing/2014/main" id="{18393201-0AE6-4BB2-86C6-A3661C2B51A5}"/>
              </a:ext>
            </a:extLst>
          </p:cNvPr>
          <p:cNvSpPr>
            <a:spLocks noChangeArrowheads="1"/>
          </p:cNvSpPr>
          <p:nvPr/>
        </p:nvSpPr>
        <p:spPr bwMode="auto">
          <a:xfrm>
            <a:off x="2562225" y="987425"/>
            <a:ext cx="1873250" cy="576263"/>
          </a:xfrm>
          <a:prstGeom prst="wedgeRoundRectCallout">
            <a:avLst>
              <a:gd name="adj1" fmla="val -106269"/>
              <a:gd name="adj2" fmla="val 247056"/>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&lt;</a:t>
            </a:r>
            <a:r>
              <a:rPr lang="en-US" altLang="zh-CN" sz="2400" i="1" dirty="0" err="1">
                <a:solidFill>
                  <a:srgbClr val="660066"/>
                </a:solidFill>
                <a:latin typeface="+mn-lt"/>
                <a:ea typeface="仿宋" panose="02010609060101010101" pitchFamily="49" charset="-122"/>
              </a:rPr>
              <a:t>v</a:t>
            </a:r>
            <a:r>
              <a:rPr lang="en-US" altLang="zh-CN" sz="2400" baseline="-25000" dirty="0" err="1">
                <a:solidFill>
                  <a:srgbClr val="660066"/>
                </a:solidFill>
                <a:latin typeface="+mn-lt"/>
                <a:ea typeface="仿宋" panose="02010609060101010101" pitchFamily="49" charset="-122"/>
              </a:rPr>
              <a:t>c</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放电</a:t>
            </a:r>
          </a:p>
        </p:txBody>
      </p:sp>
      <p:sp>
        <p:nvSpPr>
          <p:cNvPr id="78854" name="Text Box 5">
            <a:extLst>
              <a:ext uri="{FF2B5EF4-FFF2-40B4-BE49-F238E27FC236}">
                <a16:creationId xmlns:a16="http://schemas.microsoft.com/office/drawing/2014/main" id="{5E07210B-B3BB-4784-8441-18116DF16CE8}"/>
              </a:ext>
            </a:extLst>
          </p:cNvPr>
          <p:cNvSpPr txBox="1">
            <a:spLocks noChangeArrowheads="1"/>
          </p:cNvSpPr>
          <p:nvPr/>
        </p:nvSpPr>
        <p:spPr bwMode="auto">
          <a:xfrm>
            <a:off x="428625" y="5715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chemeClr val="bg1"/>
                </a:solidFill>
                <a:latin typeface="+mn-lt"/>
                <a:ea typeface="仿宋" panose="02010609060101010101" pitchFamily="49" charset="-122"/>
              </a:rPr>
              <a:t>1 .</a:t>
            </a:r>
            <a:r>
              <a:rPr lang="zh-CN" altLang="en-US" sz="2400">
                <a:solidFill>
                  <a:schemeClr val="bg1"/>
                </a:solidFill>
                <a:latin typeface="+mn-lt"/>
                <a:ea typeface="仿宋" panose="02010609060101010101" pitchFamily="49" charset="-122"/>
              </a:rPr>
              <a:t>工作原理</a:t>
            </a:r>
            <a:r>
              <a:rPr lang="en-US" altLang="zh-CN" sz="2400">
                <a:solidFill>
                  <a:schemeClr val="bg1"/>
                </a:solidFill>
                <a:latin typeface="+mn-lt"/>
                <a:ea typeface="仿宋" panose="02010609060101010101" pitchFamily="49" charset="-122"/>
              </a:rPr>
              <a:t>:</a:t>
            </a:r>
          </a:p>
        </p:txBody>
      </p:sp>
      <p:sp>
        <p:nvSpPr>
          <p:cNvPr id="78855" name="AutoShape 6">
            <a:extLst>
              <a:ext uri="{FF2B5EF4-FFF2-40B4-BE49-F238E27FC236}">
                <a16:creationId xmlns:a16="http://schemas.microsoft.com/office/drawing/2014/main" id="{ECE221EF-BB45-432C-99E3-0AF2CB0CB29D}"/>
              </a:ext>
            </a:extLst>
          </p:cNvPr>
          <p:cNvSpPr>
            <a:spLocks noChangeArrowheads="1"/>
          </p:cNvSpPr>
          <p:nvPr/>
        </p:nvSpPr>
        <p:spPr bwMode="auto">
          <a:xfrm>
            <a:off x="420688" y="1119188"/>
            <a:ext cx="1943100" cy="503237"/>
          </a:xfrm>
          <a:prstGeom prst="wedgeRoundRectCallout">
            <a:avLst>
              <a:gd name="adj1" fmla="val -12588"/>
              <a:gd name="adj2" fmla="val 266375"/>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&gt;</a:t>
            </a:r>
            <a:r>
              <a:rPr lang="en-US" altLang="zh-CN" sz="2400" i="1" dirty="0" err="1">
                <a:solidFill>
                  <a:srgbClr val="660066"/>
                </a:solidFill>
                <a:latin typeface="+mn-lt"/>
                <a:ea typeface="仿宋" panose="02010609060101010101" pitchFamily="49" charset="-122"/>
              </a:rPr>
              <a:t>v</a:t>
            </a:r>
            <a:r>
              <a:rPr lang="en-US" altLang="zh-CN" sz="2400" baseline="-25000" dirty="0" err="1">
                <a:solidFill>
                  <a:srgbClr val="660066"/>
                </a:solidFill>
                <a:latin typeface="+mn-lt"/>
                <a:ea typeface="仿宋" panose="02010609060101010101" pitchFamily="49" charset="-122"/>
              </a:rPr>
              <a:t>c</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充电</a:t>
            </a:r>
          </a:p>
        </p:txBody>
      </p:sp>
      <p:sp>
        <p:nvSpPr>
          <p:cNvPr id="78856" name="AutoShape 7">
            <a:extLst>
              <a:ext uri="{FF2B5EF4-FFF2-40B4-BE49-F238E27FC236}">
                <a16:creationId xmlns:a16="http://schemas.microsoft.com/office/drawing/2014/main" id="{97AD717A-03D1-4340-8E6B-E499C339B49C}"/>
              </a:ext>
            </a:extLst>
          </p:cNvPr>
          <p:cNvSpPr>
            <a:spLocks noChangeArrowheads="1"/>
          </p:cNvSpPr>
          <p:nvPr/>
        </p:nvSpPr>
        <p:spPr bwMode="auto">
          <a:xfrm>
            <a:off x="4435475" y="5487578"/>
            <a:ext cx="4600575" cy="994184"/>
          </a:xfrm>
          <a:prstGeom prst="wedgeRoundRectCallout">
            <a:avLst>
              <a:gd name="adj1" fmla="val -84463"/>
              <a:gd name="adj2" fmla="val -250782"/>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solidFill>
                <a:schemeClr val="bg1"/>
              </a:solidFill>
              <a:latin typeface="+mn-lt"/>
              <a:ea typeface="仿宋" panose="02010609060101010101" pitchFamily="49" charset="-122"/>
            </a:endParaRPr>
          </a:p>
        </p:txBody>
      </p:sp>
      <p:sp>
        <p:nvSpPr>
          <p:cNvPr id="78858" name="Text Box 7">
            <a:extLst>
              <a:ext uri="{FF2B5EF4-FFF2-40B4-BE49-F238E27FC236}">
                <a16:creationId xmlns:a16="http://schemas.microsoft.com/office/drawing/2014/main" id="{83F4EB17-E641-4B29-B396-EDC71EBFBF41}"/>
              </a:ext>
            </a:extLst>
          </p:cNvPr>
          <p:cNvSpPr txBox="1">
            <a:spLocks noChangeArrowheads="1"/>
          </p:cNvSpPr>
          <p:nvPr/>
        </p:nvSpPr>
        <p:spPr bwMode="auto">
          <a:xfrm>
            <a:off x="2267745" y="5072063"/>
            <a:ext cx="25915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en-US" altLang="zh-CN" sz="2000" b="1" dirty="0">
                <a:solidFill>
                  <a:srgbClr val="00CC00"/>
                </a:solidFill>
                <a:latin typeface="+mn-lt"/>
                <a:ea typeface="仿宋" panose="02010609060101010101" pitchFamily="49" charset="-122"/>
              </a:rPr>
              <a:t>P161     </a:t>
            </a:r>
            <a:r>
              <a:rPr lang="en-US" altLang="zh-CN" sz="2000" dirty="0">
                <a:solidFill>
                  <a:srgbClr val="FF0000"/>
                </a:solidFill>
                <a:latin typeface="+mn-lt"/>
                <a:ea typeface="仿宋" panose="02010609060101010101" pitchFamily="49" charset="-122"/>
              </a:rPr>
              <a:t>P165       </a:t>
            </a:r>
            <a:r>
              <a:rPr lang="en-US" altLang="zh-CN" sz="2000" dirty="0">
                <a:solidFill>
                  <a:schemeClr val="accent6"/>
                </a:solidFill>
                <a:latin typeface="+mn-lt"/>
                <a:ea typeface="仿宋" panose="02010609060101010101" pitchFamily="49" charset="-122"/>
              </a:rPr>
              <a:t>P172</a:t>
            </a:r>
            <a:endParaRPr lang="zh-CN" altLang="en-US" sz="2000" dirty="0">
              <a:solidFill>
                <a:schemeClr val="accent6"/>
              </a:solidFill>
              <a:latin typeface="+mn-lt"/>
              <a:ea typeface="仿宋" panose="02010609060101010101" pitchFamily="49" charset="-122"/>
            </a:endParaRPr>
          </a:p>
        </p:txBody>
      </p:sp>
      <p:sp>
        <p:nvSpPr>
          <p:cNvPr id="78859" name="Text Box 7">
            <a:extLst>
              <a:ext uri="{FF2B5EF4-FFF2-40B4-BE49-F238E27FC236}">
                <a16:creationId xmlns:a16="http://schemas.microsoft.com/office/drawing/2014/main" id="{E6A7706D-D059-4DA7-8412-AF7FEB26792B}"/>
              </a:ext>
            </a:extLst>
          </p:cNvPr>
          <p:cNvSpPr txBox="1">
            <a:spLocks noChangeArrowheads="1"/>
          </p:cNvSpPr>
          <p:nvPr/>
        </p:nvSpPr>
        <p:spPr bwMode="auto">
          <a:xfrm>
            <a:off x="5470524" y="2448424"/>
            <a:ext cx="23066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en-US" altLang="zh-CN" sz="2000" b="1" dirty="0">
                <a:solidFill>
                  <a:srgbClr val="00CC00"/>
                </a:solidFill>
                <a:latin typeface="+mn-lt"/>
                <a:ea typeface="仿宋" panose="02010609060101010101" pitchFamily="49" charset="-122"/>
              </a:rPr>
              <a:t>P161 </a:t>
            </a:r>
            <a:r>
              <a:rPr lang="en-US" altLang="zh-CN" sz="2000" dirty="0">
                <a:solidFill>
                  <a:srgbClr val="FF0000"/>
                </a:solidFill>
                <a:latin typeface="+mn-lt"/>
                <a:ea typeface="仿宋" panose="02010609060101010101" pitchFamily="49" charset="-122"/>
              </a:rPr>
              <a:t>P165    </a:t>
            </a:r>
            <a:r>
              <a:rPr lang="en-US" altLang="zh-CN" sz="2000" dirty="0">
                <a:solidFill>
                  <a:schemeClr val="accent6"/>
                </a:solidFill>
                <a:latin typeface="+mn-lt"/>
                <a:ea typeface="仿宋" panose="02010609060101010101" pitchFamily="49" charset="-122"/>
              </a:rPr>
              <a:t>P172</a:t>
            </a:r>
            <a:endParaRPr lang="zh-CN" altLang="en-US" sz="2000" dirty="0">
              <a:solidFill>
                <a:schemeClr val="accent6"/>
              </a:solidFill>
              <a:latin typeface="+mn-lt"/>
              <a:ea typeface="仿宋" panose="02010609060101010101" pitchFamily="49" charset="-122"/>
            </a:endParaRPr>
          </a:p>
        </p:txBody>
      </p:sp>
      <p:sp>
        <p:nvSpPr>
          <p:cNvPr id="2" name="矩形 1">
            <a:extLst>
              <a:ext uri="{FF2B5EF4-FFF2-40B4-BE49-F238E27FC236}">
                <a16:creationId xmlns:a16="http://schemas.microsoft.com/office/drawing/2014/main" id="{10249761-28F9-4B3D-8E06-737456AB872C}"/>
              </a:ext>
            </a:extLst>
          </p:cNvPr>
          <p:cNvSpPr>
            <a:spLocks noChangeArrowheads="1"/>
          </p:cNvSpPr>
          <p:nvPr/>
        </p:nvSpPr>
        <p:spPr bwMode="auto">
          <a:xfrm>
            <a:off x="4504863" y="5528470"/>
            <a:ext cx="45672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i</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i</a:t>
            </a:r>
            <a:r>
              <a:rPr lang="en-US" altLang="zh-CN" sz="2800" dirty="0">
                <a:solidFill>
                  <a:srgbClr val="0000FF"/>
                </a:solidFill>
                <a:latin typeface="+mn-lt"/>
                <a:ea typeface="仿宋" panose="02010609060101010101" pitchFamily="49" charset="-122"/>
                <a:sym typeface="Symbol" panose="05050102010706020507" pitchFamily="18" charset="2"/>
              </a:rPr>
              <a:t>[1+</a:t>
            </a:r>
            <a:r>
              <a:rPr lang="en-US" altLang="zh-CN" sz="2800" i="1" dirty="0">
                <a:solidFill>
                  <a:srgbClr val="0000FF"/>
                </a:solidFill>
                <a:latin typeface="+mn-lt"/>
                <a:ea typeface="仿宋" panose="02010609060101010101" pitchFamily="49" charset="-122"/>
                <a:sym typeface="Symbol" panose="05050102010706020507" pitchFamily="18" charset="2"/>
              </a:rPr>
              <a:t>m</a:t>
            </a:r>
            <a:r>
              <a:rPr lang="en-US" altLang="zh-CN" sz="2800" dirty="0">
                <a:solidFill>
                  <a:srgbClr val="0000FF"/>
                </a:solidFill>
                <a:latin typeface="+mn-lt"/>
                <a:ea typeface="仿宋" panose="02010609060101010101" pitchFamily="49" charset="-122"/>
                <a:sym typeface="Symbol" panose="05050102010706020507" pitchFamily="18" charset="2"/>
              </a:rPr>
              <a:t> sin(</a:t>
            </a:r>
            <a:r>
              <a:rPr lang="en-US" altLang="zh-CN" sz="2800" i="1" dirty="0">
                <a:solidFill>
                  <a:srgbClr val="0000FF"/>
                </a:solidFill>
                <a:latin typeface="+mn-lt"/>
                <a:ea typeface="仿宋" panose="02010609060101010101" pitchFamily="49" charset="-122"/>
                <a:sym typeface="Symbol" panose="05050102010706020507" pitchFamily="18" charset="2"/>
              </a:rPr>
              <a:t> t</a:t>
            </a:r>
            <a:r>
              <a:rPr lang="en-US" altLang="zh-CN" sz="2800" dirty="0">
                <a:solidFill>
                  <a:srgbClr val="0000FF"/>
                </a:solidFill>
                <a:latin typeface="+mn-lt"/>
                <a:ea typeface="仿宋" panose="02010609060101010101" pitchFamily="49" charset="-122"/>
                <a:sym typeface="Symbol" panose="05050102010706020507" pitchFamily="18" charset="2"/>
              </a:rPr>
              <a:t>)] sin(</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rPr>
              <a:t>i </a:t>
            </a:r>
            <a:r>
              <a:rPr lang="en-US" altLang="zh-CN" sz="2800" i="1" dirty="0">
                <a:solidFill>
                  <a:srgbClr val="0000FF"/>
                </a:solidFill>
                <a:latin typeface="+mn-lt"/>
                <a:ea typeface="仿宋" panose="02010609060101010101" pitchFamily="49" charset="-122"/>
                <a:sym typeface="Symbol" panose="05050102010706020507" pitchFamily="18" charset="2"/>
              </a:rPr>
              <a:t>t</a:t>
            </a:r>
            <a:r>
              <a:rPr lang="en-US" altLang="zh-CN" sz="2800" dirty="0">
                <a:solidFill>
                  <a:srgbClr val="0000FF"/>
                </a:solidFill>
                <a:latin typeface="+mn-lt"/>
                <a:ea typeface="仿宋" panose="02010609060101010101" pitchFamily="49" charset="-122"/>
                <a:sym typeface="Symbol" panose="05050102010706020507" pitchFamily="18" charset="2"/>
              </a:rPr>
              <a:t>)</a:t>
            </a:r>
          </a:p>
          <a:p>
            <a:pPr algn="ctr">
              <a:spcBef>
                <a:spcPct val="0"/>
              </a:spcBef>
              <a:buFontTx/>
              <a:buNone/>
            </a:pPr>
            <a:r>
              <a:rPr lang="zh-CN" altLang="en-US" sz="2800" dirty="0">
                <a:solidFill>
                  <a:srgbClr val="FF0000"/>
                </a:solidFill>
                <a:latin typeface="+mn-lt"/>
                <a:ea typeface="仿宋" panose="02010609060101010101" pitchFamily="49" charset="-122"/>
                <a:sym typeface="Symbol" panose="05050102010706020507" pitchFamily="18" charset="2"/>
              </a:rPr>
              <a:t>不是</a:t>
            </a:r>
            <a:r>
              <a:rPr lang="en-US" altLang="zh-CN" sz="2800" dirty="0">
                <a:solidFill>
                  <a:srgbClr val="FF0000"/>
                </a:solidFill>
                <a:latin typeface="+mn-lt"/>
                <a:ea typeface="仿宋" panose="02010609060101010101" pitchFamily="49" charset="-122"/>
                <a:sym typeface="Symbol" panose="05050102010706020507" pitchFamily="18" charset="2"/>
              </a:rPr>
              <a:t>cos</a:t>
            </a:r>
            <a:endParaRPr lang="zh-CN" altLang="en-US" sz="2800" dirty="0">
              <a:solidFill>
                <a:srgbClr val="FF0000"/>
              </a:solidFill>
              <a:latin typeface="+mn-lt"/>
              <a:ea typeface="仿宋" panose="02010609060101010101"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0F656EB-9D00-45A7-8136-108A07CE9308}"/>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sp>
        <p:nvSpPr>
          <p:cNvPr id="79875" name="Rectangle 3">
            <a:extLst>
              <a:ext uri="{FF2B5EF4-FFF2-40B4-BE49-F238E27FC236}">
                <a16:creationId xmlns:a16="http://schemas.microsoft.com/office/drawing/2014/main" id="{3694725A-118D-46EF-B140-8FCAADE3A1E8}"/>
              </a:ext>
            </a:extLst>
          </p:cNvPr>
          <p:cNvSpPr>
            <a:spLocks noChangeArrowheads="1"/>
          </p:cNvSpPr>
          <p:nvPr/>
        </p:nvSpPr>
        <p:spPr bwMode="auto">
          <a:xfrm>
            <a:off x="207963" y="609600"/>
            <a:ext cx="79644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7030A0"/>
                </a:solidFill>
                <a:latin typeface="+mn-lt"/>
                <a:ea typeface="仿宋" panose="02010609060101010101" pitchFamily="49" charset="-122"/>
              </a:rPr>
              <a:t>输入调幅波</a:t>
            </a:r>
            <a:r>
              <a:rPr lang="en-US" altLang="zh-CN" sz="2400" dirty="0">
                <a:solidFill>
                  <a:srgbClr val="7030A0"/>
                </a:solidFill>
                <a:latin typeface="+mn-lt"/>
                <a:ea typeface="仿宋" panose="02010609060101010101" pitchFamily="49" charset="-122"/>
              </a:rPr>
              <a:t>:    </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i</a:t>
            </a:r>
            <a:r>
              <a:rPr lang="en-US" altLang="zh-CN" sz="2800" dirty="0">
                <a:solidFill>
                  <a:srgbClr val="0000FF"/>
                </a:solidFill>
                <a:latin typeface="+mn-lt"/>
                <a:ea typeface="仿宋" panose="02010609060101010101" pitchFamily="49" charset="-122"/>
              </a:rPr>
              <a:t>=</a:t>
            </a:r>
            <a:r>
              <a:rPr lang="en-US" altLang="zh-CN" sz="2800"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i</a:t>
            </a:r>
            <a:r>
              <a:rPr lang="en-US" altLang="zh-CN" sz="2800" dirty="0">
                <a:solidFill>
                  <a:srgbClr val="0000FF"/>
                </a:solidFill>
                <a:latin typeface="+mn-lt"/>
                <a:ea typeface="仿宋" panose="02010609060101010101" pitchFamily="49" charset="-122"/>
                <a:sym typeface="Symbol" panose="05050102010706020507" pitchFamily="18" charset="2"/>
              </a:rPr>
              <a:t>[1+</a:t>
            </a:r>
            <a:r>
              <a:rPr lang="en-US" altLang="zh-CN" sz="2800" i="1" dirty="0">
                <a:solidFill>
                  <a:srgbClr val="0000FF"/>
                </a:solidFill>
                <a:latin typeface="+mn-lt"/>
                <a:ea typeface="仿宋" panose="02010609060101010101" pitchFamily="49" charset="-122"/>
                <a:sym typeface="Symbol" panose="05050102010706020507" pitchFamily="18" charset="2"/>
              </a:rPr>
              <a:t>m</a:t>
            </a:r>
            <a:r>
              <a:rPr lang="en-US" altLang="zh-CN" sz="2800" dirty="0">
                <a:solidFill>
                  <a:srgbClr val="0000FF"/>
                </a:solidFill>
                <a:latin typeface="+mn-lt"/>
                <a:ea typeface="仿宋" panose="02010609060101010101" pitchFamily="49" charset="-122"/>
                <a:sym typeface="Symbol" panose="05050102010706020507" pitchFamily="18" charset="2"/>
              </a:rPr>
              <a:t> cos(</a:t>
            </a:r>
            <a:r>
              <a:rPr lang="en-US" altLang="zh-CN" sz="2800" i="1" dirty="0">
                <a:solidFill>
                  <a:srgbClr val="0000FF"/>
                </a:solidFill>
                <a:latin typeface="+mn-lt"/>
                <a:ea typeface="仿宋" panose="02010609060101010101" pitchFamily="49" charset="-122"/>
                <a:sym typeface="Symbol" panose="05050102010706020507" pitchFamily="18" charset="2"/>
              </a:rPr>
              <a:t> t</a:t>
            </a:r>
            <a:r>
              <a:rPr lang="en-US" altLang="zh-CN" sz="2800" dirty="0">
                <a:solidFill>
                  <a:srgbClr val="0000FF"/>
                </a:solidFill>
                <a:latin typeface="+mn-lt"/>
                <a:ea typeface="仿宋" panose="02010609060101010101" pitchFamily="49" charset="-122"/>
                <a:sym typeface="Symbol" panose="05050102010706020507" pitchFamily="18" charset="2"/>
              </a:rPr>
              <a:t>)] cos(</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rPr>
              <a:t>i </a:t>
            </a:r>
            <a:r>
              <a:rPr lang="en-US" altLang="zh-CN" sz="2800" i="1" dirty="0">
                <a:solidFill>
                  <a:srgbClr val="0000FF"/>
                </a:solidFill>
                <a:latin typeface="+mn-lt"/>
                <a:ea typeface="仿宋" panose="02010609060101010101" pitchFamily="49" charset="-122"/>
                <a:sym typeface="Symbol" panose="05050102010706020507" pitchFamily="18" charset="2"/>
              </a:rPr>
              <a:t>t</a:t>
            </a:r>
            <a:r>
              <a:rPr lang="en-US" altLang="zh-CN" sz="2800" dirty="0">
                <a:solidFill>
                  <a:srgbClr val="0000FF"/>
                </a:solidFill>
                <a:latin typeface="+mn-lt"/>
                <a:ea typeface="仿宋" panose="02010609060101010101" pitchFamily="49" charset="-122"/>
                <a:sym typeface="Symbol" panose="05050102010706020507" pitchFamily="18" charset="2"/>
              </a:rPr>
              <a:t>)</a:t>
            </a:r>
            <a:endParaRPr lang="zh-CN" altLang="en-US" sz="2800" dirty="0">
              <a:solidFill>
                <a:srgbClr val="0000FF"/>
              </a:solidFill>
              <a:latin typeface="+mn-lt"/>
              <a:ea typeface="仿宋" panose="02010609060101010101" pitchFamily="49" charset="-122"/>
            </a:endParaRPr>
          </a:p>
          <a:p>
            <a:pPr>
              <a:buFontTx/>
              <a:buNone/>
            </a:pPr>
            <a:r>
              <a:rPr lang="zh-CN" altLang="en-US" sz="2400" dirty="0">
                <a:solidFill>
                  <a:srgbClr val="7030A0"/>
                </a:solidFill>
                <a:latin typeface="+mn-lt"/>
                <a:ea typeface="仿宋" panose="02010609060101010101" pitchFamily="49" charset="-122"/>
              </a:rPr>
              <a:t>①  </a:t>
            </a:r>
            <a:r>
              <a:rPr lang="en-US" altLang="zh-CN" sz="2400" i="1" dirty="0">
                <a:solidFill>
                  <a:srgbClr val="7030A0"/>
                </a:solidFill>
                <a:latin typeface="+mn-lt"/>
                <a:ea typeface="仿宋" panose="02010609060101010101" pitchFamily="49" charset="-122"/>
              </a:rPr>
              <a:t>v</a:t>
            </a:r>
            <a:r>
              <a:rPr lang="en-US" altLang="zh-CN" sz="2400" baseline="-25000" dirty="0">
                <a:solidFill>
                  <a:srgbClr val="7030A0"/>
                </a:solidFill>
                <a:latin typeface="+mn-lt"/>
                <a:ea typeface="仿宋" panose="02010609060101010101" pitchFamily="49" charset="-122"/>
              </a:rPr>
              <a:t>i</a:t>
            </a:r>
            <a:r>
              <a:rPr lang="en-US" altLang="zh-CN" sz="2400" dirty="0">
                <a:solidFill>
                  <a:srgbClr val="7030A0"/>
                </a:solidFill>
                <a:latin typeface="+mn-lt"/>
                <a:ea typeface="仿宋" panose="02010609060101010101" pitchFamily="49" charset="-122"/>
              </a:rPr>
              <a:t>&gt;</a:t>
            </a:r>
            <a:r>
              <a:rPr lang="en-US" altLang="zh-CN" sz="2400" i="1" dirty="0" err="1">
                <a:solidFill>
                  <a:srgbClr val="7030A0"/>
                </a:solidFill>
                <a:latin typeface="+mn-lt"/>
                <a:ea typeface="仿宋" panose="02010609060101010101" pitchFamily="49" charset="-122"/>
              </a:rPr>
              <a:t>v</a:t>
            </a:r>
            <a:r>
              <a:rPr lang="en-US" altLang="zh-CN" sz="2400" baseline="-25000" dirty="0" err="1">
                <a:solidFill>
                  <a:srgbClr val="7030A0"/>
                </a:solidFill>
                <a:latin typeface="+mn-lt"/>
                <a:ea typeface="仿宋" panose="02010609060101010101" pitchFamily="49" charset="-122"/>
              </a:rPr>
              <a:t>c</a:t>
            </a:r>
            <a:r>
              <a:rPr lang="zh-CN" altLang="en-US" sz="2400" dirty="0">
                <a:solidFill>
                  <a:srgbClr val="7030A0"/>
                </a:solidFill>
                <a:latin typeface="+mn-lt"/>
                <a:ea typeface="仿宋" panose="02010609060101010101" pitchFamily="49" charset="-122"/>
              </a:rPr>
              <a:t> 时，</a:t>
            </a:r>
            <a:r>
              <a:rPr lang="en-US" altLang="zh-CN" sz="2400" i="1" dirty="0">
                <a:solidFill>
                  <a:srgbClr val="7030A0"/>
                </a:solidFill>
                <a:latin typeface="+mn-lt"/>
                <a:ea typeface="仿宋" panose="02010609060101010101" pitchFamily="49" charset="-122"/>
              </a:rPr>
              <a:t>D</a:t>
            </a:r>
            <a:r>
              <a:rPr lang="zh-CN" altLang="en-US" sz="2400" dirty="0">
                <a:solidFill>
                  <a:srgbClr val="7030A0"/>
                </a:solidFill>
                <a:latin typeface="+mn-lt"/>
                <a:ea typeface="仿宋" panose="02010609060101010101" pitchFamily="49" charset="-122"/>
              </a:rPr>
              <a:t>导通，</a:t>
            </a:r>
            <a:r>
              <a:rPr lang="en-US" altLang="zh-CN" sz="2400" i="1" dirty="0">
                <a:solidFill>
                  <a:srgbClr val="7030A0"/>
                </a:solidFill>
                <a:latin typeface="+mn-lt"/>
                <a:ea typeface="仿宋" panose="02010609060101010101" pitchFamily="49" charset="-122"/>
              </a:rPr>
              <a:t>i</a:t>
            </a:r>
            <a:r>
              <a:rPr lang="en-US" altLang="zh-CN" sz="2400" baseline="-25000" dirty="0">
                <a:solidFill>
                  <a:srgbClr val="7030A0"/>
                </a:solidFill>
                <a:latin typeface="+mn-lt"/>
                <a:ea typeface="仿宋" panose="02010609060101010101" pitchFamily="49" charset="-122"/>
              </a:rPr>
              <a:t>D</a:t>
            </a:r>
            <a:r>
              <a:rPr lang="en-US" altLang="zh-CN" sz="2400" dirty="0">
                <a:solidFill>
                  <a:srgbClr val="7030A0"/>
                </a:solidFill>
                <a:latin typeface="+mn-lt"/>
                <a:ea typeface="仿宋" panose="02010609060101010101" pitchFamily="49" charset="-122"/>
                <a:sym typeface="Symbol" panose="05050102010706020507" pitchFamily="18" charset="2"/>
              </a:rPr>
              <a:t>0</a:t>
            </a:r>
            <a:r>
              <a:rPr lang="en-US" altLang="zh-CN" sz="2400" dirty="0">
                <a:solidFill>
                  <a:srgbClr val="7030A0"/>
                </a:solidFill>
                <a:latin typeface="+mn-lt"/>
                <a:ea typeface="仿宋" panose="02010609060101010101" pitchFamily="49" charset="-122"/>
              </a:rPr>
              <a:t> </a:t>
            </a:r>
            <a:r>
              <a:rPr lang="zh-CN" altLang="en-US" sz="2400" dirty="0">
                <a:solidFill>
                  <a:srgbClr val="7030A0"/>
                </a:solidFill>
                <a:latin typeface="+mn-lt"/>
                <a:ea typeface="仿宋" panose="02010609060101010101" pitchFamily="49" charset="-122"/>
              </a:rPr>
              <a:t>，电容充电，</a:t>
            </a:r>
            <a:r>
              <a:rPr lang="zh-CN" altLang="en-US" sz="2400" i="1" dirty="0">
                <a:solidFill>
                  <a:srgbClr val="7030A0"/>
                </a:solidFill>
                <a:latin typeface="+mn-lt"/>
                <a:ea typeface="仿宋" panose="02010609060101010101" pitchFamily="49" charset="-122"/>
                <a:sym typeface="Symbol" panose="05050102010706020507" pitchFamily="18" charset="2"/>
              </a:rPr>
              <a:t></a:t>
            </a:r>
            <a:r>
              <a:rPr lang="zh-CN" altLang="en-US" sz="2400" baseline="-25000" dirty="0">
                <a:solidFill>
                  <a:srgbClr val="7030A0"/>
                </a:solidFill>
                <a:latin typeface="+mn-lt"/>
                <a:ea typeface="仿宋" panose="02010609060101010101" pitchFamily="49" charset="-122"/>
                <a:sym typeface="Symbol" panose="05050102010706020507" pitchFamily="18" charset="2"/>
              </a:rPr>
              <a:t>充</a:t>
            </a:r>
            <a:r>
              <a:rPr lang="en-US" altLang="zh-CN" sz="2400" dirty="0">
                <a:solidFill>
                  <a:srgbClr val="7030A0"/>
                </a:solidFill>
                <a:latin typeface="+mn-lt"/>
                <a:ea typeface="仿宋" panose="02010609060101010101" pitchFamily="49" charset="-122"/>
                <a:sym typeface="Symbol" panose="05050102010706020507" pitchFamily="18" charset="2"/>
              </a:rPr>
              <a:t>= </a:t>
            </a:r>
            <a:r>
              <a:rPr lang="en-US" altLang="zh-CN" sz="2400" i="1" dirty="0">
                <a:solidFill>
                  <a:srgbClr val="7030A0"/>
                </a:solidFill>
                <a:latin typeface="+mn-lt"/>
                <a:ea typeface="仿宋" panose="02010609060101010101" pitchFamily="49" charset="-122"/>
              </a:rPr>
              <a:t>R</a:t>
            </a:r>
            <a:r>
              <a:rPr lang="en-US" altLang="zh-CN" sz="2400" baseline="-25000" dirty="0">
                <a:solidFill>
                  <a:srgbClr val="7030A0"/>
                </a:solidFill>
                <a:latin typeface="+mn-lt"/>
                <a:ea typeface="仿宋" panose="02010609060101010101" pitchFamily="49" charset="-122"/>
              </a:rPr>
              <a:t>D</a:t>
            </a:r>
            <a:r>
              <a:rPr lang="en-US" altLang="zh-CN" sz="2400" dirty="0">
                <a:solidFill>
                  <a:srgbClr val="7030A0"/>
                </a:solidFill>
                <a:latin typeface="+mn-lt"/>
                <a:ea typeface="仿宋" panose="02010609060101010101" pitchFamily="49" charset="-122"/>
                <a:cs typeface="Times New Roman" panose="02020603050405020304" pitchFamily="18" charset="0"/>
                <a:sym typeface="Symbol" panose="05050102010706020507" pitchFamily="18" charset="2"/>
              </a:rPr>
              <a:t>·</a:t>
            </a:r>
            <a:r>
              <a:rPr lang="en-US" altLang="zh-CN" sz="2400" i="1" dirty="0">
                <a:solidFill>
                  <a:srgbClr val="7030A0"/>
                </a:solidFill>
                <a:latin typeface="+mn-lt"/>
                <a:ea typeface="仿宋" panose="02010609060101010101" pitchFamily="49" charset="-122"/>
                <a:cs typeface="Times New Roman" panose="02020603050405020304" pitchFamily="18" charset="0"/>
                <a:sym typeface="Symbol" panose="05050102010706020507" pitchFamily="18" charset="2"/>
              </a:rPr>
              <a:t>C</a:t>
            </a:r>
            <a:endParaRPr lang="en-US" altLang="zh-CN" sz="2400" i="1" dirty="0">
              <a:solidFill>
                <a:srgbClr val="7030A0"/>
              </a:solidFill>
              <a:latin typeface="+mn-lt"/>
              <a:ea typeface="仿宋" panose="02010609060101010101" pitchFamily="49" charset="-122"/>
              <a:sym typeface="Symbol" panose="05050102010706020507" pitchFamily="18" charset="2"/>
            </a:endParaRPr>
          </a:p>
          <a:p>
            <a:pPr>
              <a:buFontTx/>
              <a:buNone/>
            </a:pPr>
            <a:r>
              <a:rPr lang="zh-CN" altLang="en-US" sz="2400" dirty="0">
                <a:solidFill>
                  <a:srgbClr val="7030A0"/>
                </a:solidFill>
                <a:latin typeface="+mn-lt"/>
                <a:ea typeface="仿宋" panose="02010609060101010101" pitchFamily="49" charset="-122"/>
              </a:rPr>
              <a:t>      </a:t>
            </a:r>
            <a:r>
              <a:rPr lang="en-US" altLang="zh-CN" sz="2400" i="1" dirty="0">
                <a:solidFill>
                  <a:srgbClr val="7030A0"/>
                </a:solidFill>
                <a:latin typeface="+mn-lt"/>
                <a:ea typeface="仿宋" panose="02010609060101010101" pitchFamily="49" charset="-122"/>
              </a:rPr>
              <a:t>R</a:t>
            </a:r>
            <a:r>
              <a:rPr lang="en-US" altLang="zh-CN" sz="2400" baseline="-25000" dirty="0">
                <a:solidFill>
                  <a:srgbClr val="7030A0"/>
                </a:solidFill>
                <a:latin typeface="+mn-lt"/>
                <a:ea typeface="仿宋" panose="02010609060101010101" pitchFamily="49" charset="-122"/>
              </a:rPr>
              <a:t>D</a:t>
            </a:r>
            <a:r>
              <a:rPr lang="zh-CN" altLang="en-US" sz="2400" dirty="0">
                <a:solidFill>
                  <a:srgbClr val="7030A0"/>
                </a:solidFill>
                <a:latin typeface="+mn-lt"/>
                <a:ea typeface="仿宋" panose="02010609060101010101" pitchFamily="49" charset="-122"/>
              </a:rPr>
              <a:t>为二极管正向导通电阻</a:t>
            </a:r>
          </a:p>
          <a:p>
            <a:pPr>
              <a:buFontTx/>
              <a:buNone/>
            </a:pPr>
            <a:r>
              <a:rPr lang="zh-CN" altLang="en-US" sz="2400" dirty="0">
                <a:solidFill>
                  <a:srgbClr val="7030A0"/>
                </a:solidFill>
                <a:latin typeface="+mn-lt"/>
                <a:ea typeface="仿宋" panose="02010609060101010101" pitchFamily="49" charset="-122"/>
              </a:rPr>
              <a:t>②  </a:t>
            </a:r>
            <a:r>
              <a:rPr lang="en-US" altLang="zh-CN" sz="2400" i="1" dirty="0">
                <a:solidFill>
                  <a:srgbClr val="7030A0"/>
                </a:solidFill>
                <a:latin typeface="+mn-lt"/>
                <a:ea typeface="仿宋" panose="02010609060101010101" pitchFamily="49" charset="-122"/>
              </a:rPr>
              <a:t>v</a:t>
            </a:r>
            <a:r>
              <a:rPr lang="en-US" altLang="zh-CN" sz="2400" baseline="-25000" dirty="0">
                <a:solidFill>
                  <a:srgbClr val="7030A0"/>
                </a:solidFill>
                <a:latin typeface="+mn-lt"/>
                <a:ea typeface="仿宋" panose="02010609060101010101" pitchFamily="49" charset="-122"/>
              </a:rPr>
              <a:t>i </a:t>
            </a:r>
            <a:r>
              <a:rPr lang="en-US" altLang="zh-CN" sz="2400" dirty="0">
                <a:solidFill>
                  <a:srgbClr val="7030A0"/>
                </a:solidFill>
                <a:latin typeface="+mn-lt"/>
                <a:ea typeface="仿宋" panose="02010609060101010101" pitchFamily="49" charset="-122"/>
              </a:rPr>
              <a:t>&lt; </a:t>
            </a:r>
            <a:r>
              <a:rPr lang="en-US" altLang="zh-CN" sz="2400" i="1" dirty="0" err="1">
                <a:solidFill>
                  <a:srgbClr val="7030A0"/>
                </a:solidFill>
                <a:latin typeface="+mn-lt"/>
                <a:ea typeface="仿宋" panose="02010609060101010101" pitchFamily="49" charset="-122"/>
              </a:rPr>
              <a:t>v</a:t>
            </a:r>
            <a:r>
              <a:rPr lang="en-US" altLang="zh-CN" sz="2400" baseline="-25000" dirty="0" err="1">
                <a:solidFill>
                  <a:srgbClr val="7030A0"/>
                </a:solidFill>
                <a:latin typeface="+mn-lt"/>
                <a:ea typeface="仿宋" panose="02010609060101010101" pitchFamily="49" charset="-122"/>
              </a:rPr>
              <a:t>c</a:t>
            </a:r>
            <a:r>
              <a:rPr lang="zh-CN" altLang="en-US" sz="2400" dirty="0">
                <a:solidFill>
                  <a:srgbClr val="7030A0"/>
                </a:solidFill>
                <a:latin typeface="+mn-lt"/>
                <a:ea typeface="仿宋" panose="02010609060101010101" pitchFamily="49" charset="-122"/>
              </a:rPr>
              <a:t> ， </a:t>
            </a:r>
            <a:r>
              <a:rPr lang="en-US" altLang="zh-CN" sz="2400" i="1" dirty="0">
                <a:solidFill>
                  <a:srgbClr val="7030A0"/>
                </a:solidFill>
                <a:latin typeface="+mn-lt"/>
                <a:ea typeface="仿宋" panose="02010609060101010101" pitchFamily="49" charset="-122"/>
              </a:rPr>
              <a:t>v</a:t>
            </a:r>
            <a:r>
              <a:rPr lang="en-US" altLang="zh-CN" sz="2400" baseline="-25000" dirty="0">
                <a:solidFill>
                  <a:srgbClr val="7030A0"/>
                </a:solidFill>
                <a:latin typeface="+mn-lt"/>
                <a:ea typeface="仿宋" panose="02010609060101010101" pitchFamily="49" charset="-122"/>
              </a:rPr>
              <a:t>D </a:t>
            </a:r>
            <a:r>
              <a:rPr lang="en-US" altLang="zh-CN" sz="2400" dirty="0">
                <a:solidFill>
                  <a:srgbClr val="7030A0"/>
                </a:solidFill>
                <a:latin typeface="+mn-lt"/>
                <a:ea typeface="仿宋" panose="02010609060101010101" pitchFamily="49" charset="-122"/>
              </a:rPr>
              <a:t>&lt; 0</a:t>
            </a:r>
            <a:r>
              <a:rPr lang="zh-CN" altLang="en-US" sz="2400" dirty="0">
                <a:solidFill>
                  <a:srgbClr val="7030A0"/>
                </a:solidFill>
                <a:latin typeface="+mn-lt"/>
                <a:ea typeface="仿宋" panose="02010609060101010101" pitchFamily="49" charset="-122"/>
              </a:rPr>
              <a:t> </a:t>
            </a:r>
            <a:r>
              <a:rPr lang="en-US" altLang="zh-CN" sz="2400" dirty="0">
                <a:solidFill>
                  <a:srgbClr val="7030A0"/>
                </a:solidFill>
                <a:latin typeface="+mn-lt"/>
                <a:ea typeface="仿宋" panose="02010609060101010101" pitchFamily="49" charset="-122"/>
              </a:rPr>
              <a:t>, </a:t>
            </a:r>
            <a:r>
              <a:rPr lang="en-US" altLang="zh-CN" sz="2400" i="1" dirty="0">
                <a:solidFill>
                  <a:srgbClr val="7030A0"/>
                </a:solidFill>
                <a:latin typeface="+mn-lt"/>
                <a:ea typeface="仿宋" panose="02010609060101010101" pitchFamily="49" charset="-122"/>
              </a:rPr>
              <a:t>D</a:t>
            </a:r>
            <a:r>
              <a:rPr lang="zh-CN" altLang="en-US" sz="2400" dirty="0">
                <a:solidFill>
                  <a:srgbClr val="7030A0"/>
                </a:solidFill>
                <a:latin typeface="+mn-lt"/>
                <a:ea typeface="仿宋" panose="02010609060101010101" pitchFamily="49" charset="-122"/>
              </a:rPr>
              <a:t>截止， </a:t>
            </a:r>
            <a:r>
              <a:rPr lang="en-US" altLang="zh-CN" sz="2400" i="1" dirty="0">
                <a:solidFill>
                  <a:srgbClr val="7030A0"/>
                </a:solidFill>
                <a:latin typeface="+mn-lt"/>
                <a:ea typeface="仿宋" panose="02010609060101010101" pitchFamily="49" charset="-122"/>
              </a:rPr>
              <a:t>i</a:t>
            </a:r>
            <a:r>
              <a:rPr lang="en-US" altLang="zh-CN" sz="2400" baseline="-25000" dirty="0">
                <a:solidFill>
                  <a:srgbClr val="7030A0"/>
                </a:solidFill>
                <a:latin typeface="+mn-lt"/>
                <a:ea typeface="仿宋" panose="02010609060101010101" pitchFamily="49" charset="-122"/>
              </a:rPr>
              <a:t>D</a:t>
            </a:r>
            <a:r>
              <a:rPr lang="en-US" altLang="zh-CN" sz="2400" dirty="0">
                <a:solidFill>
                  <a:srgbClr val="7030A0"/>
                </a:solidFill>
                <a:latin typeface="+mn-lt"/>
                <a:ea typeface="仿宋" panose="02010609060101010101" pitchFamily="49" charset="-122"/>
                <a:sym typeface="Symbol" panose="05050102010706020507" pitchFamily="18" charset="2"/>
              </a:rPr>
              <a:t>= 0</a:t>
            </a:r>
            <a:r>
              <a:rPr lang="zh-CN" altLang="en-US" sz="2400" dirty="0">
                <a:solidFill>
                  <a:srgbClr val="7030A0"/>
                </a:solidFill>
                <a:latin typeface="+mn-lt"/>
                <a:ea typeface="仿宋" panose="02010609060101010101" pitchFamily="49" charset="-122"/>
              </a:rPr>
              <a:t> ，电容通过电阻</a:t>
            </a:r>
            <a:r>
              <a:rPr lang="en-US" altLang="zh-CN" sz="2400" i="1" dirty="0">
                <a:solidFill>
                  <a:srgbClr val="7030A0"/>
                </a:solidFill>
                <a:latin typeface="+mn-lt"/>
                <a:ea typeface="仿宋" panose="02010609060101010101" pitchFamily="49" charset="-122"/>
              </a:rPr>
              <a:t>R</a:t>
            </a:r>
            <a:r>
              <a:rPr lang="zh-CN" altLang="en-US" sz="2400" dirty="0">
                <a:solidFill>
                  <a:srgbClr val="7030A0"/>
                </a:solidFill>
                <a:latin typeface="+mn-lt"/>
                <a:ea typeface="仿宋" panose="02010609060101010101" pitchFamily="49" charset="-122"/>
              </a:rPr>
              <a:t>放电，</a:t>
            </a:r>
            <a:r>
              <a:rPr lang="zh-CN" altLang="en-US" sz="2400" i="1" dirty="0">
                <a:solidFill>
                  <a:srgbClr val="7030A0"/>
                </a:solidFill>
                <a:latin typeface="+mn-lt"/>
                <a:ea typeface="仿宋" panose="02010609060101010101" pitchFamily="49" charset="-122"/>
              </a:rPr>
              <a:t> </a:t>
            </a:r>
            <a:r>
              <a:rPr lang="zh-CN" altLang="en-US" sz="2400" i="1" dirty="0">
                <a:solidFill>
                  <a:srgbClr val="7030A0"/>
                </a:solidFill>
                <a:latin typeface="+mn-lt"/>
                <a:ea typeface="仿宋" panose="02010609060101010101" pitchFamily="49" charset="-122"/>
                <a:sym typeface="Symbol" panose="05050102010706020507" pitchFamily="18" charset="2"/>
              </a:rPr>
              <a:t></a:t>
            </a:r>
            <a:r>
              <a:rPr lang="zh-CN" altLang="en-US" sz="2400" baseline="-25000" dirty="0">
                <a:solidFill>
                  <a:srgbClr val="7030A0"/>
                </a:solidFill>
                <a:latin typeface="+mn-lt"/>
                <a:ea typeface="仿宋" panose="02010609060101010101" pitchFamily="49" charset="-122"/>
                <a:sym typeface="Symbol" panose="05050102010706020507" pitchFamily="18" charset="2"/>
              </a:rPr>
              <a:t>放</a:t>
            </a:r>
            <a:r>
              <a:rPr lang="en-US" altLang="zh-CN" sz="2400" dirty="0">
                <a:solidFill>
                  <a:srgbClr val="7030A0"/>
                </a:solidFill>
                <a:latin typeface="+mn-lt"/>
                <a:ea typeface="仿宋" panose="02010609060101010101" pitchFamily="49" charset="-122"/>
                <a:sym typeface="Symbol" panose="05050102010706020507" pitchFamily="18" charset="2"/>
              </a:rPr>
              <a:t>= </a:t>
            </a:r>
            <a:r>
              <a:rPr lang="en-US" altLang="zh-CN" sz="2400" i="1" dirty="0">
                <a:solidFill>
                  <a:srgbClr val="7030A0"/>
                </a:solidFill>
                <a:latin typeface="+mn-lt"/>
                <a:ea typeface="仿宋" panose="02010609060101010101" pitchFamily="49" charset="-122"/>
              </a:rPr>
              <a:t>R</a:t>
            </a:r>
            <a:r>
              <a:rPr lang="en-US" altLang="zh-CN" sz="2400" dirty="0">
                <a:solidFill>
                  <a:srgbClr val="7030A0"/>
                </a:solidFill>
                <a:latin typeface="+mn-lt"/>
                <a:ea typeface="仿宋" panose="02010609060101010101" pitchFamily="49" charset="-122"/>
                <a:sym typeface="Symbol" panose="05050102010706020507" pitchFamily="18" charset="2"/>
              </a:rPr>
              <a:t>·</a:t>
            </a:r>
            <a:r>
              <a:rPr lang="en-US" altLang="zh-CN" sz="2400" i="1" dirty="0">
                <a:solidFill>
                  <a:srgbClr val="7030A0"/>
                </a:solidFill>
                <a:latin typeface="+mn-lt"/>
                <a:ea typeface="仿宋" panose="02010609060101010101" pitchFamily="49" charset="-122"/>
                <a:sym typeface="Symbol" panose="05050102010706020507" pitchFamily="18" charset="2"/>
              </a:rPr>
              <a:t>C</a:t>
            </a:r>
            <a:endParaRPr lang="zh-CN" altLang="en-US" sz="2400" dirty="0">
              <a:solidFill>
                <a:srgbClr val="7030A0"/>
              </a:solidFill>
              <a:latin typeface="+mn-lt"/>
              <a:ea typeface="仿宋" panose="02010609060101010101" pitchFamily="49" charset="-122"/>
            </a:endParaRPr>
          </a:p>
          <a:p>
            <a:pPr>
              <a:buFontTx/>
              <a:buNone/>
            </a:pPr>
            <a:r>
              <a:rPr lang="zh-CN" altLang="en-US" sz="2400" dirty="0">
                <a:solidFill>
                  <a:srgbClr val="7030A0"/>
                </a:solidFill>
                <a:latin typeface="+mn-lt"/>
                <a:ea typeface="仿宋" panose="02010609060101010101" pitchFamily="49" charset="-122"/>
              </a:rPr>
              <a:t> </a:t>
            </a:r>
            <a:r>
              <a:rPr lang="en-US" altLang="zh-CN" sz="2400" i="1" dirty="0">
                <a:solidFill>
                  <a:srgbClr val="7030A0"/>
                </a:solidFill>
                <a:latin typeface="+mn-lt"/>
                <a:ea typeface="仿宋" panose="02010609060101010101" pitchFamily="49" charset="-122"/>
              </a:rPr>
              <a:t>R &gt;&gt; R</a:t>
            </a:r>
            <a:r>
              <a:rPr lang="en-US" altLang="zh-CN" sz="2400" baseline="-25000" dirty="0">
                <a:solidFill>
                  <a:srgbClr val="7030A0"/>
                </a:solidFill>
                <a:latin typeface="+mn-lt"/>
                <a:ea typeface="仿宋" panose="02010609060101010101" pitchFamily="49" charset="-122"/>
              </a:rPr>
              <a:t>D</a:t>
            </a:r>
            <a:r>
              <a:rPr lang="zh-CN" altLang="en-US" sz="2400" dirty="0">
                <a:solidFill>
                  <a:srgbClr val="7030A0"/>
                </a:solidFill>
                <a:latin typeface="+mn-lt"/>
                <a:ea typeface="仿宋" panose="02010609060101010101" pitchFamily="49" charset="-122"/>
              </a:rPr>
              <a:t> ，放电慢，  </a:t>
            </a:r>
            <a:r>
              <a:rPr lang="en-US" altLang="zh-CN" sz="2400" i="1" dirty="0" err="1">
                <a:solidFill>
                  <a:srgbClr val="7030A0"/>
                </a:solidFill>
                <a:latin typeface="+mn-lt"/>
                <a:ea typeface="仿宋" panose="02010609060101010101" pitchFamily="49" charset="-122"/>
              </a:rPr>
              <a:t>v</a:t>
            </a:r>
            <a:r>
              <a:rPr lang="en-US" altLang="zh-CN" sz="2400" baseline="-25000" dirty="0" err="1">
                <a:solidFill>
                  <a:srgbClr val="7030A0"/>
                </a:solidFill>
                <a:latin typeface="+mn-lt"/>
                <a:ea typeface="仿宋" panose="02010609060101010101" pitchFamily="49" charset="-122"/>
              </a:rPr>
              <a:t>c</a:t>
            </a:r>
            <a:r>
              <a:rPr lang="zh-CN" altLang="en-US" sz="2400" dirty="0">
                <a:solidFill>
                  <a:srgbClr val="7030A0"/>
                </a:solidFill>
                <a:latin typeface="+mn-lt"/>
                <a:ea typeface="仿宋" panose="02010609060101010101" pitchFamily="49" charset="-122"/>
              </a:rPr>
              <a:t>下降慢</a:t>
            </a:r>
          </a:p>
        </p:txBody>
      </p:sp>
      <p:sp>
        <p:nvSpPr>
          <p:cNvPr id="79876" name="Text Box 16">
            <a:extLst>
              <a:ext uri="{FF2B5EF4-FFF2-40B4-BE49-F238E27FC236}">
                <a16:creationId xmlns:a16="http://schemas.microsoft.com/office/drawing/2014/main" id="{872FFBB4-7003-4C60-9656-4FCD3103953C}"/>
              </a:ext>
            </a:extLst>
          </p:cNvPr>
          <p:cNvSpPr txBox="1">
            <a:spLocks noChangeArrowheads="1"/>
          </p:cNvSpPr>
          <p:nvPr/>
        </p:nvSpPr>
        <p:spPr bwMode="auto">
          <a:xfrm>
            <a:off x="228600" y="3789363"/>
            <a:ext cx="87693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7030A0"/>
                </a:solidFill>
                <a:latin typeface="+mn-lt"/>
                <a:ea typeface="仿宋" panose="02010609060101010101" pitchFamily="49" charset="-122"/>
              </a:rPr>
              <a:t>        由于充电时，二极管导通；放电时，二极管截止，</a:t>
            </a:r>
            <a:endParaRPr lang="en-US" altLang="zh-CN" sz="2400" dirty="0">
              <a:solidFill>
                <a:srgbClr val="7030A0"/>
              </a:solidFill>
              <a:latin typeface="+mn-lt"/>
              <a:ea typeface="仿宋" panose="02010609060101010101" pitchFamily="49" charset="-122"/>
            </a:endParaRPr>
          </a:p>
          <a:p>
            <a:pPr eaLnBrk="1" hangingPunct="1">
              <a:spcBef>
                <a:spcPct val="0"/>
              </a:spcBef>
              <a:buFontTx/>
              <a:buNone/>
            </a:pPr>
            <a:r>
              <a:rPr lang="zh-CN" altLang="en-US" sz="2400" dirty="0">
                <a:solidFill>
                  <a:srgbClr val="7030A0"/>
                </a:solidFill>
                <a:latin typeface="+mn-lt"/>
                <a:ea typeface="仿宋" panose="02010609060101010101" pitchFamily="49" charset="-122"/>
              </a:rPr>
              <a:t>所以流过二极管的电流</a:t>
            </a:r>
            <a:r>
              <a:rPr lang="en-US" altLang="zh-CN" sz="2400" i="1" dirty="0">
                <a:solidFill>
                  <a:srgbClr val="7030A0"/>
                </a:solidFill>
                <a:latin typeface="+mn-lt"/>
                <a:ea typeface="仿宋" panose="02010609060101010101" pitchFamily="49" charset="-122"/>
              </a:rPr>
              <a:t>i</a:t>
            </a:r>
            <a:r>
              <a:rPr lang="en-US" altLang="zh-CN" sz="2400" baseline="-25000" dirty="0">
                <a:solidFill>
                  <a:srgbClr val="7030A0"/>
                </a:solidFill>
                <a:latin typeface="+mn-lt"/>
                <a:ea typeface="仿宋" panose="02010609060101010101" pitchFamily="49" charset="-122"/>
              </a:rPr>
              <a:t>D</a:t>
            </a:r>
            <a:r>
              <a:rPr lang="zh-CN" altLang="en-US" sz="2400" dirty="0">
                <a:solidFill>
                  <a:srgbClr val="7030A0"/>
                </a:solidFill>
                <a:latin typeface="+mn-lt"/>
                <a:ea typeface="仿宋" panose="02010609060101010101" pitchFamily="49" charset="-122"/>
              </a:rPr>
              <a:t>是一串尖顶余弦脉冲。</a:t>
            </a:r>
            <a:endParaRPr lang="en-US" altLang="zh-CN" sz="2400" dirty="0">
              <a:solidFill>
                <a:srgbClr val="7030A0"/>
              </a:solidFill>
              <a:latin typeface="+mn-lt"/>
              <a:ea typeface="仿宋" panose="02010609060101010101" pitchFamily="49" charset="-122"/>
            </a:endParaRPr>
          </a:p>
          <a:p>
            <a:pPr eaLnBrk="1" hangingPunct="1">
              <a:spcBef>
                <a:spcPct val="0"/>
              </a:spcBef>
              <a:buFontTx/>
              <a:buNone/>
            </a:pPr>
            <a:r>
              <a:rPr lang="zh-CN" altLang="en-US" sz="2400" dirty="0">
                <a:solidFill>
                  <a:srgbClr val="7030A0"/>
                </a:solidFill>
                <a:latin typeface="+mn-lt"/>
                <a:ea typeface="仿宋" panose="02010609060101010101" pitchFamily="49" charset="-122"/>
              </a:rPr>
              <a:t>其幅度随输入高频的</a:t>
            </a:r>
            <a:r>
              <a:rPr lang="en-US" altLang="zh-CN" sz="2400" i="1" dirty="0">
                <a:solidFill>
                  <a:srgbClr val="7030A0"/>
                </a:solidFill>
                <a:latin typeface="+mn-lt"/>
                <a:ea typeface="仿宋" panose="02010609060101010101" pitchFamily="49" charset="-122"/>
              </a:rPr>
              <a:t>V</a:t>
            </a:r>
            <a:r>
              <a:rPr lang="en-US" altLang="zh-CN" sz="2400" baseline="-25000" dirty="0">
                <a:solidFill>
                  <a:srgbClr val="7030A0"/>
                </a:solidFill>
                <a:latin typeface="+mn-lt"/>
                <a:ea typeface="仿宋" panose="02010609060101010101" pitchFamily="49" charset="-122"/>
              </a:rPr>
              <a:t>i</a:t>
            </a:r>
            <a:r>
              <a:rPr lang="zh-CN" altLang="en-US" sz="2400" dirty="0">
                <a:solidFill>
                  <a:srgbClr val="7030A0"/>
                </a:solidFill>
                <a:latin typeface="+mn-lt"/>
                <a:ea typeface="仿宋" panose="02010609060101010101" pitchFamily="49" charset="-122"/>
              </a:rPr>
              <a:t>而变化，电流的包络反映了调制信号的变化规律。</a:t>
            </a:r>
            <a:endParaRPr lang="en-US" altLang="zh-CN" sz="2400" dirty="0">
              <a:solidFill>
                <a:srgbClr val="7030A0"/>
              </a:solidFill>
              <a:latin typeface="+mn-lt"/>
              <a:ea typeface="仿宋" panose="02010609060101010101" pitchFamily="49" charset="-122"/>
            </a:endParaRPr>
          </a:p>
          <a:p>
            <a:pPr eaLnBrk="1" hangingPunct="1">
              <a:spcBef>
                <a:spcPct val="0"/>
              </a:spcBef>
              <a:buFontTx/>
              <a:buNone/>
            </a:pPr>
            <a:r>
              <a:rPr lang="en-US" altLang="zh-CN" sz="2400" dirty="0">
                <a:solidFill>
                  <a:srgbClr val="7030A0"/>
                </a:solidFill>
                <a:latin typeface="+mn-lt"/>
                <a:ea typeface="仿宋" panose="02010609060101010101" pitchFamily="49" charset="-122"/>
              </a:rPr>
              <a:t>         </a:t>
            </a:r>
            <a:r>
              <a:rPr lang="zh-CN" altLang="en-US" sz="2400" dirty="0">
                <a:solidFill>
                  <a:srgbClr val="7030A0"/>
                </a:solidFill>
                <a:latin typeface="+mn-lt"/>
                <a:ea typeface="仿宋" panose="02010609060101010101" pitchFamily="49" charset="-122"/>
              </a:rPr>
              <a:t>这正是所需要的低频分量。由</a:t>
            </a:r>
            <a:r>
              <a:rPr lang="en-US" altLang="zh-CN" sz="2400" dirty="0">
                <a:solidFill>
                  <a:srgbClr val="7030A0"/>
                </a:solidFill>
                <a:latin typeface="+mn-lt"/>
                <a:ea typeface="仿宋" panose="02010609060101010101" pitchFamily="49" charset="-122"/>
              </a:rPr>
              <a:t>RC</a:t>
            </a:r>
            <a:r>
              <a:rPr lang="zh-CN" altLang="en-US" sz="2400" dirty="0">
                <a:solidFill>
                  <a:srgbClr val="7030A0"/>
                </a:solidFill>
                <a:latin typeface="+mn-lt"/>
                <a:ea typeface="仿宋" panose="02010609060101010101" pitchFamily="49" charset="-122"/>
              </a:rPr>
              <a:t>滤波器得到 </a:t>
            </a:r>
            <a:r>
              <a:rPr lang="en-US" altLang="zh-CN" sz="2400" i="1" dirty="0">
                <a:solidFill>
                  <a:srgbClr val="7030A0"/>
                </a:solidFill>
                <a:latin typeface="+mn-lt"/>
                <a:ea typeface="仿宋" panose="02010609060101010101" pitchFamily="49" charset="-122"/>
              </a:rPr>
              <a:t>v</a:t>
            </a:r>
            <a:r>
              <a:rPr lang="en-US" altLang="zh-CN" sz="2400" baseline="-25000" dirty="0">
                <a:solidFill>
                  <a:srgbClr val="7030A0"/>
                </a:solidFill>
                <a:latin typeface="+mn-lt"/>
                <a:ea typeface="仿宋" panose="02010609060101010101" pitchFamily="49" charset="-122"/>
              </a:rPr>
              <a:t>Ω</a:t>
            </a:r>
            <a:r>
              <a:rPr lang="en-US" altLang="zh-CN" sz="2400" dirty="0">
                <a:solidFill>
                  <a:srgbClr val="7030A0"/>
                </a:solidFill>
                <a:latin typeface="+mn-lt"/>
                <a:ea typeface="仿宋" panose="02010609060101010101" pitchFamily="49" charset="-122"/>
              </a:rPr>
              <a:t> </a:t>
            </a:r>
            <a:r>
              <a:rPr lang="zh-CN" altLang="en-US" sz="2400" dirty="0">
                <a:solidFill>
                  <a:srgbClr val="7030A0"/>
                </a:solidFill>
                <a:latin typeface="+mn-lt"/>
                <a:ea typeface="仿宋" panose="02010609060101010101" pitchFamily="49" charset="-122"/>
              </a:rPr>
              <a:t>输出。</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DB470BAB-0D17-4B3B-9A1E-9CBA52B71D3E}"/>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r>
              <a:rPr lang="en-US" altLang="zh-CN" sz="2800" b="1" dirty="0">
                <a:solidFill>
                  <a:srgbClr val="0000FF"/>
                </a:solidFill>
                <a:latin typeface="+mn-lt"/>
                <a:ea typeface="仿宋" panose="02010609060101010101" pitchFamily="49" charset="-122"/>
              </a:rPr>
              <a:t> </a:t>
            </a:r>
            <a:endParaRPr lang="zh-CN" altLang="en-US" sz="2800" b="1" dirty="0">
              <a:solidFill>
                <a:srgbClr val="0000FF"/>
              </a:solidFill>
              <a:latin typeface="+mn-lt"/>
              <a:ea typeface="仿宋" panose="02010609060101010101" pitchFamily="49" charset="-122"/>
            </a:endParaRPr>
          </a:p>
        </p:txBody>
      </p:sp>
      <p:sp>
        <p:nvSpPr>
          <p:cNvPr id="80899" name="Text Box 7">
            <a:extLst>
              <a:ext uri="{FF2B5EF4-FFF2-40B4-BE49-F238E27FC236}">
                <a16:creationId xmlns:a16="http://schemas.microsoft.com/office/drawing/2014/main" id="{37CF662F-903B-4D1B-9FBB-2511F50E4F3D}"/>
              </a:ext>
            </a:extLst>
          </p:cNvPr>
          <p:cNvSpPr txBox="1">
            <a:spLocks noChangeArrowheads="1"/>
          </p:cNvSpPr>
          <p:nvPr/>
        </p:nvSpPr>
        <p:spPr bwMode="auto">
          <a:xfrm>
            <a:off x="71438" y="571500"/>
            <a:ext cx="6588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660066"/>
                </a:solidFill>
                <a:latin typeface="+mn-lt"/>
                <a:ea typeface="仿宋" panose="02010609060101010101" pitchFamily="49" charset="-122"/>
              </a:rPr>
              <a:t>2.  </a:t>
            </a:r>
            <a:r>
              <a:rPr lang="zh-CN" altLang="en-US" sz="2400" dirty="0">
                <a:solidFill>
                  <a:srgbClr val="660066"/>
                </a:solidFill>
                <a:latin typeface="+mn-lt"/>
                <a:ea typeface="仿宋" panose="02010609060101010101" pitchFamily="49" charset="-122"/>
              </a:rPr>
              <a:t>定量分析（</a:t>
            </a:r>
            <a:r>
              <a:rPr lang="zh-CN" altLang="en-US" sz="2400" dirty="0">
                <a:solidFill>
                  <a:srgbClr val="0000FF"/>
                </a:solidFill>
                <a:latin typeface="+mn-lt"/>
                <a:ea typeface="仿宋" panose="02010609060101010101" pitchFamily="49" charset="-122"/>
              </a:rPr>
              <a:t>教材上分析较简单</a:t>
            </a:r>
            <a:r>
              <a:rPr lang="zh-CN" altLang="en-US" sz="2400" dirty="0">
                <a:solidFill>
                  <a:srgbClr val="660066"/>
                </a:solidFill>
                <a:latin typeface="+mn-lt"/>
                <a:ea typeface="仿宋" panose="02010609060101010101" pitchFamily="49" charset="-122"/>
              </a:rPr>
              <a:t>）  </a:t>
            </a:r>
          </a:p>
        </p:txBody>
      </p:sp>
      <p:pic>
        <p:nvPicPr>
          <p:cNvPr id="80900" name="图片 4" descr="Image1.jpg">
            <a:extLst>
              <a:ext uri="{FF2B5EF4-FFF2-40B4-BE49-F238E27FC236}">
                <a16:creationId xmlns:a16="http://schemas.microsoft.com/office/drawing/2014/main" id="{075D9FA5-0E92-4917-B429-938CD7AF4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863" y="1071563"/>
            <a:ext cx="4529137"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Rectangle 10">
            <a:extLst>
              <a:ext uri="{FF2B5EF4-FFF2-40B4-BE49-F238E27FC236}">
                <a16:creationId xmlns:a16="http://schemas.microsoft.com/office/drawing/2014/main" id="{A30ACDC7-3897-4669-8BC4-8DC9BBDABF5D}"/>
              </a:ext>
            </a:extLst>
          </p:cNvPr>
          <p:cNvSpPr>
            <a:spLocks noChangeArrowheads="1"/>
          </p:cNvSpPr>
          <p:nvPr/>
        </p:nvSpPr>
        <p:spPr bwMode="auto">
          <a:xfrm>
            <a:off x="107950" y="1063625"/>
            <a:ext cx="46085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设输入等幅波</a:t>
            </a:r>
            <a:r>
              <a:rPr lang="zh-CN" altLang="en-US" sz="2400" dirty="0">
                <a:solidFill>
                  <a:schemeClr val="bg1"/>
                </a:solidFill>
                <a:latin typeface="+mn-lt"/>
                <a:ea typeface="仿宋" panose="02010609060101010101" pitchFamily="49" charset="-122"/>
              </a:rPr>
              <a:t> </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rPr>
              <a:t>i</a:t>
            </a:r>
            <a:r>
              <a:rPr kumimoji="0" lang="en-US" altLang="zh-CN" sz="2400" dirty="0">
                <a:solidFill>
                  <a:srgbClr val="0000FF"/>
                </a:solidFill>
                <a:latin typeface="+mn-lt"/>
                <a:ea typeface="仿宋" panose="02010609060101010101" pitchFamily="49" charset="-122"/>
              </a:rPr>
              <a:t>=</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sym typeface="Symbol" panose="05050102010706020507" pitchFamily="18" charset="2"/>
              </a:rPr>
              <a:t>i</a:t>
            </a:r>
            <a:r>
              <a:rPr kumimoji="0" lang="en-US" altLang="zh-CN" sz="2400" dirty="0">
                <a:solidFill>
                  <a:srgbClr val="0000FF"/>
                </a:solidFill>
                <a:latin typeface="+mn-lt"/>
                <a:ea typeface="仿宋" panose="02010609060101010101" pitchFamily="49" charset="-122"/>
                <a:sym typeface="Symbol" panose="05050102010706020507" pitchFamily="18" charset="2"/>
              </a:rPr>
              <a:t>cos(</a:t>
            </a:r>
            <a:r>
              <a:rPr kumimoji="0" lang="en-US" altLang="zh-CN" sz="2400" i="1" dirty="0">
                <a:solidFill>
                  <a:srgbClr val="0000FF"/>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FF"/>
                </a:solidFill>
                <a:latin typeface="+mn-lt"/>
                <a:ea typeface="仿宋" panose="02010609060101010101" pitchFamily="49" charset="-122"/>
              </a:rPr>
              <a:t>i</a:t>
            </a:r>
            <a:r>
              <a:rPr kumimoji="0" lang="en-US" altLang="zh-CN" sz="2400" i="1" dirty="0">
                <a:solidFill>
                  <a:srgbClr val="0000FF"/>
                </a:solidFill>
                <a:latin typeface="+mn-lt"/>
                <a:ea typeface="仿宋" panose="02010609060101010101" pitchFamily="49" charset="-122"/>
                <a:sym typeface="Symbol" panose="05050102010706020507" pitchFamily="18" charset="2"/>
              </a:rPr>
              <a:t>t</a:t>
            </a:r>
            <a:r>
              <a:rPr kumimoji="0" lang="en-US" altLang="zh-CN" sz="2400" dirty="0">
                <a:solidFill>
                  <a:srgbClr val="0000FF"/>
                </a:solidFill>
                <a:latin typeface="+mn-lt"/>
                <a:ea typeface="仿宋" panose="02010609060101010101" pitchFamily="49" charset="-122"/>
                <a:sym typeface="Symbol" panose="05050102010706020507" pitchFamily="18" charset="2"/>
              </a:rPr>
              <a:t>)</a:t>
            </a:r>
            <a:endParaRPr kumimoji="0" lang="en-US" altLang="zh-CN" sz="2400" i="1" dirty="0">
              <a:solidFill>
                <a:srgbClr val="0000FF"/>
              </a:solidFill>
              <a:latin typeface="+mn-lt"/>
              <a:ea typeface="仿宋" panose="02010609060101010101" pitchFamily="49" charset="-122"/>
              <a:sym typeface="Symbol" panose="05050102010706020507" pitchFamily="18" charset="2"/>
            </a:endParaRPr>
          </a:p>
          <a:p>
            <a:pPr>
              <a:buFontTx/>
              <a:buNone/>
            </a:pPr>
            <a:r>
              <a:rPr lang="zh-CN" altLang="en-US" sz="2400" dirty="0">
                <a:solidFill>
                  <a:schemeClr val="bg1"/>
                </a:solidFill>
                <a:latin typeface="+mn-lt"/>
                <a:ea typeface="仿宋" panose="02010609060101010101" pitchFamily="49" charset="-122"/>
              </a:rPr>
              <a:t> </a:t>
            </a:r>
          </a:p>
        </p:txBody>
      </p:sp>
      <p:sp>
        <p:nvSpPr>
          <p:cNvPr id="80902" name="Rectangle 21">
            <a:extLst>
              <a:ext uri="{FF2B5EF4-FFF2-40B4-BE49-F238E27FC236}">
                <a16:creationId xmlns:a16="http://schemas.microsoft.com/office/drawing/2014/main" id="{3BB3FF1D-AE86-46CC-9E53-238273C44695}"/>
              </a:ext>
            </a:extLst>
          </p:cNvPr>
          <p:cNvSpPr>
            <a:spLocks noChangeArrowheads="1"/>
          </p:cNvSpPr>
          <p:nvPr/>
        </p:nvSpPr>
        <p:spPr bwMode="auto">
          <a:xfrm>
            <a:off x="179388" y="1571625"/>
            <a:ext cx="4679950"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通过二极管 </a:t>
            </a:r>
            <a:r>
              <a:rPr lang="en-US" altLang="zh-CN" sz="2400" i="1" dirty="0">
                <a:solidFill>
                  <a:srgbClr val="660066"/>
                </a:solidFill>
                <a:latin typeface="+mn-lt"/>
                <a:ea typeface="仿宋" panose="02010609060101010101" pitchFamily="49" charset="-122"/>
              </a:rPr>
              <a:t>D</a:t>
            </a:r>
            <a:r>
              <a:rPr lang="en-US" altLang="zh-CN" sz="2400" dirty="0">
                <a:solidFill>
                  <a:srgbClr val="660066"/>
                </a:solidFill>
                <a:latin typeface="+mn-lt"/>
                <a:ea typeface="仿宋" panose="02010609060101010101" pitchFamily="49" charset="-122"/>
              </a:rPr>
              <a:t>:</a:t>
            </a:r>
          </a:p>
          <a:p>
            <a:pPr>
              <a:buFontTx/>
              <a:buNone/>
            </a:pP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rPr>
              <a:t>D</a:t>
            </a:r>
            <a:r>
              <a:rPr kumimoji="0" lang="en-US" altLang="zh-CN" sz="2400" dirty="0">
                <a:solidFill>
                  <a:srgbClr val="0000FF"/>
                </a:solidFill>
                <a:latin typeface="+mn-lt"/>
                <a:ea typeface="仿宋" panose="02010609060101010101" pitchFamily="49" charset="-122"/>
              </a:rPr>
              <a:t>=</a:t>
            </a:r>
            <a:r>
              <a:rPr kumimoji="0" lang="en-US" altLang="zh-CN" sz="2400" i="1" dirty="0">
                <a:solidFill>
                  <a:srgbClr val="0000FF"/>
                </a:solidFill>
                <a:latin typeface="+mn-lt"/>
                <a:ea typeface="仿宋" panose="02010609060101010101" pitchFamily="49" charset="-122"/>
              </a:rPr>
              <a:t> v</a:t>
            </a:r>
            <a:r>
              <a:rPr kumimoji="0" lang="en-US" altLang="zh-CN" sz="2400" baseline="-25000" dirty="0">
                <a:solidFill>
                  <a:srgbClr val="0000FF"/>
                </a:solidFill>
                <a:latin typeface="+mn-lt"/>
                <a:ea typeface="仿宋" panose="02010609060101010101" pitchFamily="49" charset="-122"/>
              </a:rPr>
              <a:t>i </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 </a:t>
            </a:r>
            <a:r>
              <a:rPr kumimoji="0" lang="en-US" altLang="zh-CN" sz="2400" i="1" dirty="0" err="1">
                <a:solidFill>
                  <a:srgbClr val="0000FF"/>
                </a:solidFill>
                <a:latin typeface="+mn-lt"/>
                <a:ea typeface="仿宋" panose="02010609060101010101" pitchFamily="49" charset="-122"/>
              </a:rPr>
              <a:t>v</a:t>
            </a:r>
            <a:r>
              <a:rPr kumimoji="0" lang="en-US" altLang="zh-CN" sz="2400" baseline="-25000" dirty="0" err="1">
                <a:solidFill>
                  <a:srgbClr val="0000FF"/>
                </a:solidFill>
                <a:latin typeface="+mn-lt"/>
                <a:ea typeface="仿宋" panose="02010609060101010101" pitchFamily="49" charset="-122"/>
              </a:rPr>
              <a:t>c</a:t>
            </a:r>
            <a:r>
              <a:rPr kumimoji="0" lang="en-US" altLang="zh-CN" sz="2400" baseline="-25000" dirty="0">
                <a:solidFill>
                  <a:srgbClr val="0000FF"/>
                </a:solidFill>
                <a:latin typeface="+mn-lt"/>
                <a:ea typeface="仿宋" panose="02010609060101010101" pitchFamily="49" charset="-122"/>
              </a:rPr>
              <a:t> </a:t>
            </a:r>
            <a:r>
              <a:rPr kumimoji="0" lang="en-US" altLang="zh-CN" sz="2400" dirty="0">
                <a:solidFill>
                  <a:srgbClr val="0000FF"/>
                </a:solidFill>
                <a:latin typeface="+mn-lt"/>
                <a:ea typeface="仿宋" panose="02010609060101010101" pitchFamily="49" charset="-122"/>
              </a:rPr>
              <a:t>=</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sym typeface="Symbol" panose="05050102010706020507" pitchFamily="18" charset="2"/>
              </a:rPr>
              <a:t>i</a:t>
            </a:r>
            <a:r>
              <a:rPr kumimoji="0" lang="en-US" altLang="zh-CN" sz="2400" dirty="0">
                <a:solidFill>
                  <a:srgbClr val="0000FF"/>
                </a:solidFill>
                <a:latin typeface="+mn-lt"/>
                <a:ea typeface="仿宋" panose="02010609060101010101" pitchFamily="49" charset="-122"/>
                <a:sym typeface="Symbol" panose="05050102010706020507" pitchFamily="18" charset="2"/>
              </a:rPr>
              <a:t>cos(</a:t>
            </a:r>
            <a:r>
              <a:rPr kumimoji="0" lang="en-US" altLang="zh-CN" sz="2400" i="1" dirty="0">
                <a:solidFill>
                  <a:srgbClr val="0000FF"/>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FF"/>
                </a:solidFill>
                <a:latin typeface="+mn-lt"/>
                <a:ea typeface="仿宋" panose="02010609060101010101" pitchFamily="49" charset="-122"/>
              </a:rPr>
              <a:t>i</a:t>
            </a:r>
            <a:r>
              <a:rPr kumimoji="0" lang="en-US" altLang="zh-CN" sz="2400" i="1" dirty="0">
                <a:solidFill>
                  <a:srgbClr val="0000FF"/>
                </a:solidFill>
                <a:latin typeface="+mn-lt"/>
                <a:ea typeface="仿宋" panose="02010609060101010101" pitchFamily="49" charset="-122"/>
                <a:sym typeface="Symbol" panose="05050102010706020507" pitchFamily="18" charset="2"/>
              </a:rPr>
              <a:t>t</a:t>
            </a:r>
            <a:r>
              <a:rPr kumimoji="0" lang="en-US" altLang="zh-CN" sz="2400" dirty="0">
                <a:solidFill>
                  <a:srgbClr val="0000FF"/>
                </a:solidFill>
                <a:latin typeface="+mn-lt"/>
                <a:ea typeface="仿宋" panose="02010609060101010101" pitchFamily="49" charset="-122"/>
                <a:sym typeface="Symbol" panose="05050102010706020507" pitchFamily="18" charset="2"/>
              </a:rPr>
              <a:t>) </a:t>
            </a:r>
            <a:r>
              <a:rPr kumimoji="0" lang="en-US" altLang="zh-CN" sz="2400" i="1" dirty="0">
                <a:solidFill>
                  <a:srgbClr val="0000FF"/>
                </a:solidFill>
                <a:latin typeface="+mn-lt"/>
                <a:ea typeface="仿宋" panose="02010609060101010101" pitchFamily="49" charset="-122"/>
              </a:rPr>
              <a:t> </a:t>
            </a:r>
            <a:r>
              <a:rPr kumimoji="0" lang="en-US" altLang="zh-CN" sz="2400" i="1" dirty="0" err="1">
                <a:solidFill>
                  <a:srgbClr val="0000FF"/>
                </a:solidFill>
                <a:latin typeface="+mn-lt"/>
                <a:ea typeface="仿宋" panose="02010609060101010101" pitchFamily="49" charset="-122"/>
              </a:rPr>
              <a:t>v</a:t>
            </a:r>
            <a:r>
              <a:rPr kumimoji="0" lang="en-US" altLang="zh-CN" sz="2400" baseline="-25000" dirty="0" err="1">
                <a:solidFill>
                  <a:srgbClr val="0000FF"/>
                </a:solidFill>
                <a:latin typeface="+mn-lt"/>
                <a:ea typeface="仿宋" panose="02010609060101010101" pitchFamily="49" charset="-122"/>
              </a:rPr>
              <a:t>c</a:t>
            </a:r>
            <a:r>
              <a:rPr kumimoji="0" lang="en-US" altLang="zh-CN" sz="2400" baseline="-25000" dirty="0">
                <a:solidFill>
                  <a:srgbClr val="0000FF"/>
                </a:solidFill>
                <a:latin typeface="+mn-lt"/>
                <a:ea typeface="仿宋" panose="02010609060101010101" pitchFamily="49" charset="-122"/>
              </a:rPr>
              <a:t> </a:t>
            </a:r>
            <a:endParaRPr kumimoji="0" lang="en-US" altLang="zh-CN" sz="2400" i="1" dirty="0">
              <a:solidFill>
                <a:srgbClr val="0000FF"/>
              </a:solidFill>
              <a:latin typeface="+mn-lt"/>
              <a:ea typeface="仿宋" panose="02010609060101010101" pitchFamily="49" charset="-122"/>
              <a:sym typeface="Symbol" panose="05050102010706020507" pitchFamily="18" charset="2"/>
            </a:endParaRPr>
          </a:p>
          <a:p>
            <a:pPr>
              <a:buFontTx/>
              <a:buNone/>
            </a:pPr>
            <a:endParaRPr lang="zh-CN" altLang="en-US" sz="2400" dirty="0">
              <a:solidFill>
                <a:schemeClr val="bg1"/>
              </a:solidFill>
              <a:latin typeface="+mn-lt"/>
              <a:ea typeface="仿宋" panose="02010609060101010101" pitchFamily="49" charset="-122"/>
            </a:endParaRPr>
          </a:p>
        </p:txBody>
      </p:sp>
      <p:sp>
        <p:nvSpPr>
          <p:cNvPr id="80903" name="Rectangle 18">
            <a:extLst>
              <a:ext uri="{FF2B5EF4-FFF2-40B4-BE49-F238E27FC236}">
                <a16:creationId xmlns:a16="http://schemas.microsoft.com/office/drawing/2014/main" id="{4C3957B9-F392-4A82-BBD7-0F8E82DFA39B}"/>
              </a:ext>
            </a:extLst>
          </p:cNvPr>
          <p:cNvSpPr>
            <a:spLocks noChangeArrowheads="1"/>
          </p:cNvSpPr>
          <p:nvPr/>
        </p:nvSpPr>
        <p:spPr bwMode="auto">
          <a:xfrm>
            <a:off x="0" y="2428875"/>
            <a:ext cx="4572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由二极管的伏安特性分两部分：</a:t>
            </a:r>
          </a:p>
        </p:txBody>
      </p:sp>
      <p:sp>
        <p:nvSpPr>
          <p:cNvPr id="80904" name="Rectangle 19">
            <a:extLst>
              <a:ext uri="{FF2B5EF4-FFF2-40B4-BE49-F238E27FC236}">
                <a16:creationId xmlns:a16="http://schemas.microsoft.com/office/drawing/2014/main" id="{E5024932-CE46-4430-ACB4-93BE43E56C3D}"/>
              </a:ext>
            </a:extLst>
          </p:cNvPr>
          <p:cNvSpPr>
            <a:spLocks noChangeArrowheads="1"/>
          </p:cNvSpPr>
          <p:nvPr/>
        </p:nvSpPr>
        <p:spPr bwMode="auto">
          <a:xfrm>
            <a:off x="120650" y="4322763"/>
            <a:ext cx="37480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CC3300"/>
                </a:solidFill>
                <a:latin typeface="+mn-lt"/>
                <a:ea typeface="仿宋" panose="02010609060101010101" pitchFamily="49" charset="-122"/>
              </a:rPr>
              <a:t>∴二极管的导通电阻</a:t>
            </a:r>
            <a:r>
              <a:rPr lang="en-US" altLang="zh-CN" sz="2400" i="1" dirty="0">
                <a:solidFill>
                  <a:srgbClr val="CC3300"/>
                </a:solidFill>
                <a:latin typeface="+mn-lt"/>
                <a:ea typeface="仿宋" panose="02010609060101010101" pitchFamily="49" charset="-122"/>
              </a:rPr>
              <a:t>R</a:t>
            </a:r>
            <a:r>
              <a:rPr lang="en-US" altLang="zh-CN" sz="2400" baseline="-25000" dirty="0">
                <a:solidFill>
                  <a:srgbClr val="CC3300"/>
                </a:solidFill>
                <a:latin typeface="+mn-lt"/>
                <a:ea typeface="仿宋" panose="02010609060101010101" pitchFamily="49" charset="-122"/>
              </a:rPr>
              <a:t>D</a:t>
            </a:r>
            <a:endParaRPr lang="zh-CN" altLang="en-US" sz="2400" baseline="-25000" dirty="0">
              <a:solidFill>
                <a:srgbClr val="CC3300"/>
              </a:solidFill>
              <a:latin typeface="+mn-lt"/>
              <a:ea typeface="仿宋" panose="02010609060101010101" pitchFamily="49" charset="-122"/>
            </a:endParaRPr>
          </a:p>
        </p:txBody>
      </p:sp>
      <p:sp>
        <p:nvSpPr>
          <p:cNvPr id="80905" name="Rectangle 20">
            <a:extLst>
              <a:ext uri="{FF2B5EF4-FFF2-40B4-BE49-F238E27FC236}">
                <a16:creationId xmlns:a16="http://schemas.microsoft.com/office/drawing/2014/main" id="{4BD755A2-A445-4FE7-BC8C-636529F168E0}"/>
              </a:ext>
            </a:extLst>
          </p:cNvPr>
          <p:cNvSpPr>
            <a:spLocks noChangeArrowheads="1"/>
          </p:cNvSpPr>
          <p:nvPr/>
        </p:nvSpPr>
        <p:spPr bwMode="auto">
          <a:xfrm>
            <a:off x="179388" y="5949950"/>
            <a:ext cx="62642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003300"/>
                </a:solidFill>
                <a:latin typeface="+mn-lt"/>
                <a:ea typeface="仿宋" panose="02010609060101010101" pitchFamily="49" charset="-122"/>
              </a:rPr>
              <a:t>由上图可知，</a:t>
            </a:r>
            <a:r>
              <a:rPr lang="en-US" altLang="zh-CN" sz="2800" i="1" dirty="0">
                <a:solidFill>
                  <a:srgbClr val="003300"/>
                </a:solidFill>
                <a:latin typeface="+mn-lt"/>
                <a:ea typeface="仿宋" panose="02010609060101010101" pitchFamily="49" charset="-122"/>
              </a:rPr>
              <a:t>i</a:t>
            </a:r>
            <a:r>
              <a:rPr lang="en-US" altLang="zh-CN" sz="2400" baseline="-25000" dirty="0">
                <a:solidFill>
                  <a:srgbClr val="003300"/>
                </a:solidFill>
                <a:latin typeface="+mn-lt"/>
                <a:ea typeface="仿宋" panose="02010609060101010101" pitchFamily="49" charset="-122"/>
              </a:rPr>
              <a:t>D</a:t>
            </a:r>
            <a:r>
              <a:rPr lang="en-US" altLang="zh-CN" sz="2400" dirty="0">
                <a:solidFill>
                  <a:srgbClr val="003300"/>
                </a:solidFill>
                <a:latin typeface="+mn-lt"/>
                <a:ea typeface="仿宋" panose="02010609060101010101" pitchFamily="49" charset="-122"/>
              </a:rPr>
              <a:t> </a:t>
            </a:r>
            <a:r>
              <a:rPr lang="zh-CN" altLang="en-US" sz="2400" dirty="0">
                <a:solidFill>
                  <a:srgbClr val="003300"/>
                </a:solidFill>
                <a:latin typeface="+mn-lt"/>
                <a:ea typeface="仿宋" panose="02010609060101010101" pitchFamily="49" charset="-122"/>
              </a:rPr>
              <a:t>是一串尖顶余弦脉冲。</a:t>
            </a:r>
          </a:p>
        </p:txBody>
      </p:sp>
      <p:sp>
        <p:nvSpPr>
          <p:cNvPr id="80906" name="Rectangle 18">
            <a:extLst>
              <a:ext uri="{FF2B5EF4-FFF2-40B4-BE49-F238E27FC236}">
                <a16:creationId xmlns:a16="http://schemas.microsoft.com/office/drawing/2014/main" id="{C132AF0D-274D-469E-B29A-7FFCDB7F2D76}"/>
              </a:ext>
            </a:extLst>
          </p:cNvPr>
          <p:cNvSpPr>
            <a:spLocks noChangeArrowheads="1"/>
          </p:cNvSpPr>
          <p:nvPr/>
        </p:nvSpPr>
        <p:spPr bwMode="auto">
          <a:xfrm>
            <a:off x="0" y="3851276"/>
            <a:ext cx="5148064"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其中</a:t>
            </a:r>
            <a:r>
              <a:rPr lang="en-US" altLang="zh-CN" sz="2400" dirty="0">
                <a:solidFill>
                  <a:srgbClr val="660066"/>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S</a:t>
            </a:r>
            <a:r>
              <a:rPr lang="zh-CN" altLang="en-US" sz="2400" dirty="0">
                <a:solidFill>
                  <a:srgbClr val="0000FF"/>
                </a:solidFill>
                <a:latin typeface="+mn-lt"/>
                <a:ea typeface="仿宋" panose="02010609060101010101" pitchFamily="49" charset="-122"/>
              </a:rPr>
              <a:t>为</a:t>
            </a:r>
            <a:r>
              <a:rPr lang="zh-CN" altLang="en-US" sz="2400" dirty="0">
                <a:solidFill>
                  <a:srgbClr val="003300"/>
                </a:solidFill>
                <a:latin typeface="+mn-lt"/>
                <a:ea typeface="仿宋" panose="02010609060101010101" pitchFamily="49" charset="-122"/>
              </a:rPr>
              <a:t>二极管</a:t>
            </a:r>
            <a:r>
              <a:rPr lang="zh-CN" altLang="en-US" sz="2400" dirty="0">
                <a:solidFill>
                  <a:srgbClr val="0000FF"/>
                </a:solidFill>
                <a:latin typeface="+mn-lt"/>
                <a:ea typeface="仿宋" panose="02010609060101010101" pitchFamily="49" charset="-122"/>
              </a:rPr>
              <a:t>伏安特性曲线斜率。</a:t>
            </a:r>
          </a:p>
        </p:txBody>
      </p:sp>
      <p:graphicFrame>
        <p:nvGraphicFramePr>
          <p:cNvPr id="80908" name="Object 6">
            <a:extLst>
              <a:ext uri="{FF2B5EF4-FFF2-40B4-BE49-F238E27FC236}">
                <a16:creationId xmlns:a16="http://schemas.microsoft.com/office/drawing/2014/main" id="{B01399EE-A3F9-49EF-8662-C106809BBFE4}"/>
              </a:ext>
            </a:extLst>
          </p:cNvPr>
          <p:cNvGraphicFramePr>
            <a:graphicFrameLocks noChangeAspect="1"/>
          </p:cNvGraphicFramePr>
          <p:nvPr>
            <p:extLst>
              <p:ext uri="{D42A27DB-BD31-4B8C-83A1-F6EECF244321}">
                <p14:modId xmlns:p14="http://schemas.microsoft.com/office/powerpoint/2010/main" val="2152554416"/>
              </p:ext>
            </p:extLst>
          </p:nvPr>
        </p:nvGraphicFramePr>
        <p:xfrm>
          <a:off x="2974748" y="4891087"/>
          <a:ext cx="1109663" cy="995363"/>
        </p:xfrm>
        <a:graphic>
          <a:graphicData uri="http://schemas.openxmlformats.org/presentationml/2006/ole">
            <mc:AlternateContent xmlns:mc="http://schemas.openxmlformats.org/markup-compatibility/2006">
              <mc:Choice xmlns:v="urn:schemas-microsoft-com:vml" Requires="v">
                <p:oleObj spid="_x0000_s81698" name="公式" r:id="rId4" imgW="583947" imgH="406224" progId="Equation.3">
                  <p:embed/>
                </p:oleObj>
              </mc:Choice>
              <mc:Fallback>
                <p:oleObj name="公式" r:id="rId4" imgW="583947" imgH="406224"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4748" y="4891087"/>
                        <a:ext cx="1109663" cy="995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09" name="Object 6">
            <a:extLst>
              <a:ext uri="{FF2B5EF4-FFF2-40B4-BE49-F238E27FC236}">
                <a16:creationId xmlns:a16="http://schemas.microsoft.com/office/drawing/2014/main" id="{CB8498F6-C75C-4DD2-86AC-FCAF8453DAD1}"/>
              </a:ext>
            </a:extLst>
          </p:cNvPr>
          <p:cNvGraphicFramePr>
            <a:graphicFrameLocks noChangeAspect="1"/>
          </p:cNvGraphicFramePr>
          <p:nvPr>
            <p:extLst>
              <p:ext uri="{D42A27DB-BD31-4B8C-83A1-F6EECF244321}">
                <p14:modId xmlns:p14="http://schemas.microsoft.com/office/powerpoint/2010/main" val="681729886"/>
              </p:ext>
            </p:extLst>
          </p:nvPr>
        </p:nvGraphicFramePr>
        <p:xfrm>
          <a:off x="598488" y="2901950"/>
          <a:ext cx="3241675" cy="941388"/>
        </p:xfrm>
        <a:graphic>
          <a:graphicData uri="http://schemas.openxmlformats.org/presentationml/2006/ole">
            <mc:AlternateContent xmlns:mc="http://schemas.openxmlformats.org/markup-compatibility/2006">
              <mc:Choice xmlns:v="urn:schemas-microsoft-com:vml" Requires="v">
                <p:oleObj spid="_x0000_s81699" name="公式" r:id="rId6" imgW="2146300" imgH="482600" progId="Equation.3">
                  <p:embed/>
                </p:oleObj>
              </mc:Choice>
              <mc:Fallback>
                <p:oleObj name="公式" r:id="rId6" imgW="2146300" imgH="4826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488" y="2901950"/>
                        <a:ext cx="3241675" cy="941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81922" name="Object 6">
            <a:extLst>
              <a:ext uri="{FF2B5EF4-FFF2-40B4-BE49-F238E27FC236}">
                <a16:creationId xmlns:a16="http://schemas.microsoft.com/office/drawing/2014/main" id="{CE6E261C-91C6-4DC8-8041-AB2746373680}"/>
              </a:ext>
            </a:extLst>
          </p:cNvPr>
          <p:cNvGraphicFramePr>
            <a:graphicFrameLocks noChangeAspect="1"/>
          </p:cNvGraphicFramePr>
          <p:nvPr>
            <p:extLst>
              <p:ext uri="{D42A27DB-BD31-4B8C-83A1-F6EECF244321}">
                <p14:modId xmlns:p14="http://schemas.microsoft.com/office/powerpoint/2010/main" val="2812735217"/>
              </p:ext>
            </p:extLst>
          </p:nvPr>
        </p:nvGraphicFramePr>
        <p:xfrm>
          <a:off x="1039813" y="3695700"/>
          <a:ext cx="5995987" cy="495300"/>
        </p:xfrm>
        <a:graphic>
          <a:graphicData uri="http://schemas.openxmlformats.org/presentationml/2006/ole">
            <mc:AlternateContent xmlns:mc="http://schemas.openxmlformats.org/markup-compatibility/2006">
              <mc:Choice xmlns:v="urn:schemas-microsoft-com:vml" Requires="v">
                <p:oleObj spid="_x0000_s194046" name="公式" r:id="rId4" imgW="2857500" imgH="241300" progId="Equation.3">
                  <p:embed/>
                </p:oleObj>
              </mc:Choice>
              <mc:Fallback>
                <p:oleObj name="公式" r:id="rId4" imgW="2857500" imgH="241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813" y="3695700"/>
                        <a:ext cx="5995987" cy="495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3" name="Rectangle 2">
            <a:extLst>
              <a:ext uri="{FF2B5EF4-FFF2-40B4-BE49-F238E27FC236}">
                <a16:creationId xmlns:a16="http://schemas.microsoft.com/office/drawing/2014/main" id="{90FA88C6-EED3-4557-8AC7-A91AE35D1C91}"/>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FangSong" panose="02010609060101010101" pitchFamily="49" charset="-122"/>
              </a:rPr>
              <a:t>5.3.3   </a:t>
            </a:r>
            <a:r>
              <a:rPr lang="zh-CN" altLang="en-US" sz="2800" b="1" dirty="0">
                <a:solidFill>
                  <a:srgbClr val="0000FF"/>
                </a:solidFill>
                <a:latin typeface="+mn-lt"/>
                <a:ea typeface="FangSong" panose="02010609060101010101" pitchFamily="49" charset="-122"/>
              </a:rPr>
              <a:t>大信号检波</a:t>
            </a:r>
          </a:p>
        </p:txBody>
      </p:sp>
      <p:sp>
        <p:nvSpPr>
          <p:cNvPr id="81924" name="Text Box 7">
            <a:extLst>
              <a:ext uri="{FF2B5EF4-FFF2-40B4-BE49-F238E27FC236}">
                <a16:creationId xmlns:a16="http://schemas.microsoft.com/office/drawing/2014/main" id="{F3364BEB-786D-4BCE-A529-98F4763C33DE}"/>
              </a:ext>
            </a:extLst>
          </p:cNvPr>
          <p:cNvSpPr txBox="1">
            <a:spLocks noChangeArrowheads="1"/>
          </p:cNvSpPr>
          <p:nvPr/>
        </p:nvSpPr>
        <p:spPr bwMode="auto">
          <a:xfrm>
            <a:off x="214313" y="681038"/>
            <a:ext cx="3890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latin typeface="+mn-lt"/>
                <a:ea typeface="FangSong" panose="02010609060101010101" pitchFamily="49" charset="-122"/>
              </a:rPr>
              <a:t>∴根据丙类高频功放的知识：</a:t>
            </a:r>
          </a:p>
        </p:txBody>
      </p:sp>
      <p:sp>
        <p:nvSpPr>
          <p:cNvPr id="81925" name="Text Box 8">
            <a:extLst>
              <a:ext uri="{FF2B5EF4-FFF2-40B4-BE49-F238E27FC236}">
                <a16:creationId xmlns:a16="http://schemas.microsoft.com/office/drawing/2014/main" id="{FC01F49B-8E85-43DD-A8B2-62E044842ED4}"/>
              </a:ext>
            </a:extLst>
          </p:cNvPr>
          <p:cNvSpPr txBox="1">
            <a:spLocks noChangeArrowheads="1"/>
          </p:cNvSpPr>
          <p:nvPr/>
        </p:nvSpPr>
        <p:spPr bwMode="auto">
          <a:xfrm>
            <a:off x="360460" y="1053286"/>
            <a:ext cx="4439443"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buFontTx/>
              <a:buNone/>
            </a:pPr>
            <a:r>
              <a:rPr lang="en-US" altLang="zh-CN" sz="2400" i="1" dirty="0">
                <a:solidFill>
                  <a:srgbClr val="CC3300"/>
                </a:solidFill>
                <a:latin typeface="+mn-lt"/>
                <a:ea typeface="FangSong" panose="02010609060101010101" pitchFamily="49" charset="-122"/>
              </a:rPr>
              <a:t>I</a:t>
            </a:r>
            <a:r>
              <a:rPr lang="en-US" altLang="zh-CN" sz="2400" baseline="-25000" dirty="0">
                <a:solidFill>
                  <a:srgbClr val="CC3300"/>
                </a:solidFill>
                <a:latin typeface="+mn-lt"/>
                <a:ea typeface="FangSong" panose="02010609060101010101" pitchFamily="49" charset="-122"/>
              </a:rPr>
              <a:t>D0</a:t>
            </a:r>
            <a:r>
              <a:rPr lang="en-US" altLang="zh-CN" sz="2400" dirty="0">
                <a:solidFill>
                  <a:srgbClr val="CC3300"/>
                </a:solidFill>
                <a:latin typeface="+mn-lt"/>
                <a:ea typeface="FangSong" panose="02010609060101010101" pitchFamily="49" charset="-122"/>
              </a:rPr>
              <a:t>=</a:t>
            </a:r>
            <a:r>
              <a:rPr lang="en-US" altLang="zh-CN" sz="2400" i="1" dirty="0">
                <a:solidFill>
                  <a:srgbClr val="CC3300"/>
                </a:solidFill>
                <a:latin typeface="+mn-lt"/>
                <a:ea typeface="FangSong" panose="02010609060101010101" pitchFamily="49" charset="-122"/>
                <a:sym typeface="Symbol" panose="05050102010706020507" pitchFamily="18" charset="2"/>
              </a:rPr>
              <a:t></a:t>
            </a:r>
            <a:r>
              <a:rPr lang="en-US" altLang="zh-CN" sz="2400" baseline="-25000" dirty="0">
                <a:solidFill>
                  <a:srgbClr val="CC3300"/>
                </a:solidFill>
                <a:latin typeface="+mn-lt"/>
                <a:ea typeface="FangSong" panose="02010609060101010101" pitchFamily="49" charset="-122"/>
                <a:sym typeface="Symbol" panose="05050102010706020507" pitchFamily="18" charset="2"/>
              </a:rPr>
              <a:t>0</a:t>
            </a:r>
            <a:r>
              <a:rPr lang="en-US" altLang="zh-CN" sz="2400" dirty="0">
                <a:solidFill>
                  <a:srgbClr val="CC3300"/>
                </a:solidFill>
                <a:latin typeface="+mn-lt"/>
                <a:ea typeface="FangSong" panose="02010609060101010101" pitchFamily="49" charset="-122"/>
                <a:sym typeface="Symbol" panose="05050102010706020507" pitchFamily="18" charset="2"/>
              </a:rPr>
              <a:t>(</a:t>
            </a:r>
            <a:r>
              <a:rPr lang="en-US" altLang="zh-CN" sz="2400" i="1" dirty="0">
                <a:solidFill>
                  <a:srgbClr val="CC3300"/>
                </a:solidFill>
                <a:latin typeface="+mn-lt"/>
                <a:ea typeface="FangSong" panose="02010609060101010101" pitchFamily="49" charset="-122"/>
                <a:sym typeface="Symbol" panose="05050102010706020507" pitchFamily="18" charset="2"/>
              </a:rPr>
              <a:t></a:t>
            </a:r>
            <a:r>
              <a:rPr lang="en-US" altLang="zh-CN" sz="2400" dirty="0">
                <a:solidFill>
                  <a:srgbClr val="CC3300"/>
                </a:solidFill>
                <a:latin typeface="+mn-lt"/>
                <a:ea typeface="FangSong" panose="02010609060101010101" pitchFamily="49" charset="-122"/>
                <a:sym typeface="Symbol" panose="05050102010706020507" pitchFamily="18" charset="2"/>
              </a:rPr>
              <a:t>)</a:t>
            </a:r>
            <a:r>
              <a:rPr lang="en-US" altLang="zh-CN" sz="2800" i="1" dirty="0">
                <a:solidFill>
                  <a:srgbClr val="CC3300"/>
                </a:solidFill>
                <a:latin typeface="+mn-lt"/>
                <a:ea typeface="FangSong" panose="02010609060101010101" pitchFamily="49" charset="-122"/>
              </a:rPr>
              <a:t> i</a:t>
            </a:r>
            <a:r>
              <a:rPr lang="en-US" altLang="zh-CN" sz="2400" baseline="-25000" dirty="0">
                <a:solidFill>
                  <a:srgbClr val="CC3300"/>
                </a:solidFill>
                <a:latin typeface="+mn-lt"/>
                <a:ea typeface="FangSong" panose="02010609060101010101" pitchFamily="49" charset="-122"/>
              </a:rPr>
              <a:t>D</a:t>
            </a:r>
            <a:r>
              <a:rPr lang="en-US" altLang="zh-CN" sz="2800" baseline="-25000" dirty="0">
                <a:solidFill>
                  <a:srgbClr val="CC3300"/>
                </a:solidFill>
                <a:latin typeface="+mn-lt"/>
                <a:ea typeface="FangSong" panose="02010609060101010101" pitchFamily="49" charset="-122"/>
              </a:rPr>
              <a:t>max  </a:t>
            </a:r>
            <a:r>
              <a:rPr lang="zh-CN" altLang="en-US" sz="2400" dirty="0">
                <a:solidFill>
                  <a:srgbClr val="660066"/>
                </a:solidFill>
                <a:latin typeface="+mn-lt"/>
                <a:ea typeface="FangSong" panose="02010609060101010101" pitchFamily="49" charset="-122"/>
              </a:rPr>
              <a:t>直流分量</a:t>
            </a:r>
            <a:endParaRPr lang="en-US" altLang="zh-CN" sz="2400" dirty="0">
              <a:solidFill>
                <a:srgbClr val="660066"/>
              </a:solidFill>
              <a:latin typeface="+mn-lt"/>
              <a:ea typeface="FangSong" panose="02010609060101010101" pitchFamily="49" charset="-122"/>
            </a:endParaRPr>
          </a:p>
          <a:p>
            <a:pPr eaLnBrk="1" hangingPunct="1">
              <a:spcBef>
                <a:spcPts val="0"/>
              </a:spcBef>
              <a:buNone/>
            </a:pPr>
            <a:r>
              <a:rPr lang="en-US" altLang="zh-CN" sz="2400" i="1" dirty="0">
                <a:solidFill>
                  <a:srgbClr val="CC3300"/>
                </a:solidFill>
                <a:latin typeface="+mn-lt"/>
                <a:ea typeface="FangSong" panose="02010609060101010101" pitchFamily="49" charset="-122"/>
              </a:rPr>
              <a:t>I</a:t>
            </a:r>
            <a:r>
              <a:rPr lang="en-US" altLang="zh-CN" sz="2400" baseline="-25000" dirty="0">
                <a:solidFill>
                  <a:srgbClr val="CC3300"/>
                </a:solidFill>
                <a:latin typeface="+mn-lt"/>
                <a:ea typeface="FangSong" panose="02010609060101010101" pitchFamily="49" charset="-122"/>
              </a:rPr>
              <a:t>D1</a:t>
            </a:r>
            <a:r>
              <a:rPr lang="en-US" altLang="zh-CN" sz="2400" dirty="0">
                <a:solidFill>
                  <a:srgbClr val="CC3300"/>
                </a:solidFill>
                <a:latin typeface="+mn-lt"/>
                <a:ea typeface="FangSong" panose="02010609060101010101" pitchFamily="49" charset="-122"/>
              </a:rPr>
              <a:t>=</a:t>
            </a:r>
            <a:r>
              <a:rPr lang="en-US" altLang="zh-CN" sz="2400" i="1" dirty="0">
                <a:solidFill>
                  <a:srgbClr val="CC3300"/>
                </a:solidFill>
                <a:latin typeface="+mn-lt"/>
                <a:ea typeface="FangSong" panose="02010609060101010101" pitchFamily="49" charset="-122"/>
                <a:sym typeface="Symbol" panose="05050102010706020507" pitchFamily="18" charset="2"/>
              </a:rPr>
              <a:t></a:t>
            </a:r>
            <a:r>
              <a:rPr lang="en-US" altLang="zh-CN" sz="2400" baseline="-25000" dirty="0">
                <a:solidFill>
                  <a:srgbClr val="CC3300"/>
                </a:solidFill>
                <a:latin typeface="+mn-lt"/>
                <a:ea typeface="FangSong" panose="02010609060101010101" pitchFamily="49" charset="-122"/>
                <a:sym typeface="Symbol" panose="05050102010706020507" pitchFamily="18" charset="2"/>
              </a:rPr>
              <a:t>1</a:t>
            </a:r>
            <a:r>
              <a:rPr lang="en-US" altLang="zh-CN" sz="2400" dirty="0">
                <a:solidFill>
                  <a:srgbClr val="CC3300"/>
                </a:solidFill>
                <a:latin typeface="+mn-lt"/>
                <a:ea typeface="FangSong" panose="02010609060101010101" pitchFamily="49" charset="-122"/>
                <a:sym typeface="Symbol" panose="05050102010706020507" pitchFamily="18" charset="2"/>
              </a:rPr>
              <a:t>(</a:t>
            </a:r>
            <a:r>
              <a:rPr lang="en-US" altLang="zh-CN" sz="2400" i="1" dirty="0">
                <a:solidFill>
                  <a:srgbClr val="CC3300"/>
                </a:solidFill>
                <a:latin typeface="+mn-lt"/>
                <a:ea typeface="FangSong" panose="02010609060101010101" pitchFamily="49" charset="-122"/>
                <a:sym typeface="Symbol" panose="05050102010706020507" pitchFamily="18" charset="2"/>
              </a:rPr>
              <a:t></a:t>
            </a:r>
            <a:r>
              <a:rPr lang="en-US" altLang="zh-CN" sz="2400" dirty="0">
                <a:solidFill>
                  <a:srgbClr val="CC3300"/>
                </a:solidFill>
                <a:latin typeface="+mn-lt"/>
                <a:ea typeface="FangSong" panose="02010609060101010101" pitchFamily="49" charset="-122"/>
                <a:sym typeface="Symbol" panose="05050102010706020507" pitchFamily="18" charset="2"/>
              </a:rPr>
              <a:t>)</a:t>
            </a:r>
            <a:r>
              <a:rPr lang="en-US" altLang="zh-CN" sz="2800" i="1" dirty="0">
                <a:solidFill>
                  <a:srgbClr val="CC3300"/>
                </a:solidFill>
                <a:latin typeface="+mn-lt"/>
                <a:ea typeface="FangSong" panose="02010609060101010101" pitchFamily="49" charset="-122"/>
              </a:rPr>
              <a:t> i</a:t>
            </a:r>
            <a:r>
              <a:rPr lang="en-US" altLang="zh-CN" sz="2400" baseline="-25000" dirty="0">
                <a:solidFill>
                  <a:srgbClr val="CC3300"/>
                </a:solidFill>
                <a:latin typeface="+mn-lt"/>
                <a:ea typeface="FangSong" panose="02010609060101010101" pitchFamily="49" charset="-122"/>
              </a:rPr>
              <a:t>D</a:t>
            </a:r>
            <a:r>
              <a:rPr lang="en-US" altLang="zh-CN" sz="2800" baseline="-25000" dirty="0">
                <a:solidFill>
                  <a:srgbClr val="CC3300"/>
                </a:solidFill>
                <a:latin typeface="+mn-lt"/>
                <a:ea typeface="FangSong" panose="02010609060101010101" pitchFamily="49" charset="-122"/>
              </a:rPr>
              <a:t>max  </a:t>
            </a:r>
            <a:r>
              <a:rPr lang="zh-CN" altLang="en-US" sz="2400" dirty="0">
                <a:solidFill>
                  <a:srgbClr val="660066"/>
                </a:solidFill>
                <a:latin typeface="+mn-lt"/>
                <a:ea typeface="FangSong" panose="02010609060101010101" pitchFamily="49" charset="-122"/>
              </a:rPr>
              <a:t>基波分量</a:t>
            </a:r>
            <a:endParaRPr lang="en-US" altLang="zh-CN" sz="2400" dirty="0">
              <a:solidFill>
                <a:srgbClr val="660066"/>
              </a:solidFill>
              <a:latin typeface="+mn-lt"/>
              <a:ea typeface="FangSong" panose="02010609060101010101" pitchFamily="49" charset="-122"/>
            </a:endParaRPr>
          </a:p>
          <a:p>
            <a:pPr eaLnBrk="1" hangingPunct="1">
              <a:spcBef>
                <a:spcPts val="0"/>
              </a:spcBef>
              <a:buNone/>
            </a:pPr>
            <a:r>
              <a:rPr lang="en-US" altLang="zh-CN" sz="2400" i="1" dirty="0">
                <a:solidFill>
                  <a:srgbClr val="CC3300"/>
                </a:solidFill>
                <a:latin typeface="+mn-lt"/>
                <a:ea typeface="FangSong" panose="02010609060101010101" pitchFamily="49" charset="-122"/>
              </a:rPr>
              <a:t>I</a:t>
            </a:r>
            <a:r>
              <a:rPr lang="en-US" altLang="zh-CN" sz="2400" baseline="-25000" dirty="0">
                <a:solidFill>
                  <a:srgbClr val="CC3300"/>
                </a:solidFill>
                <a:latin typeface="+mn-lt"/>
                <a:ea typeface="FangSong" panose="02010609060101010101" pitchFamily="49" charset="-122"/>
              </a:rPr>
              <a:t>D2</a:t>
            </a:r>
            <a:r>
              <a:rPr lang="en-US" altLang="zh-CN" sz="2400" dirty="0">
                <a:solidFill>
                  <a:srgbClr val="CC3300"/>
                </a:solidFill>
                <a:latin typeface="+mn-lt"/>
                <a:ea typeface="FangSong" panose="02010609060101010101" pitchFamily="49" charset="-122"/>
              </a:rPr>
              <a:t>=</a:t>
            </a:r>
            <a:r>
              <a:rPr lang="en-US" altLang="zh-CN" sz="2400" i="1" dirty="0">
                <a:solidFill>
                  <a:srgbClr val="CC3300"/>
                </a:solidFill>
                <a:latin typeface="+mn-lt"/>
                <a:ea typeface="FangSong" panose="02010609060101010101" pitchFamily="49" charset="-122"/>
                <a:sym typeface="Symbol" panose="05050102010706020507" pitchFamily="18" charset="2"/>
              </a:rPr>
              <a:t></a:t>
            </a:r>
            <a:r>
              <a:rPr lang="en-US" altLang="zh-CN" sz="2400" baseline="-25000" dirty="0">
                <a:solidFill>
                  <a:srgbClr val="CC3300"/>
                </a:solidFill>
                <a:latin typeface="+mn-lt"/>
                <a:ea typeface="FangSong" panose="02010609060101010101" pitchFamily="49" charset="-122"/>
                <a:sym typeface="Symbol" panose="05050102010706020507" pitchFamily="18" charset="2"/>
              </a:rPr>
              <a:t>2</a:t>
            </a:r>
            <a:r>
              <a:rPr lang="en-US" altLang="zh-CN" sz="2400" dirty="0">
                <a:solidFill>
                  <a:srgbClr val="CC3300"/>
                </a:solidFill>
                <a:latin typeface="+mn-lt"/>
                <a:ea typeface="FangSong" panose="02010609060101010101" pitchFamily="49" charset="-122"/>
                <a:sym typeface="Symbol" panose="05050102010706020507" pitchFamily="18" charset="2"/>
              </a:rPr>
              <a:t>(</a:t>
            </a:r>
            <a:r>
              <a:rPr lang="en-US" altLang="zh-CN" sz="2400" i="1" dirty="0">
                <a:solidFill>
                  <a:srgbClr val="CC3300"/>
                </a:solidFill>
                <a:latin typeface="+mn-lt"/>
                <a:ea typeface="FangSong" panose="02010609060101010101" pitchFamily="49" charset="-122"/>
                <a:sym typeface="Symbol" panose="05050102010706020507" pitchFamily="18" charset="2"/>
              </a:rPr>
              <a:t></a:t>
            </a:r>
            <a:r>
              <a:rPr lang="en-US" altLang="zh-CN" sz="2400" dirty="0">
                <a:solidFill>
                  <a:srgbClr val="CC3300"/>
                </a:solidFill>
                <a:latin typeface="+mn-lt"/>
                <a:ea typeface="FangSong" panose="02010609060101010101" pitchFamily="49" charset="-122"/>
                <a:sym typeface="Symbol" panose="05050102010706020507" pitchFamily="18" charset="2"/>
              </a:rPr>
              <a:t>)</a:t>
            </a:r>
            <a:r>
              <a:rPr lang="en-US" altLang="zh-CN" sz="2800" i="1" dirty="0">
                <a:solidFill>
                  <a:srgbClr val="CC3300"/>
                </a:solidFill>
                <a:latin typeface="+mn-lt"/>
                <a:ea typeface="FangSong" panose="02010609060101010101" pitchFamily="49" charset="-122"/>
              </a:rPr>
              <a:t> i</a:t>
            </a:r>
            <a:r>
              <a:rPr lang="en-US" altLang="zh-CN" sz="2400" baseline="-25000" dirty="0">
                <a:solidFill>
                  <a:srgbClr val="CC3300"/>
                </a:solidFill>
                <a:latin typeface="+mn-lt"/>
                <a:ea typeface="FangSong" panose="02010609060101010101" pitchFamily="49" charset="-122"/>
              </a:rPr>
              <a:t>D</a:t>
            </a:r>
            <a:r>
              <a:rPr lang="en-US" altLang="zh-CN" sz="2800" baseline="-25000" dirty="0">
                <a:solidFill>
                  <a:srgbClr val="CC3300"/>
                </a:solidFill>
                <a:latin typeface="+mn-lt"/>
                <a:ea typeface="FangSong" panose="02010609060101010101" pitchFamily="49" charset="-122"/>
              </a:rPr>
              <a:t>max  </a:t>
            </a:r>
            <a:r>
              <a:rPr lang="zh-CN" altLang="en-US" sz="2400" dirty="0">
                <a:solidFill>
                  <a:srgbClr val="660066"/>
                </a:solidFill>
                <a:latin typeface="+mn-lt"/>
                <a:ea typeface="FangSong" panose="02010609060101010101" pitchFamily="49" charset="-122"/>
              </a:rPr>
              <a:t>二次谐波分量</a:t>
            </a:r>
            <a:endParaRPr lang="en-US" altLang="zh-CN" sz="2400" dirty="0">
              <a:solidFill>
                <a:srgbClr val="660066"/>
              </a:solidFill>
              <a:latin typeface="+mn-lt"/>
              <a:ea typeface="FangSong" panose="02010609060101010101" pitchFamily="49" charset="-122"/>
            </a:endParaRPr>
          </a:p>
          <a:p>
            <a:pPr eaLnBrk="1" hangingPunct="1">
              <a:spcBef>
                <a:spcPts val="0"/>
              </a:spcBef>
              <a:buFontTx/>
              <a:buNone/>
            </a:pPr>
            <a:r>
              <a:rPr lang="en-US" altLang="zh-CN" sz="2400" i="1" dirty="0">
                <a:solidFill>
                  <a:srgbClr val="CC3300"/>
                </a:solidFill>
                <a:latin typeface="+mn-lt"/>
                <a:ea typeface="FangSong" panose="02010609060101010101" pitchFamily="49" charset="-122"/>
              </a:rPr>
              <a:t>……</a:t>
            </a:r>
          </a:p>
          <a:p>
            <a:pPr eaLnBrk="1" hangingPunct="1">
              <a:spcBef>
                <a:spcPts val="0"/>
              </a:spcBef>
              <a:buFontTx/>
              <a:buNone/>
            </a:pPr>
            <a:r>
              <a:rPr lang="en-US" altLang="zh-CN" sz="2400" i="1" dirty="0">
                <a:solidFill>
                  <a:srgbClr val="CC3300"/>
                </a:solidFill>
                <a:latin typeface="+mn-lt"/>
                <a:ea typeface="FangSong" panose="02010609060101010101" pitchFamily="49" charset="-122"/>
              </a:rPr>
              <a:t>I</a:t>
            </a:r>
            <a:r>
              <a:rPr lang="en-US" altLang="zh-CN" sz="2400" baseline="-25000" dirty="0">
                <a:solidFill>
                  <a:srgbClr val="CC3300"/>
                </a:solidFill>
                <a:latin typeface="+mn-lt"/>
                <a:ea typeface="FangSong" panose="02010609060101010101" pitchFamily="49" charset="-122"/>
              </a:rPr>
              <a:t>D</a:t>
            </a:r>
            <a:r>
              <a:rPr lang="en-US" altLang="zh-CN" sz="2400" i="1" baseline="-25000" dirty="0">
                <a:solidFill>
                  <a:srgbClr val="CC3300"/>
                </a:solidFill>
                <a:latin typeface="+mn-lt"/>
                <a:ea typeface="FangSong" panose="02010609060101010101" pitchFamily="49" charset="-122"/>
              </a:rPr>
              <a:t>n</a:t>
            </a:r>
            <a:r>
              <a:rPr lang="en-US" altLang="zh-CN" sz="2400" dirty="0">
                <a:solidFill>
                  <a:srgbClr val="CC3300"/>
                </a:solidFill>
                <a:latin typeface="+mn-lt"/>
                <a:ea typeface="FangSong" panose="02010609060101010101" pitchFamily="49" charset="-122"/>
              </a:rPr>
              <a:t>=</a:t>
            </a:r>
            <a:r>
              <a:rPr lang="en-US" altLang="zh-CN" sz="2400" i="1" dirty="0">
                <a:solidFill>
                  <a:srgbClr val="CC3300"/>
                </a:solidFill>
                <a:latin typeface="+mn-lt"/>
                <a:ea typeface="FangSong" panose="02010609060101010101" pitchFamily="49" charset="-122"/>
                <a:sym typeface="Symbol" panose="05050102010706020507" pitchFamily="18" charset="2"/>
              </a:rPr>
              <a:t></a:t>
            </a:r>
            <a:r>
              <a:rPr lang="en-US" altLang="zh-CN" sz="2400" i="1" baseline="-25000" dirty="0">
                <a:solidFill>
                  <a:srgbClr val="CC3300"/>
                </a:solidFill>
                <a:latin typeface="+mn-lt"/>
                <a:ea typeface="FangSong" panose="02010609060101010101" pitchFamily="49" charset="-122"/>
                <a:sym typeface="Symbol" panose="05050102010706020507" pitchFamily="18" charset="2"/>
              </a:rPr>
              <a:t>n</a:t>
            </a:r>
            <a:r>
              <a:rPr lang="en-US" altLang="zh-CN" sz="2400" dirty="0">
                <a:solidFill>
                  <a:srgbClr val="CC3300"/>
                </a:solidFill>
                <a:latin typeface="+mn-lt"/>
                <a:ea typeface="FangSong" panose="02010609060101010101" pitchFamily="49" charset="-122"/>
                <a:sym typeface="Symbol" panose="05050102010706020507" pitchFamily="18" charset="2"/>
              </a:rPr>
              <a:t>(</a:t>
            </a:r>
            <a:r>
              <a:rPr lang="en-US" altLang="zh-CN" sz="2400" i="1" dirty="0">
                <a:solidFill>
                  <a:srgbClr val="CC3300"/>
                </a:solidFill>
                <a:latin typeface="+mn-lt"/>
                <a:ea typeface="FangSong" panose="02010609060101010101" pitchFamily="49" charset="-122"/>
                <a:sym typeface="Symbol" panose="05050102010706020507" pitchFamily="18" charset="2"/>
              </a:rPr>
              <a:t></a:t>
            </a:r>
            <a:r>
              <a:rPr lang="en-US" altLang="zh-CN" sz="2400" dirty="0">
                <a:solidFill>
                  <a:srgbClr val="CC3300"/>
                </a:solidFill>
                <a:latin typeface="+mn-lt"/>
                <a:ea typeface="FangSong" panose="02010609060101010101" pitchFamily="49" charset="-122"/>
                <a:sym typeface="Symbol" panose="05050102010706020507" pitchFamily="18" charset="2"/>
              </a:rPr>
              <a:t>)</a:t>
            </a:r>
            <a:r>
              <a:rPr lang="en-US" altLang="zh-CN" sz="2800" i="1" dirty="0">
                <a:solidFill>
                  <a:srgbClr val="CC3300"/>
                </a:solidFill>
                <a:latin typeface="+mn-lt"/>
                <a:ea typeface="FangSong" panose="02010609060101010101" pitchFamily="49" charset="-122"/>
              </a:rPr>
              <a:t> i</a:t>
            </a:r>
            <a:r>
              <a:rPr lang="en-US" altLang="zh-CN" sz="2400" baseline="-25000" dirty="0">
                <a:solidFill>
                  <a:srgbClr val="CC3300"/>
                </a:solidFill>
                <a:latin typeface="+mn-lt"/>
                <a:ea typeface="FangSong" panose="02010609060101010101" pitchFamily="49" charset="-122"/>
              </a:rPr>
              <a:t>D</a:t>
            </a:r>
            <a:r>
              <a:rPr lang="en-US" altLang="zh-CN" sz="2800" baseline="-25000" dirty="0">
                <a:solidFill>
                  <a:srgbClr val="CC3300"/>
                </a:solidFill>
                <a:latin typeface="+mn-lt"/>
                <a:ea typeface="FangSong" panose="02010609060101010101" pitchFamily="49" charset="-122"/>
              </a:rPr>
              <a:t>max</a:t>
            </a:r>
            <a:r>
              <a:rPr lang="zh-CN" altLang="en-US" sz="2400" dirty="0">
                <a:solidFill>
                  <a:srgbClr val="660066"/>
                </a:solidFill>
                <a:latin typeface="+mn-lt"/>
                <a:ea typeface="FangSong" panose="02010609060101010101" pitchFamily="49" charset="-122"/>
              </a:rPr>
              <a:t>  </a:t>
            </a:r>
            <a:r>
              <a:rPr lang="en-US" altLang="zh-CN" sz="2400" i="1" dirty="0">
                <a:solidFill>
                  <a:srgbClr val="660066"/>
                </a:solidFill>
                <a:latin typeface="+mn-lt"/>
                <a:ea typeface="FangSong" panose="02010609060101010101" pitchFamily="49" charset="-122"/>
              </a:rPr>
              <a:t>n</a:t>
            </a:r>
            <a:r>
              <a:rPr lang="zh-CN" altLang="en-US" sz="2400" dirty="0">
                <a:solidFill>
                  <a:srgbClr val="660066"/>
                </a:solidFill>
                <a:latin typeface="+mn-lt"/>
                <a:ea typeface="FangSong" panose="02010609060101010101" pitchFamily="49" charset="-122"/>
              </a:rPr>
              <a:t>次谐波分量</a:t>
            </a:r>
          </a:p>
        </p:txBody>
      </p:sp>
      <p:sp>
        <p:nvSpPr>
          <p:cNvPr id="81928" name="Text Box 11">
            <a:extLst>
              <a:ext uri="{FF2B5EF4-FFF2-40B4-BE49-F238E27FC236}">
                <a16:creationId xmlns:a16="http://schemas.microsoft.com/office/drawing/2014/main" id="{80746034-262F-4A72-ADC9-DB28E4CC0360}"/>
              </a:ext>
            </a:extLst>
          </p:cNvPr>
          <p:cNvSpPr txBox="1">
            <a:spLocks noChangeArrowheads="1"/>
          </p:cNvSpPr>
          <p:nvPr/>
        </p:nvSpPr>
        <p:spPr bwMode="auto">
          <a:xfrm>
            <a:off x="-12700" y="3286125"/>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FangSong" panose="02010609060101010101" pitchFamily="49" charset="-122"/>
              </a:rPr>
              <a:t>实际使用时，给二极管加上正向偏压，抵消</a:t>
            </a:r>
            <a:r>
              <a:rPr lang="en-US" altLang="zh-CN" sz="2400" i="1" dirty="0">
                <a:solidFill>
                  <a:srgbClr val="660066"/>
                </a:solidFill>
                <a:latin typeface="+mn-lt"/>
                <a:ea typeface="FangSong" panose="02010609060101010101" pitchFamily="49" charset="-122"/>
              </a:rPr>
              <a:t>V</a:t>
            </a:r>
            <a:r>
              <a:rPr lang="en-US" altLang="zh-CN" sz="2400" baseline="-25000" dirty="0">
                <a:solidFill>
                  <a:srgbClr val="660066"/>
                </a:solidFill>
                <a:latin typeface="+mn-lt"/>
                <a:ea typeface="FangSong" panose="02010609060101010101" pitchFamily="49" charset="-122"/>
              </a:rPr>
              <a:t>bz</a:t>
            </a:r>
            <a:r>
              <a:rPr lang="en-US" altLang="zh-CN" sz="2400" dirty="0">
                <a:solidFill>
                  <a:srgbClr val="660066"/>
                </a:solidFill>
                <a:latin typeface="+mn-lt"/>
                <a:ea typeface="FangSong" panose="02010609060101010101" pitchFamily="49" charset="-122"/>
              </a:rPr>
              <a:t> </a:t>
            </a:r>
            <a:r>
              <a:rPr lang="zh-CN" altLang="en-US" sz="2400" dirty="0">
                <a:solidFill>
                  <a:srgbClr val="660066"/>
                </a:solidFill>
                <a:latin typeface="+mn-lt"/>
                <a:ea typeface="FangSong" panose="02010609060101010101" pitchFamily="49" charset="-122"/>
              </a:rPr>
              <a:t>的影响，则导通时：</a:t>
            </a:r>
          </a:p>
        </p:txBody>
      </p:sp>
      <p:graphicFrame>
        <p:nvGraphicFramePr>
          <p:cNvPr id="81929" name="Object 14">
            <a:extLst>
              <a:ext uri="{FF2B5EF4-FFF2-40B4-BE49-F238E27FC236}">
                <a16:creationId xmlns:a16="http://schemas.microsoft.com/office/drawing/2014/main" id="{526C9D34-E816-45A5-A09C-4D98E83A524D}"/>
              </a:ext>
            </a:extLst>
          </p:cNvPr>
          <p:cNvGraphicFramePr>
            <a:graphicFrameLocks noChangeAspect="1"/>
          </p:cNvGraphicFramePr>
          <p:nvPr>
            <p:extLst>
              <p:ext uri="{D42A27DB-BD31-4B8C-83A1-F6EECF244321}">
                <p14:modId xmlns:p14="http://schemas.microsoft.com/office/powerpoint/2010/main" val="1542981158"/>
              </p:ext>
            </p:extLst>
          </p:nvPr>
        </p:nvGraphicFramePr>
        <p:xfrm>
          <a:off x="4683125" y="5364163"/>
          <a:ext cx="276225" cy="460375"/>
        </p:xfrm>
        <a:graphic>
          <a:graphicData uri="http://schemas.openxmlformats.org/presentationml/2006/ole">
            <mc:AlternateContent xmlns:mc="http://schemas.openxmlformats.org/markup-compatibility/2006">
              <mc:Choice xmlns:v="urn:schemas-microsoft-com:vml" Requires="v">
                <p:oleObj spid="_x0000_s194047" name="公式" r:id="rId6" imgW="114151" imgH="215619" progId="Equation.3">
                  <p:embed/>
                </p:oleObj>
              </mc:Choice>
              <mc:Fallback>
                <p:oleObj name="公式" r:id="rId6" imgW="114151" imgH="215619"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25" y="5364163"/>
                        <a:ext cx="276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30" name="Object 16">
            <a:extLst>
              <a:ext uri="{FF2B5EF4-FFF2-40B4-BE49-F238E27FC236}">
                <a16:creationId xmlns:a16="http://schemas.microsoft.com/office/drawing/2014/main" id="{4E3113C5-6A76-4BC8-A26F-CE51EB3233C8}"/>
              </a:ext>
            </a:extLst>
          </p:cNvPr>
          <p:cNvGraphicFramePr>
            <a:graphicFrameLocks noChangeAspect="1"/>
          </p:cNvGraphicFramePr>
          <p:nvPr>
            <p:extLst>
              <p:ext uri="{D42A27DB-BD31-4B8C-83A1-F6EECF244321}">
                <p14:modId xmlns:p14="http://schemas.microsoft.com/office/powerpoint/2010/main" val="1417722222"/>
              </p:ext>
            </p:extLst>
          </p:nvPr>
        </p:nvGraphicFramePr>
        <p:xfrm>
          <a:off x="5338763" y="5721350"/>
          <a:ext cx="263525" cy="401638"/>
        </p:xfrm>
        <a:graphic>
          <a:graphicData uri="http://schemas.openxmlformats.org/presentationml/2006/ole">
            <mc:AlternateContent xmlns:mc="http://schemas.openxmlformats.org/markup-compatibility/2006">
              <mc:Choice xmlns:v="urn:schemas-microsoft-com:vml" Requires="v">
                <p:oleObj spid="_x0000_s194048" name="公式" r:id="rId8" imgW="114151" imgH="215619" progId="Equation.3">
                  <p:embed/>
                </p:oleObj>
              </mc:Choice>
              <mc:Fallback>
                <p:oleObj name="公式" r:id="rId8" imgW="114151" imgH="215619"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8763" y="5721350"/>
                        <a:ext cx="263525"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31" name="Object 18">
            <a:extLst>
              <a:ext uri="{FF2B5EF4-FFF2-40B4-BE49-F238E27FC236}">
                <a16:creationId xmlns:a16="http://schemas.microsoft.com/office/drawing/2014/main" id="{B35E92CC-4B17-44C3-85E2-DE6334EF8381}"/>
              </a:ext>
            </a:extLst>
          </p:cNvPr>
          <p:cNvGraphicFramePr>
            <a:graphicFrameLocks noChangeAspect="1"/>
          </p:cNvGraphicFramePr>
          <p:nvPr>
            <p:extLst>
              <p:ext uri="{D42A27DB-BD31-4B8C-83A1-F6EECF244321}">
                <p14:modId xmlns:p14="http://schemas.microsoft.com/office/powerpoint/2010/main" val="3028918533"/>
              </p:ext>
            </p:extLst>
          </p:nvPr>
        </p:nvGraphicFramePr>
        <p:xfrm>
          <a:off x="3349625" y="6088063"/>
          <a:ext cx="265113" cy="401637"/>
        </p:xfrm>
        <a:graphic>
          <a:graphicData uri="http://schemas.openxmlformats.org/presentationml/2006/ole">
            <mc:AlternateContent xmlns:mc="http://schemas.openxmlformats.org/markup-compatibility/2006">
              <mc:Choice xmlns:v="urn:schemas-microsoft-com:vml" Requires="v">
                <p:oleObj spid="_x0000_s194049" name="公式" r:id="rId9" imgW="114151" imgH="215619" progId="Equation.3">
                  <p:embed/>
                </p:oleObj>
              </mc:Choice>
              <mc:Fallback>
                <p:oleObj name="公式" r:id="rId9" imgW="114151" imgH="215619"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9625" y="6088063"/>
                        <a:ext cx="26511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1932" name="组合 21">
            <a:extLst>
              <a:ext uri="{FF2B5EF4-FFF2-40B4-BE49-F238E27FC236}">
                <a16:creationId xmlns:a16="http://schemas.microsoft.com/office/drawing/2014/main" id="{DC9F0C6F-3F4E-4616-B8B5-A04977F5DE9A}"/>
              </a:ext>
            </a:extLst>
          </p:cNvPr>
          <p:cNvGrpSpPr>
            <a:grpSpLocks/>
          </p:cNvGrpSpPr>
          <p:nvPr/>
        </p:nvGrpSpPr>
        <p:grpSpPr bwMode="auto">
          <a:xfrm>
            <a:off x="3071813" y="3692525"/>
            <a:ext cx="420687" cy="498475"/>
            <a:chOff x="2786050" y="2214553"/>
            <a:chExt cx="571505" cy="583409"/>
          </a:xfrm>
        </p:grpSpPr>
        <p:cxnSp>
          <p:nvCxnSpPr>
            <p:cNvPr id="81939" name="直接连接符 19">
              <a:extLst>
                <a:ext uri="{FF2B5EF4-FFF2-40B4-BE49-F238E27FC236}">
                  <a16:creationId xmlns:a16="http://schemas.microsoft.com/office/drawing/2014/main" id="{9DF0B79E-F681-49D9-9AFF-7297443F33FC}"/>
                </a:ext>
              </a:extLst>
            </p:cNvPr>
            <p:cNvCxnSpPr>
              <a:cxnSpLocks noChangeShapeType="1"/>
            </p:cNvCxnSpPr>
            <p:nvPr/>
          </p:nvCxnSpPr>
          <p:spPr bwMode="auto">
            <a:xfrm>
              <a:off x="2786050" y="2297896"/>
              <a:ext cx="571504" cy="500066"/>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81940" name="直接连接符 20">
              <a:extLst>
                <a:ext uri="{FF2B5EF4-FFF2-40B4-BE49-F238E27FC236}">
                  <a16:creationId xmlns:a16="http://schemas.microsoft.com/office/drawing/2014/main" id="{EAF61115-17ED-4461-8A05-5AABFF77C160}"/>
                </a:ext>
              </a:extLst>
            </p:cNvPr>
            <p:cNvCxnSpPr>
              <a:cxnSpLocks noChangeShapeType="1"/>
            </p:cNvCxnSpPr>
            <p:nvPr/>
          </p:nvCxnSpPr>
          <p:spPr bwMode="auto">
            <a:xfrm flipV="1">
              <a:off x="2786051" y="2214553"/>
              <a:ext cx="571504" cy="500066"/>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grpSp>
      <p:pic>
        <p:nvPicPr>
          <p:cNvPr id="81933" name="图片 4" descr="Image1.jpg">
            <a:extLst>
              <a:ext uri="{FF2B5EF4-FFF2-40B4-BE49-F238E27FC236}">
                <a16:creationId xmlns:a16="http://schemas.microsoft.com/office/drawing/2014/main" id="{0BC24344-060F-4DB4-9CED-712AAF09D8F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500563" y="142875"/>
            <a:ext cx="3429000"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5" name="Text Box 11">
            <a:extLst>
              <a:ext uri="{FF2B5EF4-FFF2-40B4-BE49-F238E27FC236}">
                <a16:creationId xmlns:a16="http://schemas.microsoft.com/office/drawing/2014/main" id="{FDF9F531-AC35-4FC9-AA1C-C3D6964A4C9D}"/>
              </a:ext>
            </a:extLst>
          </p:cNvPr>
          <p:cNvSpPr txBox="1">
            <a:spLocks noChangeArrowheads="1"/>
          </p:cNvSpPr>
          <p:nvPr/>
        </p:nvSpPr>
        <p:spPr bwMode="auto">
          <a:xfrm>
            <a:off x="401638" y="4238625"/>
            <a:ext cx="6299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FangSong" panose="02010609060101010101" pitchFamily="49" charset="-122"/>
              </a:rPr>
              <a:t>当</a:t>
            </a:r>
            <a:r>
              <a:rPr lang="zh-CN" altLang="en-US" sz="2400" i="1" dirty="0">
                <a:solidFill>
                  <a:srgbClr val="660066"/>
                </a:solidFill>
                <a:latin typeface="+mn-lt"/>
                <a:ea typeface="FangSong" panose="02010609060101010101" pitchFamily="49" charset="-122"/>
                <a:sym typeface="Symbol" panose="05050102010706020507" pitchFamily="18" charset="2"/>
              </a:rPr>
              <a:t></a:t>
            </a:r>
            <a:r>
              <a:rPr lang="en-US" altLang="zh-CN" sz="2400" baseline="-25000" dirty="0">
                <a:solidFill>
                  <a:srgbClr val="660066"/>
                </a:solidFill>
                <a:latin typeface="+mn-lt"/>
                <a:ea typeface="FangSong" panose="02010609060101010101" pitchFamily="49" charset="-122"/>
                <a:sym typeface="Symbol" panose="05050102010706020507" pitchFamily="18" charset="2"/>
              </a:rPr>
              <a:t>i</a:t>
            </a:r>
            <a:r>
              <a:rPr lang="en-US" altLang="zh-CN" sz="2400" i="1" dirty="0">
                <a:solidFill>
                  <a:srgbClr val="660066"/>
                </a:solidFill>
                <a:latin typeface="+mn-lt"/>
                <a:ea typeface="FangSong" panose="02010609060101010101" pitchFamily="49" charset="-122"/>
                <a:sym typeface="Symbol" panose="05050102010706020507" pitchFamily="18" charset="2"/>
              </a:rPr>
              <a:t>t </a:t>
            </a:r>
            <a:r>
              <a:rPr lang="en-US" altLang="zh-CN" sz="2400" dirty="0">
                <a:solidFill>
                  <a:srgbClr val="660066"/>
                </a:solidFill>
                <a:latin typeface="+mn-lt"/>
                <a:ea typeface="FangSong" panose="02010609060101010101" pitchFamily="49" charset="-122"/>
                <a:sym typeface="Symbol" panose="05050102010706020507" pitchFamily="18" charset="2"/>
              </a:rPr>
              <a:t>=</a:t>
            </a:r>
            <a:r>
              <a:rPr lang="zh-CN" altLang="en-US" sz="2400" i="1" dirty="0">
                <a:solidFill>
                  <a:srgbClr val="660066"/>
                </a:solidFill>
                <a:latin typeface="+mn-lt"/>
                <a:ea typeface="FangSong" panose="02010609060101010101" pitchFamily="49" charset="-122"/>
                <a:sym typeface="Symbol" panose="05050102010706020507" pitchFamily="18" charset="2"/>
              </a:rPr>
              <a:t></a:t>
            </a:r>
            <a:r>
              <a:rPr lang="zh-CN" altLang="en-US" sz="2400" dirty="0">
                <a:solidFill>
                  <a:srgbClr val="660066"/>
                </a:solidFill>
                <a:latin typeface="+mn-lt"/>
                <a:ea typeface="FangSong" panose="02010609060101010101" pitchFamily="49" charset="-122"/>
              </a:rPr>
              <a:t>（为截止角）时，</a:t>
            </a:r>
            <a:r>
              <a:rPr lang="en-US" altLang="zh-CN" sz="2400" i="1" dirty="0">
                <a:solidFill>
                  <a:srgbClr val="660066"/>
                </a:solidFill>
                <a:latin typeface="+mn-lt"/>
                <a:ea typeface="FangSong" panose="02010609060101010101" pitchFamily="49" charset="-122"/>
                <a:sym typeface="Symbol" panose="05050102010706020507" pitchFamily="18" charset="2"/>
              </a:rPr>
              <a:t>i</a:t>
            </a:r>
            <a:r>
              <a:rPr lang="en-US" altLang="zh-CN" sz="2400" baseline="-25000" dirty="0">
                <a:solidFill>
                  <a:srgbClr val="660066"/>
                </a:solidFill>
                <a:latin typeface="+mn-lt"/>
                <a:ea typeface="FangSong" panose="02010609060101010101" pitchFamily="49" charset="-122"/>
                <a:sym typeface="Symbol" panose="05050102010706020507" pitchFamily="18" charset="2"/>
              </a:rPr>
              <a:t>D</a:t>
            </a:r>
            <a:r>
              <a:rPr lang="en-US" altLang="zh-CN" sz="2400" dirty="0">
                <a:solidFill>
                  <a:srgbClr val="660066"/>
                </a:solidFill>
                <a:latin typeface="+mn-lt"/>
                <a:ea typeface="FangSong" panose="02010609060101010101" pitchFamily="49" charset="-122"/>
              </a:rPr>
              <a:t>=0 ,  </a:t>
            </a:r>
            <a:r>
              <a:rPr lang="zh-CN" altLang="en-US" sz="2400" dirty="0">
                <a:solidFill>
                  <a:srgbClr val="660066"/>
                </a:solidFill>
                <a:latin typeface="+mn-lt"/>
                <a:ea typeface="FangSong" panose="02010609060101010101" pitchFamily="49" charset="-122"/>
              </a:rPr>
              <a:t>而</a:t>
            </a:r>
            <a:r>
              <a:rPr lang="en-US" altLang="zh-CN" sz="2400" i="1" dirty="0">
                <a:solidFill>
                  <a:srgbClr val="660066"/>
                </a:solidFill>
                <a:latin typeface="+mn-lt"/>
                <a:ea typeface="FangSong" panose="02010609060101010101" pitchFamily="49" charset="-122"/>
              </a:rPr>
              <a:t>S </a:t>
            </a:r>
            <a:r>
              <a:rPr lang="en-US" altLang="zh-CN" sz="2400" dirty="0">
                <a:solidFill>
                  <a:srgbClr val="660066"/>
                </a:solidFill>
                <a:latin typeface="+mn-lt"/>
                <a:ea typeface="FangSong" panose="02010609060101010101" pitchFamily="49" charset="-122"/>
                <a:sym typeface="Symbol" panose="05050102010706020507" pitchFamily="18" charset="2"/>
              </a:rPr>
              <a:t> </a:t>
            </a:r>
            <a:r>
              <a:rPr lang="en-US" altLang="zh-CN" sz="2400" dirty="0">
                <a:solidFill>
                  <a:srgbClr val="660066"/>
                </a:solidFill>
                <a:latin typeface="+mn-lt"/>
                <a:ea typeface="FangSong" panose="02010609060101010101" pitchFamily="49" charset="-122"/>
              </a:rPr>
              <a:t>0</a:t>
            </a:r>
            <a:endParaRPr lang="zh-CN" altLang="en-US" sz="2400" dirty="0">
              <a:solidFill>
                <a:srgbClr val="660066"/>
              </a:solidFill>
              <a:latin typeface="+mn-lt"/>
              <a:ea typeface="FangSong" panose="02010609060101010101" pitchFamily="49" charset="-122"/>
            </a:endParaRPr>
          </a:p>
        </p:txBody>
      </p:sp>
      <p:graphicFrame>
        <p:nvGraphicFramePr>
          <p:cNvPr id="81936" name="Object 15">
            <a:extLst>
              <a:ext uri="{FF2B5EF4-FFF2-40B4-BE49-F238E27FC236}">
                <a16:creationId xmlns:a16="http://schemas.microsoft.com/office/drawing/2014/main" id="{54E40BB7-B63B-43C7-BADC-7E4EAF5E32D4}"/>
              </a:ext>
            </a:extLst>
          </p:cNvPr>
          <p:cNvGraphicFramePr>
            <a:graphicFrameLocks noChangeAspect="1"/>
          </p:cNvGraphicFramePr>
          <p:nvPr>
            <p:extLst>
              <p:ext uri="{D42A27DB-BD31-4B8C-83A1-F6EECF244321}">
                <p14:modId xmlns:p14="http://schemas.microsoft.com/office/powerpoint/2010/main" val="535985070"/>
              </p:ext>
            </p:extLst>
          </p:nvPr>
        </p:nvGraphicFramePr>
        <p:xfrm>
          <a:off x="783431" y="4810620"/>
          <a:ext cx="6508750" cy="412750"/>
        </p:xfrm>
        <a:graphic>
          <a:graphicData uri="http://schemas.openxmlformats.org/presentationml/2006/ole">
            <mc:AlternateContent xmlns:mc="http://schemas.openxmlformats.org/markup-compatibility/2006">
              <mc:Choice xmlns:v="urn:schemas-microsoft-com:vml" Requires="v">
                <p:oleObj spid="_x0000_s194050" name="公式" r:id="rId11" imgW="3975100" imgH="241300" progId="Equation.3">
                  <p:embed/>
                </p:oleObj>
              </mc:Choice>
              <mc:Fallback>
                <p:oleObj name="公式" r:id="rId11" imgW="3975100" imgH="2413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3431" y="4810620"/>
                        <a:ext cx="6508750" cy="412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81937" name="Object 17">
                <a:extLst>
                  <a:ext uri="{FF2B5EF4-FFF2-40B4-BE49-F238E27FC236}">
                    <a16:creationId xmlns:a16="http://schemas.microsoft.com/office/drawing/2014/main" id="{6C12A950-916E-4D15-A147-4C21257ABC21}"/>
                  </a:ext>
                </a:extLst>
              </p:cNvPr>
              <p:cNvSpPr txBox="1"/>
              <p:nvPr/>
            </p:nvSpPr>
            <p:spPr bwMode="auto">
              <a:xfrm>
                <a:off x="401638" y="5312589"/>
                <a:ext cx="3319463" cy="492125"/>
              </a:xfrm>
              <a:prstGeom prst="rect">
                <a:avLst/>
              </a:prstGeom>
              <a:solidFill>
                <a:schemeClr val="bg1"/>
              </a:solidFill>
              <a:ln>
                <a:noFill/>
              </a:ln>
            </p:spPr>
            <p:txBody>
              <a:bodyPr>
                <a:normAutofit lnSpcReduction="10000"/>
              </a:bodyPr>
              <a:lstStyle/>
              <a:p>
                <a14:m>
                  <m:oMath xmlns:m="http://schemas.openxmlformats.org/officeDocument/2006/math">
                    <m:r>
                      <m:rPr>
                        <m:nor/>
                      </m:rPr>
                      <a:rPr lang="zh-CN" altLang="en-US" dirty="0">
                        <a:solidFill>
                          <a:srgbClr val="660066"/>
                        </a:solidFill>
                        <a:latin typeface="+mn-lt"/>
                        <a:ea typeface="FangSong" panose="02010609060101010101" pitchFamily="49" charset="-122"/>
                      </a:rPr>
                      <m:t>当</m:t>
                    </m:r>
                    <m:r>
                      <m:rPr>
                        <m:nor/>
                      </m:rPr>
                      <a:rPr lang="zh-CN" altLang="en-US" i="1" dirty="0">
                        <a:solidFill>
                          <a:srgbClr val="660066"/>
                        </a:solidFill>
                        <a:latin typeface="+mn-lt"/>
                        <a:ea typeface="FangSong" panose="02010609060101010101" pitchFamily="49" charset="-122"/>
                        <a:sym typeface="Symbol" panose="05050102010706020507" pitchFamily="18" charset="2"/>
                      </a:rPr>
                      <m:t></m:t>
                    </m:r>
                    <m:r>
                      <m:rPr>
                        <m:nor/>
                      </m:rPr>
                      <a:rPr lang="en-US" altLang="zh-CN" baseline="-25000" dirty="0">
                        <a:solidFill>
                          <a:srgbClr val="660066"/>
                        </a:solidFill>
                        <a:latin typeface="+mn-lt"/>
                        <a:ea typeface="FangSong" panose="02010609060101010101" pitchFamily="49" charset="-122"/>
                        <a:sym typeface="Symbol" panose="05050102010706020507" pitchFamily="18" charset="2"/>
                      </a:rPr>
                      <m:t>i</m:t>
                    </m:r>
                    <m:r>
                      <m:rPr>
                        <m:nor/>
                      </m:rPr>
                      <a:rPr lang="en-US" altLang="zh-CN" i="1" dirty="0">
                        <a:solidFill>
                          <a:srgbClr val="660066"/>
                        </a:solidFill>
                        <a:latin typeface="+mn-lt"/>
                        <a:ea typeface="FangSong" panose="02010609060101010101" pitchFamily="49" charset="-122"/>
                        <a:sym typeface="Symbol" panose="05050102010706020507" pitchFamily="18" charset="2"/>
                      </a:rPr>
                      <m:t>t</m:t>
                    </m:r>
                    <m:r>
                      <m:rPr>
                        <m:nor/>
                      </m:rPr>
                      <a:rPr lang="en-US" altLang="zh-CN" i="1" dirty="0">
                        <a:solidFill>
                          <a:srgbClr val="660066"/>
                        </a:solidFill>
                        <a:latin typeface="+mn-lt"/>
                        <a:ea typeface="FangSong" panose="02010609060101010101" pitchFamily="49" charset="-122"/>
                        <a:sym typeface="Symbol" panose="05050102010706020507" pitchFamily="18" charset="2"/>
                      </a:rPr>
                      <m:t> </m:t>
                    </m:r>
                    <m:r>
                      <m:rPr>
                        <m:nor/>
                      </m:rPr>
                      <a:rPr lang="en-US" altLang="zh-CN" dirty="0">
                        <a:solidFill>
                          <a:srgbClr val="660066"/>
                        </a:solidFill>
                        <a:latin typeface="+mn-lt"/>
                        <a:ea typeface="FangSong" panose="02010609060101010101" pitchFamily="49" charset="-122"/>
                        <a:sym typeface="Symbol" panose="05050102010706020507" pitchFamily="18" charset="2"/>
                      </a:rPr>
                      <m:t>=</m:t>
                    </m:r>
                    <m:r>
                      <m:rPr>
                        <m:nor/>
                      </m:rPr>
                      <a:rPr lang="en-US" altLang="zh-CN" dirty="0">
                        <a:solidFill>
                          <a:srgbClr val="660066"/>
                        </a:solidFill>
                        <a:latin typeface="+mn-lt"/>
                        <a:ea typeface="FangSong" panose="02010609060101010101" pitchFamily="49" charset="-122"/>
                      </a:rPr>
                      <m:t>0</m:t>
                    </m:r>
                    <m:r>
                      <m:rPr>
                        <m:nor/>
                      </m:rPr>
                      <a:rPr lang="zh-CN" altLang="en-US" dirty="0">
                        <a:solidFill>
                          <a:srgbClr val="660066"/>
                        </a:solidFill>
                        <a:latin typeface="+mn-lt"/>
                        <a:ea typeface="FangSong" panose="02010609060101010101" pitchFamily="49" charset="-122"/>
                      </a:rPr>
                      <m:t>时，</m:t>
                    </m:r>
                    <m:r>
                      <m:rPr>
                        <m:nor/>
                      </m:rPr>
                      <a:rPr lang="en-US" altLang="zh-CN" i="1">
                        <a:solidFill>
                          <a:srgbClr val="660066"/>
                        </a:solidFill>
                        <a:latin typeface="+mn-lt"/>
                        <a:ea typeface="FangSong" panose="02010609060101010101" pitchFamily="49" charset="-122"/>
                        <a:sym typeface="Symbol" panose="05050102010706020507" pitchFamily="18" charset="2"/>
                      </a:rPr>
                      <m:t>i</m:t>
                    </m:r>
                    <m:r>
                      <m:rPr>
                        <m:nor/>
                      </m:rPr>
                      <a:rPr lang="en-US" altLang="zh-CN" baseline="-25000">
                        <a:solidFill>
                          <a:srgbClr val="660066"/>
                        </a:solidFill>
                        <a:latin typeface="+mn-lt"/>
                        <a:ea typeface="FangSong" panose="02010609060101010101" pitchFamily="49" charset="-122"/>
                        <a:sym typeface="Symbol" panose="05050102010706020507" pitchFamily="18" charset="2"/>
                      </a:rPr>
                      <m:t>D</m:t>
                    </m:r>
                    <m:r>
                      <m:rPr>
                        <m:nor/>
                      </m:rPr>
                      <a:rPr lang="en-US" altLang="zh-CN" dirty="0">
                        <a:solidFill>
                          <a:srgbClr val="660066"/>
                        </a:solidFill>
                        <a:latin typeface="+mn-lt"/>
                        <a:ea typeface="FangSong" panose="02010609060101010101" pitchFamily="49" charset="-122"/>
                      </a:rPr>
                      <m:t>=</m:t>
                    </m:r>
                  </m:oMath>
                </a14:m>
                <a:r>
                  <a:rPr lang="en-US" altLang="zh-CN" i="1" dirty="0">
                    <a:solidFill>
                      <a:srgbClr val="660066"/>
                    </a:solidFill>
                    <a:latin typeface="+mn-lt"/>
                    <a:ea typeface="FangSong" panose="02010609060101010101" pitchFamily="49" charset="-122"/>
                  </a:rPr>
                  <a:t>i</a:t>
                </a:r>
                <a:r>
                  <a:rPr lang="en-US" altLang="zh-CN" baseline="-25000" dirty="0">
                    <a:solidFill>
                      <a:srgbClr val="660066"/>
                    </a:solidFill>
                    <a:latin typeface="+mn-lt"/>
                    <a:ea typeface="FangSong" panose="02010609060101010101" pitchFamily="49" charset="-122"/>
                  </a:rPr>
                  <a:t>Dmax</a:t>
                </a:r>
                <a:endParaRPr lang="zh-CN" altLang="en-US" dirty="0">
                  <a:solidFill>
                    <a:srgbClr val="660066"/>
                  </a:solidFill>
                  <a:latin typeface="+mn-lt"/>
                  <a:ea typeface="FangSong" panose="02010609060101010101" pitchFamily="49" charset="-122"/>
                </a:endParaRPr>
              </a:p>
            </p:txBody>
          </p:sp>
        </mc:Choice>
        <mc:Fallback xmlns="">
          <p:sp>
            <p:nvSpPr>
              <p:cNvPr id="81937" name="Object 17">
                <a:extLst>
                  <a:ext uri="{FF2B5EF4-FFF2-40B4-BE49-F238E27FC236}">
                    <a16:creationId xmlns:a16="http://schemas.microsoft.com/office/drawing/2014/main" id="{6C12A950-916E-4D15-A147-4C21257ABC21}"/>
                  </a:ext>
                </a:extLst>
              </p:cNvPr>
              <p:cNvSpPr txBox="1">
                <a:spLocks noRot="1" noChangeAspect="1" noMove="1" noResize="1" noEditPoints="1" noAdjustHandles="1" noChangeArrowheads="1" noChangeShapeType="1" noTextEdit="1"/>
              </p:cNvSpPr>
              <p:nvPr/>
            </p:nvSpPr>
            <p:spPr bwMode="auto">
              <a:xfrm>
                <a:off x="401638" y="5312589"/>
                <a:ext cx="3319463" cy="492125"/>
              </a:xfrm>
              <a:prstGeom prst="rect">
                <a:avLst/>
              </a:prstGeom>
              <a:blipFill>
                <a:blip r:embed="rId13"/>
                <a:stretch>
                  <a:fillRect t="-20988" r="-1103" b="-3086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938" name="Object 19">
                <a:extLst>
                  <a:ext uri="{FF2B5EF4-FFF2-40B4-BE49-F238E27FC236}">
                    <a16:creationId xmlns:a16="http://schemas.microsoft.com/office/drawing/2014/main" id="{34BD4B2A-5A12-4069-8387-1AD0E1361EAA}"/>
                  </a:ext>
                </a:extLst>
              </p:cNvPr>
              <p:cNvSpPr txBox="1"/>
              <p:nvPr/>
            </p:nvSpPr>
            <p:spPr bwMode="auto">
              <a:xfrm>
                <a:off x="1043916" y="5863131"/>
                <a:ext cx="4897165" cy="846137"/>
              </a:xfrm>
              <a:prstGeom prst="rect">
                <a:avLst/>
              </a:prstGeom>
              <a:solidFill>
                <a:schemeClr val="bg1"/>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en-US" altLang="zh-CN" i="1" smtClean="0">
                          <a:solidFill>
                            <a:srgbClr val="660066"/>
                          </a:solidFill>
                          <a:latin typeface="+mn-lt"/>
                          <a:ea typeface="FangSong" panose="02010609060101010101" pitchFamily="49" charset="-122"/>
                        </a:rPr>
                        <m:t>i</m:t>
                      </m:r>
                      <m:r>
                        <m:rPr>
                          <m:nor/>
                        </m:rPr>
                        <a:rPr lang="en-US" altLang="zh-CN" baseline="-25000" smtClean="0">
                          <a:solidFill>
                            <a:srgbClr val="660066"/>
                          </a:solidFill>
                          <a:latin typeface="+mn-lt"/>
                          <a:ea typeface="FangSong" panose="02010609060101010101" pitchFamily="49" charset="-122"/>
                        </a:rPr>
                        <m:t>Dmax</m:t>
                      </m:r>
                      <m:r>
                        <a:rPr lang="zh-CN" altLang="en-US" i="1">
                          <a:solidFill>
                            <a:srgbClr val="000000"/>
                          </a:solidFill>
                          <a:latin typeface="Cambria Math" panose="02040503050406030204" pitchFamily="18" charset="0"/>
                        </a:rPr>
                        <m:t>=</m:t>
                      </m:r>
                      <m:r>
                        <m:rPr>
                          <m:nor/>
                        </m:rPr>
                        <a:rPr lang="en-US" altLang="zh-CN" i="1" dirty="0">
                          <a:solidFill>
                            <a:srgbClr val="660066"/>
                          </a:solidFill>
                          <a:latin typeface="+mn-lt"/>
                          <a:ea typeface="FangSong" panose="02010609060101010101" pitchFamily="49" charset="-122"/>
                        </a:rPr>
                        <m:t>S</m:t>
                      </m:r>
                      <m:r>
                        <a:rPr lang="zh-CN" altLang="en-US"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m:rPr>
                          <m:nor/>
                        </m:rPr>
                        <a:rPr lang="en-US" altLang="zh-CN" b="1" i="1" dirty="0" smtClean="0">
                          <a:solidFill>
                            <a:srgbClr val="660066"/>
                          </a:solidFill>
                          <a:latin typeface="+mn-lt"/>
                          <a:ea typeface="FangSong" panose="02010609060101010101" pitchFamily="49" charset="-122"/>
                          <a:sym typeface="Symbol" panose="05050102010706020507" pitchFamily="18" charset="2"/>
                        </a:rPr>
                        <m:t>V</m:t>
                      </m:r>
                      <m:r>
                        <m:rPr>
                          <m:nor/>
                        </m:rPr>
                        <a:rPr lang="en-US" altLang="zh-CN" baseline="-25000" dirty="0">
                          <a:solidFill>
                            <a:srgbClr val="660066"/>
                          </a:solidFill>
                          <a:latin typeface="+mn-lt"/>
                          <a:ea typeface="FangSong" panose="02010609060101010101" pitchFamily="49" charset="-122"/>
                          <a:sym typeface="Symbol" panose="05050102010706020507" pitchFamily="18" charset="2"/>
                        </a:rPr>
                        <m:t>i</m:t>
                      </m:r>
                      <m:r>
                        <a:rPr lang="zh-CN" altLang="en-US" i="1">
                          <a:solidFill>
                            <a:srgbClr val="000000"/>
                          </a:solidFill>
                          <a:latin typeface="Cambria Math" panose="02040503050406030204" pitchFamily="18" charset="0"/>
                        </a:rPr>
                        <m:t>−</m:t>
                      </m:r>
                      <m:r>
                        <m:rPr>
                          <m:nor/>
                        </m:rPr>
                        <a:rPr lang="en-US" altLang="zh-CN" i="1">
                          <a:solidFill>
                            <a:srgbClr val="660066"/>
                          </a:solidFill>
                          <a:latin typeface="+mn-lt"/>
                          <a:ea typeface="FangSong" panose="02010609060101010101" pitchFamily="49" charset="-122"/>
                          <a:sym typeface="Symbol" panose="05050102010706020507" pitchFamily="18" charset="2"/>
                        </a:rPr>
                        <m:t>v</m:t>
                      </m:r>
                      <m:r>
                        <m:rPr>
                          <m:nor/>
                        </m:rPr>
                        <a:rPr lang="en-US" altLang="zh-CN" baseline="-25000">
                          <a:solidFill>
                            <a:srgbClr val="660066"/>
                          </a:solidFill>
                          <a:latin typeface="+mn-lt"/>
                          <a:ea typeface="FangSong" panose="02010609060101010101" pitchFamily="49" charset="-122"/>
                          <a:sym typeface="Symbol" panose="05050102010706020507" pitchFamily="18" charset="2"/>
                        </a:rPr>
                        <m:t>c</m:t>
                      </m:r>
                      <m:r>
                        <a:rPr lang="zh-CN" altLang="en-US" i="1">
                          <a:solidFill>
                            <a:srgbClr val="000000"/>
                          </a:solidFill>
                          <a:latin typeface="Cambria Math" panose="02040503050406030204" pitchFamily="18" charset="0"/>
                        </a:rPr>
                        <m:t>)=</m:t>
                      </m:r>
                      <m:r>
                        <m:rPr>
                          <m:nor/>
                        </m:rPr>
                        <a:rPr lang="en-US" altLang="zh-CN" i="1" dirty="0">
                          <a:solidFill>
                            <a:srgbClr val="660066"/>
                          </a:solidFill>
                          <a:latin typeface="+mn-lt"/>
                          <a:ea typeface="FangSong" panose="02010609060101010101" pitchFamily="49" charset="-122"/>
                        </a:rPr>
                        <m:t>S</m:t>
                      </m:r>
                      <m:r>
                        <a:rPr lang="zh-CN" altLang="en-US" i="1">
                          <a:solidFill>
                            <a:srgbClr val="000000"/>
                          </a:solidFill>
                          <a:latin typeface="Cambria Math" panose="02040503050406030204" pitchFamily="18" charset="0"/>
                        </a:rPr>
                        <m:t>⋅</m:t>
                      </m:r>
                      <m:r>
                        <m:rPr>
                          <m:nor/>
                        </m:rPr>
                        <a:rPr lang="en-US" altLang="zh-CN" dirty="0">
                          <a:solidFill>
                            <a:srgbClr val="660066"/>
                          </a:solidFill>
                          <a:latin typeface="+mn-lt"/>
                          <a:ea typeface="FangSong" panose="02010609060101010101" pitchFamily="49" charset="-122"/>
                        </a:rPr>
                        <m:t>(</m:t>
                      </m:r>
                      <m:r>
                        <m:rPr>
                          <m:nor/>
                        </m:rPr>
                        <a:rPr lang="en-US" altLang="zh-CN" b="1" i="1" dirty="0" smtClean="0">
                          <a:solidFill>
                            <a:srgbClr val="660066"/>
                          </a:solidFill>
                          <a:latin typeface="+mn-lt"/>
                          <a:ea typeface="FangSong" panose="02010609060101010101" pitchFamily="49" charset="-122"/>
                          <a:sym typeface="Symbol" panose="05050102010706020507" pitchFamily="18" charset="2"/>
                        </a:rPr>
                        <m:t>V</m:t>
                      </m:r>
                      <m:r>
                        <m:rPr>
                          <m:nor/>
                        </m:rPr>
                        <a:rPr lang="en-US" altLang="zh-CN" baseline="-25000" dirty="0">
                          <a:solidFill>
                            <a:srgbClr val="660066"/>
                          </a:solidFill>
                          <a:latin typeface="+mn-lt"/>
                          <a:ea typeface="FangSong" panose="02010609060101010101" pitchFamily="49" charset="-122"/>
                          <a:sym typeface="Symbol" panose="05050102010706020507" pitchFamily="18" charset="2"/>
                        </a:rPr>
                        <m:t>i</m:t>
                      </m:r>
                      <m:r>
                        <a:rPr lang="zh-CN" altLang="en-US" i="1">
                          <a:solidFill>
                            <a:srgbClr val="000000"/>
                          </a:solidFill>
                          <a:latin typeface="Cambria Math" panose="02040503050406030204" pitchFamily="18" charset="0"/>
                        </a:rPr>
                        <m:t>−</m:t>
                      </m:r>
                      <m:r>
                        <m:rPr>
                          <m:nor/>
                        </m:rPr>
                        <a:rPr lang="en-US" altLang="zh-CN" b="1" i="1" dirty="0" smtClean="0">
                          <a:solidFill>
                            <a:srgbClr val="660066"/>
                          </a:solidFill>
                          <a:latin typeface="+mn-lt"/>
                          <a:ea typeface="FangSong" panose="02010609060101010101" pitchFamily="49" charset="-122"/>
                          <a:sym typeface="Symbol" panose="05050102010706020507" pitchFamily="18" charset="2"/>
                        </a:rPr>
                        <m:t>V</m:t>
                      </m:r>
                      <m:r>
                        <m:rPr>
                          <m:nor/>
                        </m:rPr>
                        <a:rPr lang="en-US" altLang="zh-CN" baseline="-25000" dirty="0">
                          <a:solidFill>
                            <a:srgbClr val="660066"/>
                          </a:solidFill>
                          <a:latin typeface="+mn-lt"/>
                          <a:ea typeface="FangSong" panose="02010609060101010101" pitchFamily="49" charset="-122"/>
                          <a:sym typeface="Symbol" panose="05050102010706020507" pitchFamily="18" charset="2"/>
                        </a:rPr>
                        <m:t>i</m:t>
                      </m:r>
                      <m:r>
                        <a:rPr lang="zh-CN" altLang="en-US" i="1">
                          <a:solidFill>
                            <a:srgbClr val="000000"/>
                          </a:solidFill>
                          <a:latin typeface="Cambria Math" panose="02040503050406030204" pitchFamily="18" charset="0"/>
                        </a:rPr>
                        <m:t>⋅</m:t>
                      </m:r>
                      <m:r>
                        <m:rPr>
                          <m:nor/>
                        </m:rPr>
                        <a:rPr lang="en-US" altLang="zh-CN" dirty="0">
                          <a:solidFill>
                            <a:srgbClr val="660066"/>
                          </a:solidFill>
                          <a:latin typeface="+mn-lt"/>
                          <a:ea typeface="FangSong" panose="02010609060101010101" pitchFamily="49" charset="-122"/>
                        </a:rPr>
                        <m:t>cos</m:t>
                      </m:r>
                      <m:r>
                        <m:rPr>
                          <m:nor/>
                        </m:rPr>
                        <a:rPr lang="zh-CN" altLang="en-US" i="1" dirty="0">
                          <a:solidFill>
                            <a:srgbClr val="660066"/>
                          </a:solidFill>
                          <a:latin typeface="+mn-lt"/>
                          <a:ea typeface="FangSong" panose="02010609060101010101" pitchFamily="49" charset="-122"/>
                          <a:sym typeface="Symbol" panose="05050102010706020507" pitchFamily="18" charset="2"/>
                        </a:rPr>
                        <m:t></m:t>
                      </m:r>
                      <m:r>
                        <m:rPr>
                          <m:nor/>
                        </m:rPr>
                        <a:rPr lang="en-US" altLang="zh-CN" b="1" i="0" dirty="0" smtClean="0">
                          <a:solidFill>
                            <a:srgbClr val="660066"/>
                          </a:solidFill>
                          <a:latin typeface="+mn-lt"/>
                          <a:ea typeface="FangSong" panose="02010609060101010101" pitchFamily="49" charset="-122"/>
                          <a:sym typeface="Symbol" panose="05050102010706020507" pitchFamily="18" charset="2"/>
                        </a:rPr>
                        <m:t> </m:t>
                      </m:r>
                      <m:r>
                        <m:rPr>
                          <m:nor/>
                        </m:rPr>
                        <a:rPr lang="en-US" altLang="zh-CN" dirty="0">
                          <a:solidFill>
                            <a:srgbClr val="660066"/>
                          </a:solidFill>
                          <a:latin typeface="+mn-lt"/>
                          <a:ea typeface="FangSong" panose="02010609060101010101" pitchFamily="49" charset="-122"/>
                        </a:rPr>
                        <m:t>)</m:t>
                      </m:r>
                    </m:oMath>
                  </m:oMathPara>
                </a14:m>
                <a:br>
                  <a:rPr lang="zh-CN" altLang="en-US" i="1" dirty="0">
                    <a:solidFill>
                      <a:srgbClr val="000000"/>
                    </a:solidFill>
                    <a:latin typeface="+mn-lt"/>
                    <a:ea typeface="FangSong" panose="02010609060101010101" pitchFamily="49" charset="-122"/>
                  </a:rPr>
                </a:br>
                <a14:m>
                  <m:oMath xmlns:m="http://schemas.openxmlformats.org/officeDocument/2006/math">
                    <m:r>
                      <a:rPr lang="zh-CN" altLang="en-US" i="1">
                        <a:solidFill>
                          <a:srgbClr val="000000"/>
                        </a:solidFill>
                        <a:latin typeface="Cambria Math" panose="02040503050406030204" pitchFamily="18" charset="0"/>
                      </a:rPr>
                      <m:t>   =</m:t>
                    </m:r>
                    <m:r>
                      <m:rPr>
                        <m:nor/>
                      </m:rPr>
                      <a:rPr lang="en-US" altLang="zh-CN" i="1" dirty="0">
                        <a:solidFill>
                          <a:srgbClr val="660066"/>
                        </a:solidFill>
                        <a:latin typeface="+mn-lt"/>
                        <a:ea typeface="FangSong" panose="02010609060101010101" pitchFamily="49" charset="-122"/>
                      </a:rPr>
                      <m:t>S</m:t>
                    </m:r>
                    <m:r>
                      <a:rPr lang="zh-CN" altLang="en-US" i="1">
                        <a:solidFill>
                          <a:srgbClr val="000000"/>
                        </a:solidFill>
                        <a:latin typeface="Cambria Math" panose="02040503050406030204" pitchFamily="18" charset="0"/>
                      </a:rPr>
                      <m:t>⋅</m:t>
                    </m:r>
                    <m:r>
                      <m:rPr>
                        <m:nor/>
                      </m:rPr>
                      <a:rPr lang="en-US" altLang="zh-CN" b="1" i="1" dirty="0" smtClean="0">
                        <a:solidFill>
                          <a:srgbClr val="660066"/>
                        </a:solidFill>
                        <a:latin typeface="+mn-lt"/>
                        <a:ea typeface="FangSong" panose="02010609060101010101" pitchFamily="49" charset="-122"/>
                        <a:sym typeface="Symbol" panose="05050102010706020507" pitchFamily="18" charset="2"/>
                      </a:rPr>
                      <m:t>V</m:t>
                    </m:r>
                    <m:r>
                      <m:rPr>
                        <m:nor/>
                      </m:rPr>
                      <a:rPr lang="en-US" altLang="zh-CN" baseline="-25000" dirty="0">
                        <a:solidFill>
                          <a:srgbClr val="660066"/>
                        </a:solidFill>
                        <a:latin typeface="+mn-lt"/>
                        <a:ea typeface="FangSong" panose="02010609060101010101" pitchFamily="49" charset="-122"/>
                        <a:sym typeface="Symbol" panose="05050102010706020507" pitchFamily="18" charset="2"/>
                      </a:rPr>
                      <m:t>i</m:t>
                    </m:r>
                    <m:r>
                      <a:rPr lang="zh-CN" altLang="en-US" i="1" smtClean="0">
                        <a:solidFill>
                          <a:srgbClr val="000000"/>
                        </a:solidFill>
                        <a:latin typeface="Cambria Math" panose="02040503050406030204" pitchFamily="18" charset="0"/>
                      </a:rPr>
                      <m:t>⋅</m:t>
                    </m:r>
                    <m:r>
                      <m:rPr>
                        <m:nor/>
                      </m:rPr>
                      <a:rPr lang="en-US" altLang="zh-CN" dirty="0">
                        <a:solidFill>
                          <a:srgbClr val="660066"/>
                        </a:solidFill>
                        <a:latin typeface="+mn-lt"/>
                        <a:ea typeface="FangSong" panose="02010609060101010101" pitchFamily="49" charset="-122"/>
                      </a:rPr>
                      <m:t>(1</m:t>
                    </m:r>
                    <m:r>
                      <m:rPr>
                        <m:nor/>
                      </m:rPr>
                      <a:rPr lang="en-US" altLang="zh-CN" dirty="0">
                        <a:solidFill>
                          <a:srgbClr val="660066"/>
                        </a:solidFill>
                        <a:latin typeface="+mn-lt"/>
                        <a:ea typeface="FangSong" panose="02010609060101010101" pitchFamily="49" charset="-122"/>
                        <a:sym typeface="Symbol" panose="05050102010706020507" pitchFamily="18" charset="2"/>
                      </a:rPr>
                      <m:t> </m:t>
                    </m:r>
                    <m:r>
                      <m:rPr>
                        <m:nor/>
                      </m:rPr>
                      <a:rPr lang="en-US" altLang="zh-CN" dirty="0">
                        <a:solidFill>
                          <a:srgbClr val="660066"/>
                        </a:solidFill>
                        <a:latin typeface="+mn-lt"/>
                        <a:ea typeface="FangSong" panose="02010609060101010101" pitchFamily="49" charset="-122"/>
                      </a:rPr>
                      <m:t>cos</m:t>
                    </m:r>
                    <m:r>
                      <m:rPr>
                        <m:nor/>
                      </m:rPr>
                      <a:rPr lang="zh-CN" altLang="en-US" i="1" dirty="0">
                        <a:solidFill>
                          <a:srgbClr val="660066"/>
                        </a:solidFill>
                        <a:latin typeface="+mn-lt"/>
                        <a:ea typeface="FangSong" panose="02010609060101010101" pitchFamily="49" charset="-122"/>
                        <a:sym typeface="Symbol" panose="05050102010706020507" pitchFamily="18" charset="2"/>
                      </a:rPr>
                      <m:t></m:t>
                    </m:r>
                  </m:oMath>
                </a14:m>
                <a:r>
                  <a:rPr lang="en-US" altLang="zh-CN" dirty="0">
                    <a:solidFill>
                      <a:srgbClr val="660066"/>
                    </a:solidFill>
                    <a:latin typeface="+mn-lt"/>
                    <a:ea typeface="FangSong" panose="02010609060101010101" pitchFamily="49" charset="-122"/>
                  </a:rPr>
                  <a:t> )</a:t>
                </a:r>
                <a:endParaRPr lang="zh-CN" altLang="en-US" dirty="0">
                  <a:latin typeface="+mn-lt"/>
                  <a:ea typeface="FangSong" panose="02010609060101010101" pitchFamily="49" charset="-122"/>
                </a:endParaRPr>
              </a:p>
            </p:txBody>
          </p:sp>
        </mc:Choice>
        <mc:Fallback xmlns="">
          <p:sp>
            <p:nvSpPr>
              <p:cNvPr id="81938" name="Object 19">
                <a:extLst>
                  <a:ext uri="{FF2B5EF4-FFF2-40B4-BE49-F238E27FC236}">
                    <a16:creationId xmlns:a16="http://schemas.microsoft.com/office/drawing/2014/main" id="{34BD4B2A-5A12-4069-8387-1AD0E1361EAA}"/>
                  </a:ext>
                </a:extLst>
              </p:cNvPr>
              <p:cNvSpPr txBox="1">
                <a:spLocks noRot="1" noChangeAspect="1" noMove="1" noResize="1" noEditPoints="1" noAdjustHandles="1" noChangeArrowheads="1" noChangeShapeType="1" noTextEdit="1"/>
              </p:cNvSpPr>
              <p:nvPr/>
            </p:nvSpPr>
            <p:spPr bwMode="auto">
              <a:xfrm>
                <a:off x="1043916" y="5863131"/>
                <a:ext cx="4897165" cy="846137"/>
              </a:xfrm>
              <a:prstGeom prst="rect">
                <a:avLst/>
              </a:prstGeom>
              <a:blipFill>
                <a:blip r:embed="rId14"/>
                <a:stretch>
                  <a:fillRect l="-1244"/>
                </a:stretch>
              </a:blipFill>
              <a:ln>
                <a:noFill/>
              </a:ln>
            </p:spPr>
            <p:txBody>
              <a:bodyPr/>
              <a:lstStyle/>
              <a:p>
                <a:r>
                  <a:rPr lang="zh-CN" altLang="en-US">
                    <a:noFill/>
                  </a:rPr>
                  <a:t> </a:t>
                </a:r>
              </a:p>
            </p:txBody>
          </p:sp>
        </mc:Fallback>
      </mc:AlternateContent>
      <p:sp>
        <p:nvSpPr>
          <p:cNvPr id="24" name="Text Box 8">
            <a:extLst>
              <a:ext uri="{FF2B5EF4-FFF2-40B4-BE49-F238E27FC236}">
                <a16:creationId xmlns:a16="http://schemas.microsoft.com/office/drawing/2014/main" id="{BA14BFE6-A4B7-4E03-8D7A-191A8F33AB07}"/>
              </a:ext>
            </a:extLst>
          </p:cNvPr>
          <p:cNvSpPr txBox="1">
            <a:spLocks noChangeArrowheads="1"/>
          </p:cNvSpPr>
          <p:nvPr/>
        </p:nvSpPr>
        <p:spPr bwMode="auto">
          <a:xfrm>
            <a:off x="6732240" y="583684"/>
            <a:ext cx="313801" cy="184666"/>
          </a:xfrm>
          <a:prstGeom prst="rect">
            <a:avLst/>
          </a:prstGeom>
          <a:solidFill>
            <a:schemeClr val="bg1"/>
          </a:solidFill>
          <a:ln>
            <a:noFill/>
          </a:ln>
        </p:spPr>
        <p:txBody>
          <a:bodyPr wrap="square" lIns="0" tIns="0" rIns="0" b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buFontTx/>
              <a:buNone/>
            </a:pPr>
            <a:r>
              <a:rPr lang="en-US" altLang="zh-CN" sz="1200" i="1" dirty="0">
                <a:latin typeface="+mn-lt"/>
                <a:ea typeface="FangSong" panose="02010609060101010101" pitchFamily="49" charset="-122"/>
              </a:rPr>
              <a:t>i</a:t>
            </a:r>
            <a:r>
              <a:rPr lang="en-US" altLang="zh-CN" sz="1200" baseline="-25000" dirty="0">
                <a:latin typeface="+mn-lt"/>
                <a:ea typeface="FangSong" panose="02010609060101010101" pitchFamily="49" charset="-122"/>
              </a:rPr>
              <a:t>Dmax</a:t>
            </a:r>
            <a:endParaRPr lang="zh-CN" altLang="en-US" sz="1200" dirty="0">
              <a:latin typeface="+mn-lt"/>
              <a:ea typeface="FangSong"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30A32F1-E09B-465E-9118-64190A8807C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11267" name="Text Box 3">
            <a:extLst>
              <a:ext uri="{FF2B5EF4-FFF2-40B4-BE49-F238E27FC236}">
                <a16:creationId xmlns:a16="http://schemas.microsoft.com/office/drawing/2014/main" id="{47DBF869-7D7E-4D61-8F05-9FE37D0AE703}"/>
              </a:ext>
            </a:extLst>
          </p:cNvPr>
          <p:cNvSpPr txBox="1">
            <a:spLocks noChangeArrowheads="1"/>
          </p:cNvSpPr>
          <p:nvPr/>
        </p:nvSpPr>
        <p:spPr bwMode="auto">
          <a:xfrm>
            <a:off x="179388" y="690563"/>
            <a:ext cx="8642350" cy="1402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660066"/>
                </a:solidFill>
                <a:latin typeface="+mn-lt"/>
                <a:ea typeface="仿宋" panose="02010609060101010101" pitchFamily="49" charset="-122"/>
              </a:rPr>
              <a:t>        多频调制时，各分量的边频对组成上、下两个边带。</a:t>
            </a:r>
          </a:p>
          <a:p>
            <a:pPr eaLnBrk="1" hangingPunct="1">
              <a:lnSpc>
                <a:spcPct val="135000"/>
              </a:lnSpc>
              <a:spcBef>
                <a:spcPct val="0"/>
              </a:spcBef>
              <a:buFontTx/>
              <a:buNone/>
            </a:pPr>
            <a:r>
              <a:rPr lang="zh-CN" altLang="en-US" sz="2400" dirty="0">
                <a:solidFill>
                  <a:srgbClr val="660066"/>
                </a:solidFill>
                <a:latin typeface="+mn-lt"/>
                <a:ea typeface="仿宋" panose="02010609060101010101" pitchFamily="49" charset="-122"/>
              </a:rPr>
              <a:t>例如话音信号，</a:t>
            </a:r>
            <a:r>
              <a:rPr lang="en-US" altLang="zh-CN" sz="2400" dirty="0">
                <a:solidFill>
                  <a:srgbClr val="660066"/>
                </a:solidFill>
                <a:latin typeface="+mn-lt"/>
                <a:ea typeface="仿宋" panose="02010609060101010101" pitchFamily="49" charset="-122"/>
              </a:rPr>
              <a:t>300</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3400Hz</a:t>
            </a:r>
            <a:r>
              <a:rPr lang="zh-CN" altLang="en-US" sz="2400" dirty="0">
                <a:solidFill>
                  <a:srgbClr val="660066"/>
                </a:solidFill>
                <a:latin typeface="+mn-lt"/>
                <a:ea typeface="仿宋" panose="02010609060101010101" pitchFamily="49" charset="-122"/>
              </a:rPr>
              <a:t>。上边频的频谱和原调制信号的频谱相同，下边带是上边带的镜像。</a:t>
            </a:r>
          </a:p>
        </p:txBody>
      </p:sp>
      <p:graphicFrame>
        <p:nvGraphicFramePr>
          <p:cNvPr id="11268" name="Object 4">
            <a:extLst>
              <a:ext uri="{FF2B5EF4-FFF2-40B4-BE49-F238E27FC236}">
                <a16:creationId xmlns:a16="http://schemas.microsoft.com/office/drawing/2014/main" id="{C984D681-2E6B-49DE-93D6-28713C05C487}"/>
              </a:ext>
            </a:extLst>
          </p:cNvPr>
          <p:cNvGraphicFramePr>
            <a:graphicFrameLocks noChangeAspect="1"/>
          </p:cNvGraphicFramePr>
          <p:nvPr>
            <p:extLst>
              <p:ext uri="{D42A27DB-BD31-4B8C-83A1-F6EECF244321}">
                <p14:modId xmlns:p14="http://schemas.microsoft.com/office/powerpoint/2010/main" val="591862051"/>
              </p:ext>
            </p:extLst>
          </p:nvPr>
        </p:nvGraphicFramePr>
        <p:xfrm>
          <a:off x="609600" y="2359025"/>
          <a:ext cx="8066088" cy="2203450"/>
        </p:xfrm>
        <a:graphic>
          <a:graphicData uri="http://schemas.openxmlformats.org/presentationml/2006/ole">
            <mc:AlternateContent xmlns:mc="http://schemas.openxmlformats.org/markup-compatibility/2006">
              <mc:Choice xmlns:v="urn:schemas-microsoft-com:vml" Requires="v">
                <p:oleObj spid="_x0000_s11664" name="SmartDraw" r:id="rId3" imgW="4553712" imgH="1243584" progId="">
                  <p:embed/>
                </p:oleObj>
              </mc:Choice>
              <mc:Fallback>
                <p:oleObj name="SmartDraw" r:id="rId3" imgW="4553712" imgH="1243584"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359025"/>
                        <a:ext cx="8066088" cy="2203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9" name="Text Box 5">
            <a:extLst>
              <a:ext uri="{FF2B5EF4-FFF2-40B4-BE49-F238E27FC236}">
                <a16:creationId xmlns:a16="http://schemas.microsoft.com/office/drawing/2014/main" id="{AAA9171F-2BEE-4C61-B6AA-3139255301A4}"/>
              </a:ext>
            </a:extLst>
          </p:cNvPr>
          <p:cNvSpPr txBox="1">
            <a:spLocks noChangeArrowheads="1"/>
          </p:cNvSpPr>
          <p:nvPr/>
        </p:nvSpPr>
        <p:spPr bwMode="auto">
          <a:xfrm>
            <a:off x="395288" y="4786313"/>
            <a:ext cx="8210550" cy="1605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0"/>
              </a:spcBef>
              <a:buFontTx/>
              <a:buNone/>
            </a:pPr>
            <a:r>
              <a:rPr lang="zh-CN" altLang="en-US" sz="2400" dirty="0">
                <a:solidFill>
                  <a:srgbClr val="660066"/>
                </a:solidFill>
                <a:latin typeface="+mn-lt"/>
                <a:ea typeface="仿宋" panose="02010609060101010101" pitchFamily="49" charset="-122"/>
              </a:rPr>
              <a:t>        可见，</a:t>
            </a:r>
            <a:r>
              <a:rPr lang="en-US" altLang="zh-CN" sz="2400" dirty="0">
                <a:solidFill>
                  <a:srgbClr val="660066"/>
                </a:solidFill>
                <a:latin typeface="+mn-lt"/>
                <a:ea typeface="仿宋" panose="02010609060101010101" pitchFamily="49" charset="-122"/>
              </a:rPr>
              <a:t>AM</a:t>
            </a:r>
            <a:r>
              <a:rPr lang="zh-CN" altLang="en-US" sz="2400" dirty="0">
                <a:solidFill>
                  <a:srgbClr val="660066"/>
                </a:solidFill>
                <a:latin typeface="+mn-lt"/>
                <a:ea typeface="仿宋" panose="02010609060101010101" pitchFamily="49" charset="-122"/>
              </a:rPr>
              <a:t>调制是将调制信号的频谱搬移到载频的两侧，在搬移过程中，频谱的结构不变，所以属于线性调制。</a:t>
            </a:r>
            <a:endParaRPr lang="en-US" altLang="zh-CN" sz="2400" dirty="0">
              <a:solidFill>
                <a:srgbClr val="660066"/>
              </a:solidFill>
              <a:latin typeface="+mn-lt"/>
              <a:ea typeface="仿宋" panose="02010609060101010101" pitchFamily="49" charset="-122"/>
            </a:endParaRPr>
          </a:p>
          <a:p>
            <a:pPr eaLnBrk="1" hangingPunct="1">
              <a:lnSpc>
                <a:spcPct val="135000"/>
              </a:lnSpc>
              <a:spcBef>
                <a:spcPct val="0"/>
              </a:spcBef>
              <a:buFontTx/>
              <a:buNone/>
            </a:pPr>
            <a:r>
              <a:rPr lang="zh-CN" altLang="en-US" sz="2800" dirty="0">
                <a:solidFill>
                  <a:srgbClr val="0000FF"/>
                </a:solidFill>
                <a:latin typeface="+mn-lt"/>
                <a:ea typeface="仿宋" panose="02010609060101010101" pitchFamily="49" charset="-122"/>
              </a:rPr>
              <a:t>由上图可以得到</a:t>
            </a:r>
            <a:r>
              <a:rPr lang="en-US" altLang="zh-CN" sz="2800" dirty="0">
                <a:solidFill>
                  <a:srgbClr val="0000FF"/>
                </a:solidFill>
                <a:latin typeface="+mn-lt"/>
                <a:ea typeface="仿宋" panose="02010609060101010101" pitchFamily="49" charset="-122"/>
              </a:rPr>
              <a:t>AM</a:t>
            </a:r>
            <a:r>
              <a:rPr lang="zh-CN" altLang="en-US" sz="2800" dirty="0">
                <a:solidFill>
                  <a:srgbClr val="0000FF"/>
                </a:solidFill>
                <a:latin typeface="+mn-lt"/>
                <a:ea typeface="仿宋" panose="02010609060101010101" pitchFamily="49" charset="-122"/>
              </a:rPr>
              <a:t>已调信号的带宽</a:t>
            </a:r>
            <a:r>
              <a:rPr lang="en-US" altLang="zh-CN" sz="2800" dirty="0">
                <a:solidFill>
                  <a:srgbClr val="0000FF"/>
                </a:solidFill>
                <a:latin typeface="+mn-lt"/>
                <a:ea typeface="仿宋" panose="02010609060101010101" pitchFamily="49" charset="-122"/>
              </a:rPr>
              <a:t>BW</a:t>
            </a:r>
            <a:r>
              <a:rPr lang="zh-CN" altLang="en-US" sz="2800" dirty="0">
                <a:solidFill>
                  <a:srgbClr val="0000FF"/>
                </a:solidFill>
                <a:latin typeface="+mn-lt"/>
                <a:ea typeface="仿宋" panose="02010609060101010101" pitchFamily="49" charset="-122"/>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82962" name="Object 7">
            <a:extLst>
              <a:ext uri="{FF2B5EF4-FFF2-40B4-BE49-F238E27FC236}">
                <a16:creationId xmlns:a16="http://schemas.microsoft.com/office/drawing/2014/main" id="{04A53C68-E73E-45F4-B784-17CDC7853BB6}"/>
              </a:ext>
            </a:extLst>
          </p:cNvPr>
          <p:cNvGraphicFramePr>
            <a:graphicFrameLocks noChangeAspect="1"/>
          </p:cNvGraphicFramePr>
          <p:nvPr>
            <p:extLst>
              <p:ext uri="{D42A27DB-BD31-4B8C-83A1-F6EECF244321}">
                <p14:modId xmlns:p14="http://schemas.microsoft.com/office/powerpoint/2010/main" val="3799238676"/>
              </p:ext>
            </p:extLst>
          </p:nvPr>
        </p:nvGraphicFramePr>
        <p:xfrm>
          <a:off x="5641974" y="1556693"/>
          <a:ext cx="2951163" cy="730250"/>
        </p:xfrm>
        <a:graphic>
          <a:graphicData uri="http://schemas.openxmlformats.org/presentationml/2006/ole">
            <mc:AlternateContent xmlns:mc="http://schemas.openxmlformats.org/markup-compatibility/2006">
              <mc:Choice xmlns:v="urn:schemas-microsoft-com:vml" Requires="v">
                <p:oleObj spid="_x0000_s169943" name="公式" r:id="rId3" imgW="1765300" imgH="419100" progId="Equation.3">
                  <p:embed/>
                </p:oleObj>
              </mc:Choice>
              <mc:Fallback>
                <p:oleObj name="公式" r:id="rId3" imgW="1765300" imgH="4191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4" y="1556693"/>
                        <a:ext cx="2951163" cy="730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82965" name="Object 7">
                <a:extLst>
                  <a:ext uri="{FF2B5EF4-FFF2-40B4-BE49-F238E27FC236}">
                    <a16:creationId xmlns:a16="http://schemas.microsoft.com/office/drawing/2014/main" id="{73B7B781-D682-4755-8ED2-9BF503A30890}"/>
                  </a:ext>
                </a:extLst>
              </p:cNvPr>
              <p:cNvSpPr txBox="1"/>
              <p:nvPr/>
            </p:nvSpPr>
            <p:spPr bwMode="auto">
              <a:xfrm>
                <a:off x="5224463" y="5411788"/>
                <a:ext cx="1747837" cy="941387"/>
              </a:xfrm>
              <a:prstGeom prst="rect">
                <a:avLst/>
              </a:prstGeom>
              <a:solidFill>
                <a:schemeClr val="bg1"/>
              </a:solid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rad>
                        <m:radPr>
                          <m:ctrlPr>
                            <a:rPr lang="zh-CN" altLang="en-US" i="1">
                              <a:solidFill>
                                <a:srgbClr val="000000"/>
                              </a:solidFill>
                              <a:latin typeface="Cambria Math" panose="02040503050406030204" pitchFamily="18" charset="0"/>
                            </a:rPr>
                          </m:ctrlPr>
                        </m:radPr>
                        <m:deg>
                          <m:r>
                            <a:rPr lang="zh-CN" altLang="en-US" i="1">
                              <a:solidFill>
                                <a:srgbClr val="000000"/>
                              </a:solidFill>
                              <a:latin typeface="Cambria Math" panose="02040503050406030204" pitchFamily="18" charset="0"/>
                            </a:rPr>
                            <m:t>3</m:t>
                          </m:r>
                        </m:deg>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r>
                                <m:rPr>
                                  <m:sty m:val="p"/>
                                </m:rPr>
                                <a:rPr lang="zh-CN" altLang="en-US" i="0">
                                  <a:solidFill>
                                    <a:srgbClr val="000000"/>
                                  </a:solidFill>
                                  <a:latin typeface="Cambria Math" panose="02040503050406030204" pitchFamily="18" charset="0"/>
                                </a:rPr>
                                <m:t>π</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sty m:val="p"/>
                                    </m:rPr>
                                    <a:rPr lang="zh-CN" altLang="en-US" i="0">
                                      <a:solidFill>
                                        <a:srgbClr val="000000"/>
                                      </a:solidFill>
                                      <a:latin typeface="Cambria Math" panose="02040503050406030204" pitchFamily="18" charset="0"/>
                                    </a:rPr>
                                    <m:t>D</m:t>
                                  </m:r>
                                </m:sub>
                              </m:sSub>
                            </m:num>
                            <m:den>
                              <m:r>
                                <a:rPr lang="zh-CN" altLang="en-US" i="1">
                                  <a:solidFill>
                                    <a:srgbClr val="000000"/>
                                  </a:solidFill>
                                  <a:latin typeface="Cambria Math" panose="02040503050406030204" pitchFamily="18" charset="0"/>
                                </a:rPr>
                                <m:t>𝑅</m:t>
                              </m:r>
                            </m:den>
                          </m:f>
                        </m:e>
                      </m:rad>
                    </m:oMath>
                  </m:oMathPara>
                </a14:m>
                <a:endParaRPr lang="zh-CN" altLang="en-US" dirty="0">
                  <a:latin typeface="+mn-lt"/>
                  <a:ea typeface="仿宋" panose="02010609060101010101" pitchFamily="49" charset="-122"/>
                </a:endParaRPr>
              </a:p>
            </p:txBody>
          </p:sp>
        </mc:Choice>
        <mc:Fallback xmlns="">
          <p:sp>
            <p:nvSpPr>
              <p:cNvPr id="82965" name="Object 7">
                <a:extLst>
                  <a:ext uri="{FF2B5EF4-FFF2-40B4-BE49-F238E27FC236}">
                    <a16:creationId xmlns:a16="http://schemas.microsoft.com/office/drawing/2014/main" id="{73B7B781-D682-4755-8ED2-9BF503A30890}"/>
                  </a:ext>
                </a:extLst>
              </p:cNvPr>
              <p:cNvSpPr txBox="1">
                <a:spLocks noRot="1" noChangeAspect="1" noMove="1" noResize="1" noEditPoints="1" noAdjustHandles="1" noChangeArrowheads="1" noChangeShapeType="1" noTextEdit="1"/>
              </p:cNvSpPr>
              <p:nvPr/>
            </p:nvSpPr>
            <p:spPr bwMode="auto">
              <a:xfrm>
                <a:off x="5224463" y="5411788"/>
                <a:ext cx="1747837" cy="941387"/>
              </a:xfrm>
              <a:prstGeom prst="rect">
                <a:avLst/>
              </a:prstGeom>
              <a:blipFill>
                <a:blip r:embed="rId5"/>
                <a:stretch>
                  <a:fillRect/>
                </a:stretch>
              </a:blipFill>
              <a:ln>
                <a:noFill/>
              </a:ln>
            </p:spPr>
            <p:txBody>
              <a:bodyPr/>
              <a:lstStyle/>
              <a:p>
                <a:r>
                  <a:rPr lang="zh-CN" altLang="en-US">
                    <a:noFill/>
                  </a:rPr>
                  <a:t> </a:t>
                </a:r>
              </a:p>
            </p:txBody>
          </p:sp>
        </mc:Fallback>
      </mc:AlternateContent>
      <p:graphicFrame>
        <p:nvGraphicFramePr>
          <p:cNvPr id="82946" name="Object 3">
            <a:extLst>
              <a:ext uri="{FF2B5EF4-FFF2-40B4-BE49-F238E27FC236}">
                <a16:creationId xmlns:a16="http://schemas.microsoft.com/office/drawing/2014/main" id="{840EDEB6-8581-4A2D-9F14-E17463602D51}"/>
              </a:ext>
            </a:extLst>
          </p:cNvPr>
          <p:cNvGraphicFramePr>
            <a:graphicFrameLocks noChangeAspect="1"/>
          </p:cNvGraphicFramePr>
          <p:nvPr>
            <p:extLst>
              <p:ext uri="{D42A27DB-BD31-4B8C-83A1-F6EECF244321}">
                <p14:modId xmlns:p14="http://schemas.microsoft.com/office/powerpoint/2010/main" val="1939096023"/>
              </p:ext>
            </p:extLst>
          </p:nvPr>
        </p:nvGraphicFramePr>
        <p:xfrm>
          <a:off x="319088" y="2559050"/>
          <a:ext cx="8253412" cy="1476375"/>
        </p:xfrm>
        <a:graphic>
          <a:graphicData uri="http://schemas.openxmlformats.org/presentationml/2006/ole">
            <mc:AlternateContent xmlns:mc="http://schemas.openxmlformats.org/markup-compatibility/2006">
              <mc:Choice xmlns:v="urn:schemas-microsoft-com:vml" Requires="v">
                <p:oleObj spid="_x0000_s169944" name="Equation" r:id="rId6" imgW="4792995" imgH="838095" progId="Equation.DSMT4">
                  <p:embed/>
                </p:oleObj>
              </mc:Choice>
              <mc:Fallback>
                <p:oleObj name="Equation" r:id="rId6" imgW="4792995" imgH="838095"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088" y="2559050"/>
                        <a:ext cx="8253412" cy="1476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82947" name="Object 5">
                <a:extLst>
                  <a:ext uri="{FF2B5EF4-FFF2-40B4-BE49-F238E27FC236}">
                    <a16:creationId xmlns:a16="http://schemas.microsoft.com/office/drawing/2014/main" id="{36054A09-4BB1-485D-9AF3-D4B4B8E091AF}"/>
                  </a:ext>
                </a:extLst>
              </p:cNvPr>
              <p:cNvSpPr txBox="1"/>
              <p:nvPr/>
            </p:nvSpPr>
            <p:spPr bwMode="auto">
              <a:xfrm>
                <a:off x="319088" y="1011238"/>
                <a:ext cx="6754812" cy="673100"/>
              </a:xfrm>
              <a:prstGeom prst="rect">
                <a:avLst/>
              </a:prstGeom>
              <a:solidFill>
                <a:schemeClr val="bg1"/>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en-US" altLang="zh-CN" i="1">
                          <a:solidFill>
                            <a:srgbClr val="660066"/>
                          </a:solidFill>
                          <a:latin typeface="+mn-lt"/>
                          <a:ea typeface="仿宋" panose="02010609060101010101" pitchFamily="49" charset="-122"/>
                          <a:sym typeface="Symbol" panose="05050102010706020507" pitchFamily="18" charset="2"/>
                        </a:rPr>
                        <m:t>v</m:t>
                      </m:r>
                      <m:r>
                        <m:rPr>
                          <m:nor/>
                        </m:rPr>
                        <a:rPr lang="en-US" altLang="zh-CN" baseline="-25000">
                          <a:solidFill>
                            <a:srgbClr val="660066"/>
                          </a:solidFill>
                          <a:latin typeface="+mn-lt"/>
                          <a:ea typeface="仿宋" panose="02010609060101010101" pitchFamily="49" charset="-122"/>
                          <a:sym typeface="Symbol" panose="05050102010706020507" pitchFamily="18" charset="2"/>
                        </a:rPr>
                        <m:t>c</m:t>
                      </m:r>
                      <m:r>
                        <a:rPr lang="zh-CN" altLang="en-US" i="1">
                          <a:solidFill>
                            <a:srgbClr val="000000"/>
                          </a:solidFill>
                          <a:latin typeface="Cambria Math" panose="02040503050406030204" pitchFamily="18" charset="0"/>
                        </a:rPr>
                        <m:t>=</m:t>
                      </m:r>
                      <m:r>
                        <m:rPr>
                          <m:nor/>
                        </m:rPr>
                        <a:rPr lang="en-US" altLang="zh-CN" i="1" dirty="0">
                          <a:solidFill>
                            <a:srgbClr val="660066"/>
                          </a:solidFill>
                          <a:latin typeface="+mn-lt"/>
                          <a:ea typeface="仿宋" panose="02010609060101010101" pitchFamily="49" charset="-122"/>
                        </a:rPr>
                        <m:t>i</m:t>
                      </m:r>
                      <m:r>
                        <m:rPr>
                          <m:nor/>
                        </m:rPr>
                        <a:rPr lang="en-US" altLang="zh-CN" baseline="-25000" dirty="0">
                          <a:solidFill>
                            <a:srgbClr val="660066"/>
                          </a:solidFill>
                          <a:latin typeface="+mn-lt"/>
                          <a:ea typeface="仿宋" panose="02010609060101010101" pitchFamily="49" charset="-122"/>
                        </a:rPr>
                        <m:t>D</m:t>
                      </m:r>
                      <m:r>
                        <m:rPr>
                          <m:nor/>
                        </m:rPr>
                        <a:rPr lang="en-US" altLang="zh-CN" baseline="-25000" dirty="0">
                          <a:solidFill>
                            <a:srgbClr val="660066"/>
                          </a:solidFill>
                          <a:latin typeface="+mn-lt"/>
                          <a:ea typeface="仿宋" panose="02010609060101010101" pitchFamily="49" charset="-122"/>
                        </a:rPr>
                        <m:t>0</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r>
                        <m:rPr>
                          <m:nor/>
                        </m:rPr>
                        <a:rPr lang="en-US" altLang="zh-CN" i="1" smtClean="0">
                          <a:solidFill>
                            <a:srgbClr val="660066"/>
                          </a:solidFill>
                          <a:latin typeface="+mn-lt"/>
                          <a:ea typeface="仿宋" panose="02010609060101010101" pitchFamily="49" charset="-122"/>
                        </a:rPr>
                        <m:t>i</m:t>
                      </m:r>
                      <m:r>
                        <m:rPr>
                          <m:nor/>
                        </m:rPr>
                        <a:rPr lang="en-US" altLang="zh-CN" baseline="-25000" smtClean="0">
                          <a:solidFill>
                            <a:srgbClr val="660066"/>
                          </a:solidFill>
                          <a:latin typeface="+mn-lt"/>
                          <a:ea typeface="仿宋" panose="02010609060101010101" pitchFamily="49" charset="-122"/>
                        </a:rPr>
                        <m:t>Dmax</m:t>
                      </m:r>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𝑆</m:t>
                          </m:r>
                          <m:r>
                            <m:rPr>
                              <m:nor/>
                            </m:rPr>
                            <a:rPr lang="en-US" altLang="zh-CN" b="1" i="1" dirty="0" smtClean="0">
                              <a:solidFill>
                                <a:srgbClr val="660066"/>
                              </a:solidFill>
                              <a:latin typeface="+mn-lt"/>
                              <a:ea typeface="仿宋" panose="02010609060101010101" pitchFamily="49" charset="-122"/>
                              <a:sym typeface="Symbol" panose="05050102010706020507" pitchFamily="18" charset="2"/>
                            </a:rPr>
                            <m:t>V</m:t>
                          </m:r>
                          <m:r>
                            <m:rPr>
                              <m:nor/>
                            </m:rPr>
                            <a:rPr lang="en-US" altLang="zh-CN" baseline="-25000" dirty="0">
                              <a:solidFill>
                                <a:srgbClr val="660066"/>
                              </a:solidFill>
                              <a:latin typeface="+mn-lt"/>
                              <a:ea typeface="仿宋" panose="02010609060101010101" pitchFamily="49" charset="-122"/>
                              <a:sym typeface="Symbol" panose="05050102010706020507" pitchFamily="18" charset="2"/>
                            </a:rPr>
                            <m:t>i</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𝜃</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𝜃</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𝜃</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𝑅</m:t>
                          </m:r>
                        </m:num>
                        <m:den>
                          <m:r>
                            <m:rPr>
                              <m:sty m:val="p"/>
                            </m:rPr>
                            <a:rPr lang="zh-CN" altLang="en-US" i="0">
                              <a:solidFill>
                                <a:srgbClr val="000000"/>
                              </a:solidFill>
                              <a:latin typeface="Cambria Math" panose="02040503050406030204" pitchFamily="18" charset="0"/>
                            </a:rPr>
                            <m:t>π</m:t>
                          </m:r>
                        </m:den>
                      </m:f>
                      <m:r>
                        <a:rPr lang="zh-CN" altLang="en-US" i="1">
                          <a:solidFill>
                            <a:srgbClr val="000000"/>
                          </a:solidFill>
                          <a:latin typeface="Cambria Math" panose="02040503050406030204" pitchFamily="18" charset="0"/>
                        </a:rPr>
                        <m:t>=</m:t>
                      </m:r>
                      <m:r>
                        <m:rPr>
                          <m:nor/>
                        </m:rPr>
                        <a:rPr lang="en-US" altLang="zh-CN" b="1" i="1" dirty="0" smtClean="0">
                          <a:solidFill>
                            <a:srgbClr val="660066"/>
                          </a:solidFill>
                          <a:latin typeface="+mn-lt"/>
                          <a:ea typeface="仿宋" panose="02010609060101010101" pitchFamily="49" charset="-122"/>
                          <a:sym typeface="Symbol" panose="05050102010706020507" pitchFamily="18" charset="2"/>
                        </a:rPr>
                        <m:t>V</m:t>
                      </m:r>
                      <m:r>
                        <m:rPr>
                          <m:nor/>
                        </m:rPr>
                        <a:rPr lang="en-US" altLang="zh-CN" baseline="-25000" dirty="0">
                          <a:solidFill>
                            <a:srgbClr val="660066"/>
                          </a:solidFill>
                          <a:latin typeface="+mn-lt"/>
                          <a:ea typeface="仿宋" panose="02010609060101010101" pitchFamily="49" charset="-122"/>
                          <a:sym typeface="Symbol" panose="05050102010706020507" pitchFamily="18" charset="2"/>
                        </a:rPr>
                        <m:t>i</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𝜃</m:t>
                          </m:r>
                        </m:e>
                      </m:func>
                    </m:oMath>
                  </m:oMathPara>
                </a14:m>
                <a:endParaRPr lang="zh-CN" altLang="en-US" dirty="0">
                  <a:latin typeface="+mn-lt"/>
                  <a:ea typeface="仿宋" panose="02010609060101010101" pitchFamily="49" charset="-122"/>
                </a:endParaRPr>
              </a:p>
            </p:txBody>
          </p:sp>
        </mc:Choice>
        <mc:Fallback xmlns="">
          <p:sp>
            <p:nvSpPr>
              <p:cNvPr id="82947" name="Object 5">
                <a:extLst>
                  <a:ext uri="{FF2B5EF4-FFF2-40B4-BE49-F238E27FC236}">
                    <a16:creationId xmlns:a16="http://schemas.microsoft.com/office/drawing/2014/main" id="{36054A09-4BB1-485D-9AF3-D4B4B8E091AF}"/>
                  </a:ext>
                </a:extLst>
              </p:cNvPr>
              <p:cNvSpPr txBox="1">
                <a:spLocks noRot="1" noChangeAspect="1" noMove="1" noResize="1" noEditPoints="1" noAdjustHandles="1" noChangeArrowheads="1" noChangeShapeType="1" noTextEdit="1"/>
              </p:cNvSpPr>
              <p:nvPr/>
            </p:nvSpPr>
            <p:spPr bwMode="auto">
              <a:xfrm>
                <a:off x="319088" y="1011238"/>
                <a:ext cx="6754812" cy="673100"/>
              </a:xfrm>
              <a:prstGeom prst="rect">
                <a:avLst/>
              </a:prstGeom>
              <a:blipFill>
                <a:blip r:embed="rId8"/>
                <a:stretch>
                  <a:fillRect/>
                </a:stretch>
              </a:blipFill>
              <a:ln>
                <a:noFill/>
              </a:ln>
            </p:spPr>
            <p:txBody>
              <a:bodyPr/>
              <a:lstStyle/>
              <a:p>
                <a:r>
                  <a:rPr lang="zh-CN" altLang="en-US">
                    <a:noFill/>
                  </a:rPr>
                  <a:t> </a:t>
                </a:r>
              </a:p>
            </p:txBody>
          </p:sp>
        </mc:Fallback>
      </mc:AlternateContent>
      <p:sp>
        <p:nvSpPr>
          <p:cNvPr id="82948" name="Rectangle 2">
            <a:extLst>
              <a:ext uri="{FF2B5EF4-FFF2-40B4-BE49-F238E27FC236}">
                <a16:creationId xmlns:a16="http://schemas.microsoft.com/office/drawing/2014/main" id="{C3786E32-E41C-4F36-AB8B-8D207B237AC0}"/>
              </a:ext>
            </a:extLst>
          </p:cNvPr>
          <p:cNvSpPr>
            <a:spLocks noGrp="1" noChangeArrowheads="1"/>
          </p:cNvSpPr>
          <p:nvPr>
            <p:ph type="title" idx="4294967295"/>
          </p:nvPr>
        </p:nvSpPr>
        <p:spPr>
          <a:xfrm>
            <a:off x="228600" y="260648"/>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sp>
        <p:nvSpPr>
          <p:cNvPr id="82949" name="Text Box 6">
            <a:extLst>
              <a:ext uri="{FF2B5EF4-FFF2-40B4-BE49-F238E27FC236}">
                <a16:creationId xmlns:a16="http://schemas.microsoft.com/office/drawing/2014/main" id="{58E5E957-3ED9-4845-A4A8-1435E251C600}"/>
              </a:ext>
            </a:extLst>
          </p:cNvPr>
          <p:cNvSpPr txBox="1">
            <a:spLocks noChangeArrowheads="1"/>
          </p:cNvSpPr>
          <p:nvPr/>
        </p:nvSpPr>
        <p:spPr bwMode="auto">
          <a:xfrm>
            <a:off x="0" y="542925"/>
            <a:ext cx="7929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直流电流</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D0</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在检波电阻</a:t>
            </a:r>
            <a:r>
              <a:rPr lang="en-US" altLang="zh-CN" sz="2400" i="1" dirty="0">
                <a:solidFill>
                  <a:srgbClr val="660066"/>
                </a:solidFill>
                <a:latin typeface="+mn-lt"/>
                <a:ea typeface="仿宋" panose="02010609060101010101" pitchFamily="49" charset="-122"/>
              </a:rPr>
              <a:t>R</a:t>
            </a:r>
            <a:r>
              <a:rPr lang="zh-CN" altLang="en-US" sz="2400" dirty="0">
                <a:solidFill>
                  <a:srgbClr val="660066"/>
                </a:solidFill>
                <a:latin typeface="+mn-lt"/>
                <a:ea typeface="仿宋" panose="02010609060101010101" pitchFamily="49" charset="-122"/>
              </a:rPr>
              <a:t>上产生的直流电压  </a:t>
            </a:r>
            <a:r>
              <a:rPr lang="en-US" altLang="zh-CN" sz="2400" i="1" dirty="0" err="1">
                <a:solidFill>
                  <a:srgbClr val="660066"/>
                </a:solidFill>
                <a:latin typeface="+mn-lt"/>
                <a:ea typeface="仿宋" panose="02010609060101010101" pitchFamily="49" charset="-122"/>
              </a:rPr>
              <a:t>v</a:t>
            </a:r>
            <a:r>
              <a:rPr lang="en-US" altLang="zh-CN" sz="2400" baseline="-25000" dirty="0" err="1">
                <a:solidFill>
                  <a:srgbClr val="660066"/>
                </a:solidFill>
                <a:latin typeface="+mn-lt"/>
                <a:ea typeface="仿宋" panose="02010609060101010101" pitchFamily="49" charset="-122"/>
              </a:rPr>
              <a:t>c</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为：</a:t>
            </a:r>
          </a:p>
        </p:txBody>
      </p:sp>
      <p:sp>
        <p:nvSpPr>
          <p:cNvPr id="82950" name="Text Box 8">
            <a:extLst>
              <a:ext uri="{FF2B5EF4-FFF2-40B4-BE49-F238E27FC236}">
                <a16:creationId xmlns:a16="http://schemas.microsoft.com/office/drawing/2014/main" id="{A9946A40-D018-4B40-BA68-68E8F0D9B342}"/>
              </a:ext>
            </a:extLst>
          </p:cNvPr>
          <p:cNvSpPr txBox="1">
            <a:spLocks noChangeArrowheads="1"/>
          </p:cNvSpPr>
          <p:nvPr/>
        </p:nvSpPr>
        <p:spPr bwMode="auto">
          <a:xfrm>
            <a:off x="0" y="2098973"/>
            <a:ext cx="3505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000" dirty="0">
                <a:solidFill>
                  <a:srgbClr val="660066"/>
                </a:solidFill>
                <a:latin typeface="+mn-lt"/>
                <a:ea typeface="仿宋" panose="02010609060101010101" pitchFamily="49" charset="-122"/>
              </a:rPr>
              <a:t>两边去掉</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i</a:t>
            </a:r>
            <a:r>
              <a:rPr kumimoji="0" lang="zh-CN" altLang="en-US" sz="2000" dirty="0">
                <a:solidFill>
                  <a:srgbClr val="660066"/>
                </a:solidFill>
                <a:latin typeface="+mn-lt"/>
                <a:ea typeface="仿宋" panose="02010609060101010101" pitchFamily="49" charset="-122"/>
              </a:rPr>
              <a:t>，整理上式，得</a:t>
            </a:r>
            <a:r>
              <a:rPr kumimoji="0" lang="en-US" altLang="zh-CN" sz="2000" dirty="0">
                <a:solidFill>
                  <a:srgbClr val="660066"/>
                </a:solidFill>
                <a:latin typeface="+mn-lt"/>
                <a:ea typeface="仿宋" panose="02010609060101010101" pitchFamily="49" charset="-122"/>
              </a:rPr>
              <a:t>: </a:t>
            </a:r>
            <a:endParaRPr kumimoji="0" lang="en-US" altLang="zh-CN" sz="2000" b="0" dirty="0">
              <a:solidFill>
                <a:srgbClr val="660066"/>
              </a:solidFill>
              <a:latin typeface="+mn-lt"/>
              <a:ea typeface="仿宋" panose="02010609060101010101" pitchFamily="49" charset="-122"/>
            </a:endParaRPr>
          </a:p>
        </p:txBody>
      </p:sp>
      <p:sp>
        <p:nvSpPr>
          <p:cNvPr id="82951" name="Text Box 11">
            <a:extLst>
              <a:ext uri="{FF2B5EF4-FFF2-40B4-BE49-F238E27FC236}">
                <a16:creationId xmlns:a16="http://schemas.microsoft.com/office/drawing/2014/main" id="{8EEB83EB-8610-44CD-9B06-F752396FCDA1}"/>
              </a:ext>
            </a:extLst>
          </p:cNvPr>
          <p:cNvSpPr txBox="1">
            <a:spLocks noChangeArrowheads="1"/>
          </p:cNvSpPr>
          <p:nvPr/>
        </p:nvSpPr>
        <p:spPr bwMode="auto">
          <a:xfrm>
            <a:off x="128215" y="4006515"/>
            <a:ext cx="8253412"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dirty="0">
                <a:solidFill>
                  <a:srgbClr val="0000FF"/>
                </a:solidFill>
                <a:latin typeface="+mn-lt"/>
                <a:ea typeface="仿宋" panose="02010609060101010101" pitchFamily="49" charset="-122"/>
              </a:rPr>
              <a:t>在定性讨论大信号检波时， </a:t>
            </a:r>
            <a:r>
              <a:rPr lang="zh-CN" altLang="en-US" sz="2400" i="1" dirty="0">
                <a:solidFill>
                  <a:srgbClr val="0000FF"/>
                </a:solidFill>
                <a:latin typeface="+mn-lt"/>
                <a:ea typeface="仿宋" panose="02010609060101010101" pitchFamily="49" charset="-122"/>
                <a:sym typeface="Symbol" panose="05050102010706020507" pitchFamily="18" charset="2"/>
              </a:rPr>
              <a:t></a:t>
            </a:r>
            <a:r>
              <a:rPr lang="zh-CN" altLang="en-US" sz="2400" baseline="-25000" dirty="0">
                <a:solidFill>
                  <a:srgbClr val="0000FF"/>
                </a:solidFill>
                <a:latin typeface="+mn-lt"/>
                <a:ea typeface="仿宋" panose="02010609060101010101" pitchFamily="49" charset="-122"/>
                <a:sym typeface="Symbol" panose="05050102010706020507" pitchFamily="18" charset="2"/>
              </a:rPr>
              <a:t>充</a:t>
            </a:r>
            <a:r>
              <a:rPr lang="en-US" altLang="zh-CN" sz="2400" dirty="0">
                <a:solidFill>
                  <a:srgbClr val="0000FF"/>
                </a:solidFill>
                <a:latin typeface="+mn-lt"/>
                <a:ea typeface="仿宋" panose="02010609060101010101" pitchFamily="49" charset="-122"/>
                <a:sym typeface="Symbol" panose="05050102010706020507" pitchFamily="18" charset="2"/>
              </a:rPr>
              <a:t>&lt;&lt; </a:t>
            </a:r>
            <a:r>
              <a:rPr lang="zh-CN" altLang="en-US" sz="2400" i="1" dirty="0">
                <a:solidFill>
                  <a:srgbClr val="0000FF"/>
                </a:solidFill>
                <a:latin typeface="+mn-lt"/>
                <a:ea typeface="仿宋" panose="02010609060101010101" pitchFamily="49" charset="-122"/>
                <a:sym typeface="Symbol" panose="05050102010706020507" pitchFamily="18" charset="2"/>
              </a:rPr>
              <a:t></a:t>
            </a:r>
            <a:r>
              <a:rPr lang="zh-CN" altLang="en-US" sz="2400" baseline="-25000" dirty="0">
                <a:solidFill>
                  <a:srgbClr val="0000FF"/>
                </a:solidFill>
                <a:latin typeface="+mn-lt"/>
                <a:ea typeface="仿宋" panose="02010609060101010101" pitchFamily="49" charset="-122"/>
                <a:sym typeface="Symbol" panose="05050102010706020507" pitchFamily="18" charset="2"/>
              </a:rPr>
              <a:t>放</a:t>
            </a:r>
            <a:r>
              <a:rPr kumimoji="0" lang="zh-CN" altLang="en-US" sz="2400" dirty="0">
                <a:solidFill>
                  <a:srgbClr val="0000FF"/>
                </a:solidFill>
                <a:latin typeface="+mn-lt"/>
                <a:ea typeface="仿宋" panose="02010609060101010101" pitchFamily="49" charset="-122"/>
              </a:rPr>
              <a:t>时，即检波电阻</a:t>
            </a:r>
            <a:r>
              <a:rPr kumimoji="0" lang="en-US" altLang="zh-CN" sz="2400" i="1" dirty="0">
                <a:solidFill>
                  <a:srgbClr val="0000FF"/>
                </a:solidFill>
                <a:latin typeface="+mn-lt"/>
                <a:ea typeface="仿宋" panose="02010609060101010101" pitchFamily="49" charset="-122"/>
              </a:rPr>
              <a:t>R</a:t>
            </a:r>
            <a:r>
              <a:rPr kumimoji="0" lang="en-US" altLang="zh-CN" sz="2400" dirty="0">
                <a:solidFill>
                  <a:srgbClr val="0000FF"/>
                </a:solidFill>
                <a:latin typeface="+mn-lt"/>
                <a:ea typeface="仿宋" panose="02010609060101010101" pitchFamily="49" charset="-122"/>
              </a:rPr>
              <a:t>&gt;&gt;</a:t>
            </a:r>
            <a:r>
              <a:rPr kumimoji="0" lang="en-US" altLang="zh-CN" sz="2400" i="1" dirty="0">
                <a:solidFill>
                  <a:srgbClr val="0000FF"/>
                </a:solidFill>
                <a:latin typeface="+mn-lt"/>
                <a:ea typeface="仿宋" panose="02010609060101010101" pitchFamily="49" charset="-122"/>
              </a:rPr>
              <a:t>R</a:t>
            </a:r>
            <a:r>
              <a:rPr kumimoji="0" lang="en-US" altLang="zh-CN" sz="2400" baseline="-25000" dirty="0">
                <a:solidFill>
                  <a:srgbClr val="0000FF"/>
                </a:solidFill>
                <a:latin typeface="+mn-lt"/>
                <a:ea typeface="仿宋" panose="02010609060101010101" pitchFamily="49" charset="-122"/>
              </a:rPr>
              <a:t>D</a:t>
            </a:r>
            <a:r>
              <a:rPr lang="zh-CN" altLang="en-US" sz="2400" baseline="-25000" dirty="0">
                <a:solidFill>
                  <a:srgbClr val="0000FF"/>
                </a:solidFill>
                <a:latin typeface="+mn-lt"/>
                <a:ea typeface="仿宋" panose="02010609060101010101" pitchFamily="49" charset="-122"/>
                <a:sym typeface="Symbol" panose="05050102010706020507" pitchFamily="18" charset="2"/>
              </a:rPr>
              <a:t>   </a:t>
            </a:r>
            <a:endParaRPr lang="en-US" altLang="zh-CN" sz="2400" baseline="-25000" dirty="0">
              <a:solidFill>
                <a:srgbClr val="0000FF"/>
              </a:solidFill>
              <a:latin typeface="+mn-lt"/>
              <a:ea typeface="仿宋" panose="02010609060101010101" pitchFamily="49" charset="-122"/>
              <a:sym typeface="Symbol" panose="05050102010706020507" pitchFamily="18" charset="2"/>
            </a:endParaRPr>
          </a:p>
          <a:p>
            <a:pPr eaLnBrk="1" hangingPunct="1">
              <a:buFontTx/>
              <a:buNone/>
            </a:pPr>
            <a:r>
              <a:rPr kumimoji="0" lang="en-US" altLang="zh-CN" sz="2400" dirty="0">
                <a:solidFill>
                  <a:srgbClr val="0000FF"/>
                </a:solidFill>
                <a:latin typeface="+mn-lt"/>
                <a:ea typeface="仿宋" panose="02010609060101010101" pitchFamily="49" charset="-122"/>
              </a:rPr>
              <a:t>∴</a:t>
            </a:r>
            <a:r>
              <a:rPr kumimoji="0" lang="en-US" altLang="zh-CN" sz="2400" i="1" dirty="0">
                <a:solidFill>
                  <a:srgbClr val="0000FF"/>
                </a:solidFill>
                <a:latin typeface="+mn-lt"/>
                <a:ea typeface="仿宋" panose="02010609060101010101" pitchFamily="49" charset="-122"/>
              </a:rPr>
              <a:t>θ</a:t>
            </a:r>
            <a:r>
              <a:rPr kumimoji="0" lang="zh-CN" altLang="en-US" sz="2400" dirty="0">
                <a:solidFill>
                  <a:srgbClr val="0000FF"/>
                </a:solidFill>
                <a:latin typeface="+mn-lt"/>
                <a:ea typeface="仿宋" panose="02010609060101010101" pitchFamily="49" charset="-122"/>
              </a:rPr>
              <a:t>角很小 </a:t>
            </a:r>
            <a:r>
              <a:rPr kumimoji="0" lang="en-US" altLang="zh-CN" sz="2400" i="1" dirty="0">
                <a:solidFill>
                  <a:srgbClr val="0000FF"/>
                </a:solidFill>
                <a:latin typeface="+mn-lt"/>
                <a:ea typeface="仿宋" panose="02010609060101010101" pitchFamily="49" charset="-122"/>
              </a:rPr>
              <a:t>θ </a:t>
            </a:r>
            <a:r>
              <a:rPr kumimoji="0" lang="en-US" altLang="zh-CN" sz="2400" dirty="0">
                <a:solidFill>
                  <a:srgbClr val="0000FF"/>
                </a:solidFill>
                <a:latin typeface="+mn-lt"/>
                <a:ea typeface="仿宋" panose="02010609060101010101" pitchFamily="49" charset="-122"/>
              </a:rPr>
              <a:t>&lt;&lt;90</a:t>
            </a:r>
            <a:r>
              <a:rPr kumimoji="0" lang="en-US" altLang="zh-CN" sz="2400" dirty="0">
                <a:solidFill>
                  <a:srgbClr val="0000FF"/>
                </a:solidFill>
                <a:latin typeface="+mn-lt"/>
                <a:ea typeface="仿宋" panose="02010609060101010101" pitchFamily="49" charset="-122"/>
                <a:sym typeface="Symbol" panose="05050102010706020507" pitchFamily="18" charset="2"/>
              </a:rPr>
              <a:t></a:t>
            </a:r>
            <a:endParaRPr kumimoji="0" lang="zh-CN" altLang="en-US" sz="2400" dirty="0">
              <a:solidFill>
                <a:srgbClr val="0000FF"/>
              </a:solidFill>
              <a:latin typeface="+mn-lt"/>
              <a:ea typeface="仿宋" panose="02010609060101010101" pitchFamily="49" charset="-122"/>
            </a:endParaRPr>
          </a:p>
        </p:txBody>
      </p:sp>
      <p:sp>
        <p:nvSpPr>
          <p:cNvPr id="82952" name="Text Box 6">
            <a:extLst>
              <a:ext uri="{FF2B5EF4-FFF2-40B4-BE49-F238E27FC236}">
                <a16:creationId xmlns:a16="http://schemas.microsoft.com/office/drawing/2014/main" id="{317FF7E6-7D1C-423D-8DE4-4241DF054878}"/>
              </a:ext>
            </a:extLst>
          </p:cNvPr>
          <p:cNvSpPr txBox="1">
            <a:spLocks noChangeArrowheads="1"/>
          </p:cNvSpPr>
          <p:nvPr/>
        </p:nvSpPr>
        <p:spPr bwMode="auto">
          <a:xfrm>
            <a:off x="4829270" y="1688086"/>
            <a:ext cx="2143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FF"/>
                </a:solidFill>
                <a:latin typeface="+mn-lt"/>
                <a:ea typeface="仿宋" panose="02010609060101010101" pitchFamily="49" charset="-122"/>
              </a:rPr>
              <a:t>其中：</a:t>
            </a:r>
          </a:p>
        </p:txBody>
      </p:sp>
      <p:sp>
        <p:nvSpPr>
          <p:cNvPr id="82953" name="Text Box 5">
            <a:extLst>
              <a:ext uri="{FF2B5EF4-FFF2-40B4-BE49-F238E27FC236}">
                <a16:creationId xmlns:a16="http://schemas.microsoft.com/office/drawing/2014/main" id="{4E0A77A1-1DC2-4401-A169-B3B952F72714}"/>
              </a:ext>
            </a:extLst>
          </p:cNvPr>
          <p:cNvSpPr txBox="1">
            <a:spLocks noChangeArrowheads="1"/>
          </p:cNvSpPr>
          <p:nvPr/>
        </p:nvSpPr>
        <p:spPr bwMode="auto">
          <a:xfrm>
            <a:off x="180603" y="4949105"/>
            <a:ext cx="5319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将</a:t>
            </a:r>
            <a:r>
              <a:rPr lang="en-US" altLang="zh-CN" sz="2400" dirty="0">
                <a:solidFill>
                  <a:srgbClr val="660066"/>
                </a:solidFill>
                <a:latin typeface="+mn-lt"/>
                <a:ea typeface="仿宋" panose="02010609060101010101" pitchFamily="49" charset="-122"/>
              </a:rPr>
              <a:t>tg</a:t>
            </a:r>
            <a:r>
              <a:rPr lang="en-US" altLang="zh-CN" sz="2400" i="1" dirty="0">
                <a:solidFill>
                  <a:srgbClr val="660066"/>
                </a:solidFill>
                <a:latin typeface="+mn-lt"/>
                <a:ea typeface="仿宋" panose="02010609060101010101" pitchFamily="49" charset="-122"/>
              </a:rPr>
              <a:t>θ</a:t>
            </a:r>
            <a:r>
              <a:rPr lang="zh-CN" altLang="en-US" sz="2400" dirty="0">
                <a:solidFill>
                  <a:srgbClr val="660066"/>
                </a:solidFill>
                <a:latin typeface="+mn-lt"/>
                <a:ea typeface="仿宋" panose="02010609060101010101" pitchFamily="49" charset="-122"/>
              </a:rPr>
              <a:t>展开，忽略高次项，则：</a:t>
            </a:r>
          </a:p>
        </p:txBody>
      </p:sp>
      <p:sp>
        <p:nvSpPr>
          <p:cNvPr id="82955" name="Text Box 6">
            <a:extLst>
              <a:ext uri="{FF2B5EF4-FFF2-40B4-BE49-F238E27FC236}">
                <a16:creationId xmlns:a16="http://schemas.microsoft.com/office/drawing/2014/main" id="{8D7B8D1E-041E-42A0-982E-78B53146A365}"/>
              </a:ext>
            </a:extLst>
          </p:cNvPr>
          <p:cNvSpPr txBox="1">
            <a:spLocks noChangeArrowheads="1"/>
          </p:cNvSpPr>
          <p:nvPr/>
        </p:nvSpPr>
        <p:spPr bwMode="auto">
          <a:xfrm>
            <a:off x="271289" y="6259462"/>
            <a:ext cx="8247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可见， </a:t>
            </a:r>
            <a:r>
              <a:rPr lang="en-US" altLang="zh-CN" sz="2400" i="1" dirty="0">
                <a:solidFill>
                  <a:srgbClr val="660066"/>
                </a:solidFill>
                <a:latin typeface="+mn-lt"/>
                <a:ea typeface="仿宋" panose="02010609060101010101" pitchFamily="49" charset="-122"/>
              </a:rPr>
              <a:t>θ</a:t>
            </a:r>
            <a:r>
              <a:rPr lang="zh-CN" altLang="en-US" sz="2400" dirty="0">
                <a:solidFill>
                  <a:srgbClr val="660066"/>
                </a:solidFill>
                <a:latin typeface="+mn-lt"/>
                <a:ea typeface="仿宋" panose="02010609060101010101" pitchFamily="49" charset="-122"/>
              </a:rPr>
              <a:t>只与</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rPr>
              <a:t>D</a:t>
            </a:r>
            <a:r>
              <a:rPr lang="zh-CN" altLang="en-US" sz="2400" dirty="0">
                <a:solidFill>
                  <a:srgbClr val="660066"/>
                </a:solidFill>
                <a:latin typeface="+mn-lt"/>
                <a:ea typeface="仿宋" panose="02010609060101010101" pitchFamily="49" charset="-122"/>
              </a:rPr>
              <a:t>及</a:t>
            </a:r>
            <a:r>
              <a:rPr lang="en-US" altLang="zh-CN" sz="2400" i="1" dirty="0">
                <a:solidFill>
                  <a:srgbClr val="660066"/>
                </a:solidFill>
                <a:latin typeface="+mn-lt"/>
                <a:ea typeface="仿宋" panose="02010609060101010101" pitchFamily="49" charset="-122"/>
              </a:rPr>
              <a:t>R</a:t>
            </a:r>
            <a:r>
              <a:rPr lang="zh-CN" altLang="en-US" sz="2400" dirty="0">
                <a:solidFill>
                  <a:srgbClr val="660066"/>
                </a:solidFill>
                <a:latin typeface="+mn-lt"/>
                <a:ea typeface="仿宋" panose="02010609060101010101" pitchFamily="49" charset="-122"/>
              </a:rPr>
              <a:t>有关，所以</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rPr>
              <a:t>D</a:t>
            </a:r>
            <a:r>
              <a:rPr lang="zh-CN" altLang="en-US" sz="2400" dirty="0">
                <a:solidFill>
                  <a:srgbClr val="660066"/>
                </a:solidFill>
                <a:latin typeface="+mn-lt"/>
                <a:ea typeface="仿宋" panose="02010609060101010101" pitchFamily="49" charset="-122"/>
              </a:rPr>
              <a:t>和</a:t>
            </a:r>
            <a:r>
              <a:rPr lang="en-US" altLang="zh-CN" sz="2400" i="1" dirty="0">
                <a:solidFill>
                  <a:srgbClr val="660066"/>
                </a:solidFill>
                <a:latin typeface="+mn-lt"/>
                <a:ea typeface="仿宋" panose="02010609060101010101" pitchFamily="49" charset="-122"/>
              </a:rPr>
              <a:t>R</a:t>
            </a:r>
            <a:r>
              <a:rPr lang="zh-CN" altLang="en-US" sz="2400" dirty="0">
                <a:solidFill>
                  <a:srgbClr val="660066"/>
                </a:solidFill>
                <a:latin typeface="+mn-lt"/>
                <a:ea typeface="仿宋" panose="02010609060101010101" pitchFamily="49" charset="-122"/>
              </a:rPr>
              <a:t>选定后，</a:t>
            </a:r>
            <a:r>
              <a:rPr lang="en-US" altLang="zh-CN" sz="2400" i="1" dirty="0">
                <a:solidFill>
                  <a:srgbClr val="660066"/>
                </a:solidFill>
                <a:latin typeface="+mn-lt"/>
                <a:ea typeface="仿宋" panose="02010609060101010101" pitchFamily="49" charset="-122"/>
              </a:rPr>
              <a:t>θ</a:t>
            </a:r>
            <a:r>
              <a:rPr lang="zh-CN" altLang="en-US" sz="2400" dirty="0">
                <a:solidFill>
                  <a:srgbClr val="660066"/>
                </a:solidFill>
                <a:latin typeface="+mn-lt"/>
                <a:ea typeface="仿宋" panose="02010609060101010101" pitchFamily="49" charset="-122"/>
              </a:rPr>
              <a:t>是一常数。</a:t>
            </a:r>
          </a:p>
        </p:txBody>
      </p:sp>
      <p:sp>
        <p:nvSpPr>
          <p:cNvPr id="82956" name="椭圆 17">
            <a:extLst>
              <a:ext uri="{FF2B5EF4-FFF2-40B4-BE49-F238E27FC236}">
                <a16:creationId xmlns:a16="http://schemas.microsoft.com/office/drawing/2014/main" id="{3550DEFD-BBFE-4860-AE8D-DBAA4DD58034}"/>
              </a:ext>
            </a:extLst>
          </p:cNvPr>
          <p:cNvSpPr>
            <a:spLocks noChangeArrowheads="1"/>
          </p:cNvSpPr>
          <p:nvPr/>
        </p:nvSpPr>
        <p:spPr bwMode="auto">
          <a:xfrm>
            <a:off x="3214688" y="785813"/>
            <a:ext cx="3929062" cy="928687"/>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82957" name="椭圆 18">
            <a:extLst>
              <a:ext uri="{FF2B5EF4-FFF2-40B4-BE49-F238E27FC236}">
                <a16:creationId xmlns:a16="http://schemas.microsoft.com/office/drawing/2014/main" id="{FDC6091E-437A-42CB-BA74-6BCB2F7EE14B}"/>
              </a:ext>
            </a:extLst>
          </p:cNvPr>
          <p:cNvSpPr>
            <a:spLocks noChangeArrowheads="1"/>
          </p:cNvSpPr>
          <p:nvPr/>
        </p:nvSpPr>
        <p:spPr bwMode="auto">
          <a:xfrm>
            <a:off x="323850" y="2487613"/>
            <a:ext cx="3286125" cy="836698"/>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cxnSp>
        <p:nvCxnSpPr>
          <p:cNvPr id="82958" name="直接箭头连接符 20">
            <a:extLst>
              <a:ext uri="{FF2B5EF4-FFF2-40B4-BE49-F238E27FC236}">
                <a16:creationId xmlns:a16="http://schemas.microsoft.com/office/drawing/2014/main" id="{B7CA6D55-BB5A-4D22-ABDD-C5EFEBBA4914}"/>
              </a:ext>
            </a:extLst>
          </p:cNvPr>
          <p:cNvCxnSpPr>
            <a:cxnSpLocks noChangeShapeType="1"/>
          </p:cNvCxnSpPr>
          <p:nvPr/>
        </p:nvCxnSpPr>
        <p:spPr bwMode="auto">
          <a:xfrm rot="10800000" flipV="1">
            <a:off x="3000375" y="1643063"/>
            <a:ext cx="1143000" cy="928687"/>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4" name="Rectangle 2">
            <a:extLst>
              <a:ext uri="{FF2B5EF4-FFF2-40B4-BE49-F238E27FC236}">
                <a16:creationId xmlns:a16="http://schemas.microsoft.com/office/drawing/2014/main" id="{FCE4B5A0-79D8-469A-809B-BA77C7F382BF}"/>
              </a:ext>
            </a:extLst>
          </p:cNvPr>
          <p:cNvSpPr txBox="1">
            <a:spLocks noChangeArrowheads="1"/>
          </p:cNvSpPr>
          <p:nvPr/>
        </p:nvSpPr>
        <p:spPr bwMode="auto">
          <a:xfrm>
            <a:off x="5431530" y="3543397"/>
            <a:ext cx="322885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000" kern="0" dirty="0">
                <a:solidFill>
                  <a:srgbClr val="FF0000"/>
                </a:solidFill>
                <a:latin typeface="+mn-lt"/>
                <a:ea typeface="仿宋" panose="02010609060101010101" pitchFamily="49" charset="-122"/>
              </a:rPr>
              <a:t>式</a:t>
            </a:r>
            <a:r>
              <a:rPr lang="en-US" altLang="zh-CN" sz="2000" kern="0" dirty="0">
                <a:solidFill>
                  <a:srgbClr val="FF0000"/>
                </a:solidFill>
                <a:latin typeface="+mn-lt"/>
                <a:ea typeface="仿宋" panose="02010609060101010101" pitchFamily="49" charset="-122"/>
              </a:rPr>
              <a:t>(5.3.3)    </a:t>
            </a:r>
            <a:r>
              <a:rPr lang="zh-CN" altLang="en-US" sz="2000" kern="0" dirty="0">
                <a:solidFill>
                  <a:srgbClr val="FF0000"/>
                </a:solidFill>
                <a:latin typeface="+mn-lt"/>
                <a:ea typeface="仿宋" panose="02010609060101010101" pitchFamily="49" charset="-122"/>
              </a:rPr>
              <a:t>此式后面还有用</a:t>
            </a:r>
          </a:p>
        </p:txBody>
      </p:sp>
      <p:sp>
        <p:nvSpPr>
          <p:cNvPr id="82967" name="矩形 1">
            <a:extLst>
              <a:ext uri="{FF2B5EF4-FFF2-40B4-BE49-F238E27FC236}">
                <a16:creationId xmlns:a16="http://schemas.microsoft.com/office/drawing/2014/main" id="{6DE7077B-D76B-4D95-B113-EABB607351A0}"/>
              </a:ext>
            </a:extLst>
          </p:cNvPr>
          <p:cNvSpPr>
            <a:spLocks noChangeArrowheads="1"/>
          </p:cNvSpPr>
          <p:nvPr/>
        </p:nvSpPr>
        <p:spPr bwMode="auto">
          <a:xfrm>
            <a:off x="6948488" y="3232150"/>
            <a:ext cx="3381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cxnSp>
        <p:nvCxnSpPr>
          <p:cNvPr id="82968" name="直接箭头连接符 3">
            <a:extLst>
              <a:ext uri="{FF2B5EF4-FFF2-40B4-BE49-F238E27FC236}">
                <a16:creationId xmlns:a16="http://schemas.microsoft.com/office/drawing/2014/main" id="{0638ECD6-54C2-4B73-BC23-DC0AF30B05B7}"/>
              </a:ext>
            </a:extLst>
          </p:cNvPr>
          <p:cNvCxnSpPr>
            <a:cxnSpLocks/>
          </p:cNvCxnSpPr>
          <p:nvPr/>
        </p:nvCxnSpPr>
        <p:spPr bwMode="auto">
          <a:xfrm flipV="1">
            <a:off x="6572250" y="3214688"/>
            <a:ext cx="714375" cy="417512"/>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grpSp>
        <p:nvGrpSpPr>
          <p:cNvPr id="82954" name="组合 21">
            <a:extLst>
              <a:ext uri="{FF2B5EF4-FFF2-40B4-BE49-F238E27FC236}">
                <a16:creationId xmlns:a16="http://schemas.microsoft.com/office/drawing/2014/main" id="{B826C622-DF42-42FD-BBB6-BA99433D406A}"/>
              </a:ext>
            </a:extLst>
          </p:cNvPr>
          <p:cNvGrpSpPr>
            <a:grpSpLocks/>
          </p:cNvGrpSpPr>
          <p:nvPr/>
        </p:nvGrpSpPr>
        <p:grpSpPr bwMode="auto">
          <a:xfrm>
            <a:off x="1483178" y="5619824"/>
            <a:ext cx="3864260" cy="559366"/>
            <a:chOff x="1659501" y="4746351"/>
            <a:chExt cx="3864297" cy="558666"/>
          </a:xfrm>
        </p:grpSpPr>
        <p:sp>
          <p:nvSpPr>
            <p:cNvPr id="82969" name="Text Box 5">
              <a:extLst>
                <a:ext uri="{FF2B5EF4-FFF2-40B4-BE49-F238E27FC236}">
                  <a16:creationId xmlns:a16="http://schemas.microsoft.com/office/drawing/2014/main" id="{B02D34A6-C809-4664-B900-308919B7E3B3}"/>
                </a:ext>
              </a:extLst>
            </p:cNvPr>
            <p:cNvSpPr txBox="1">
              <a:spLocks noChangeArrowheads="1"/>
            </p:cNvSpPr>
            <p:nvPr/>
          </p:nvSpPr>
          <p:spPr bwMode="auto">
            <a:xfrm>
              <a:off x="1659501" y="4746351"/>
              <a:ext cx="7143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dirty="0">
                  <a:solidFill>
                    <a:srgbClr val="CC3300"/>
                  </a:solidFill>
                  <a:latin typeface="+mn-lt"/>
                  <a:ea typeface="仿宋" panose="02010609060101010101" pitchFamily="49" charset="-122"/>
                  <a:sym typeface="Symbol" panose="05050102010706020507" pitchFamily="18" charset="2"/>
                </a:rPr>
                <a:t></a:t>
              </a:r>
              <a:endParaRPr lang="zh-CN" altLang="en-US" sz="2800" dirty="0">
                <a:solidFill>
                  <a:srgbClr val="CC3300"/>
                </a:solidFill>
                <a:latin typeface="+mn-lt"/>
                <a:ea typeface="仿宋" panose="02010609060101010101" pitchFamily="49" charset="-122"/>
              </a:endParaRPr>
            </a:p>
          </p:txBody>
        </p:sp>
        <p:sp>
          <p:nvSpPr>
            <p:cNvPr id="82970" name="Text Box 5">
              <a:extLst>
                <a:ext uri="{FF2B5EF4-FFF2-40B4-BE49-F238E27FC236}">
                  <a16:creationId xmlns:a16="http://schemas.microsoft.com/office/drawing/2014/main" id="{06D043C4-5982-4B59-9D72-5B01B62F69A5}"/>
                </a:ext>
              </a:extLst>
            </p:cNvPr>
            <p:cNvSpPr txBox="1">
              <a:spLocks noChangeArrowheads="1"/>
            </p:cNvSpPr>
            <p:nvPr/>
          </p:nvSpPr>
          <p:spPr bwMode="auto">
            <a:xfrm>
              <a:off x="4809418" y="4781797"/>
              <a:ext cx="7143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dirty="0">
                  <a:solidFill>
                    <a:srgbClr val="CC3300"/>
                  </a:solidFill>
                  <a:latin typeface="+mn-lt"/>
                  <a:ea typeface="仿宋" panose="02010609060101010101" pitchFamily="49" charset="-122"/>
                  <a:sym typeface="Symbol" panose="05050102010706020507" pitchFamily="18" charset="2"/>
                </a:rPr>
                <a:t></a:t>
              </a:r>
              <a:endParaRPr lang="zh-CN" altLang="en-US" sz="2800" dirty="0">
                <a:solidFill>
                  <a:srgbClr val="CC3300"/>
                </a:solidFill>
                <a:latin typeface="+mn-lt"/>
                <a:ea typeface="仿宋" panose="02010609060101010101" pitchFamily="49" charset="-122"/>
              </a:endParaRPr>
            </a:p>
          </p:txBody>
        </p:sp>
      </p:grpSp>
      <p:graphicFrame>
        <p:nvGraphicFramePr>
          <p:cNvPr id="82963" name="Object 4">
            <a:extLst>
              <a:ext uri="{FF2B5EF4-FFF2-40B4-BE49-F238E27FC236}">
                <a16:creationId xmlns:a16="http://schemas.microsoft.com/office/drawing/2014/main" id="{B87D582E-FFFE-4085-8BDB-85FE7526DFB9}"/>
              </a:ext>
            </a:extLst>
          </p:cNvPr>
          <p:cNvGraphicFramePr>
            <a:graphicFrameLocks noChangeAspect="1"/>
          </p:cNvGraphicFramePr>
          <p:nvPr>
            <p:extLst>
              <p:ext uri="{D42A27DB-BD31-4B8C-83A1-F6EECF244321}">
                <p14:modId xmlns:p14="http://schemas.microsoft.com/office/powerpoint/2010/main" val="8639763"/>
              </p:ext>
            </p:extLst>
          </p:nvPr>
        </p:nvGraphicFramePr>
        <p:xfrm>
          <a:off x="4353545" y="4815544"/>
          <a:ext cx="1584196" cy="691358"/>
        </p:xfrm>
        <a:graphic>
          <a:graphicData uri="http://schemas.openxmlformats.org/presentationml/2006/ole">
            <mc:AlternateContent xmlns:mc="http://schemas.openxmlformats.org/markup-compatibility/2006">
              <mc:Choice xmlns:v="urn:schemas-microsoft-com:vml" Requires="v">
                <p:oleObj spid="_x0000_s169945" name="公式" r:id="rId9" imgW="876404" imgH="373170" progId="Equation.3">
                  <p:embed/>
                </p:oleObj>
              </mc:Choice>
              <mc:Fallback>
                <p:oleObj name="公式" r:id="rId9" imgW="876404" imgH="37317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3545" y="4815544"/>
                        <a:ext cx="1584196" cy="691358"/>
                      </a:xfrm>
                      <a:prstGeom prst="rect">
                        <a:avLst/>
                      </a:prstGeom>
                      <a:solidFill>
                        <a:schemeClr val="bg1"/>
                      </a:solidFill>
                      <a:ln>
                        <a:noFill/>
                      </a:ln>
                    </p:spPr>
                  </p:pic>
                </p:oleObj>
              </mc:Fallback>
            </mc:AlternateContent>
          </a:graphicData>
        </a:graphic>
      </p:graphicFrame>
      <p:graphicFrame>
        <p:nvGraphicFramePr>
          <p:cNvPr id="82964" name="Object 6">
            <a:extLst>
              <a:ext uri="{FF2B5EF4-FFF2-40B4-BE49-F238E27FC236}">
                <a16:creationId xmlns:a16="http://schemas.microsoft.com/office/drawing/2014/main" id="{ECF6ABF2-BBD8-4049-90C7-2ECA8EBD7C1F}"/>
              </a:ext>
            </a:extLst>
          </p:cNvPr>
          <p:cNvGraphicFramePr>
            <a:graphicFrameLocks noChangeAspect="1"/>
          </p:cNvGraphicFramePr>
          <p:nvPr>
            <p:extLst>
              <p:ext uri="{D42A27DB-BD31-4B8C-83A1-F6EECF244321}">
                <p14:modId xmlns:p14="http://schemas.microsoft.com/office/powerpoint/2010/main" val="4048524843"/>
              </p:ext>
            </p:extLst>
          </p:nvPr>
        </p:nvGraphicFramePr>
        <p:xfrm>
          <a:off x="2119773" y="5577659"/>
          <a:ext cx="2551483" cy="694658"/>
        </p:xfrm>
        <a:graphic>
          <a:graphicData uri="http://schemas.openxmlformats.org/presentationml/2006/ole">
            <mc:AlternateContent xmlns:mc="http://schemas.openxmlformats.org/markup-compatibility/2006">
              <mc:Choice xmlns:v="urn:schemas-microsoft-com:vml" Requires="v">
                <p:oleObj spid="_x0000_s169946" name="公式" r:id="rId11" imgW="1425162" imgH="373170" progId="Equation.3">
                  <p:embed/>
                </p:oleObj>
              </mc:Choice>
              <mc:Fallback>
                <p:oleObj name="公式" r:id="rId11" imgW="1425162" imgH="37317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9773" y="5577659"/>
                        <a:ext cx="2551483" cy="694658"/>
                      </a:xfrm>
                      <a:prstGeom prst="rect">
                        <a:avLst/>
                      </a:prstGeom>
                      <a:solidFill>
                        <a:schemeClr val="bg1"/>
                      </a:solidFill>
                      <a:ln>
                        <a:noFill/>
                      </a:ln>
                    </p:spPr>
                  </p:pic>
                </p:oleObj>
              </mc:Fallback>
            </mc:AlternateContent>
          </a:graphicData>
        </a:graphic>
      </p:graphicFrame>
      <p:sp>
        <p:nvSpPr>
          <p:cNvPr id="27" name="Rectangle 2">
            <a:extLst>
              <a:ext uri="{FF2B5EF4-FFF2-40B4-BE49-F238E27FC236}">
                <a16:creationId xmlns:a16="http://schemas.microsoft.com/office/drawing/2014/main" id="{D0355899-B9FA-4937-9775-599E9A9E22FB}"/>
              </a:ext>
            </a:extLst>
          </p:cNvPr>
          <p:cNvSpPr txBox="1">
            <a:spLocks noChangeArrowheads="1"/>
          </p:cNvSpPr>
          <p:nvPr/>
        </p:nvSpPr>
        <p:spPr bwMode="auto">
          <a:xfrm>
            <a:off x="6929437" y="5594455"/>
            <a:ext cx="1984326"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000" kern="0" dirty="0">
                <a:solidFill>
                  <a:srgbClr val="FF0000"/>
                </a:solidFill>
                <a:latin typeface="+mn-lt"/>
                <a:ea typeface="仿宋" panose="02010609060101010101" pitchFamily="49" charset="-122"/>
              </a:rPr>
              <a:t>P166  </a:t>
            </a:r>
            <a:r>
              <a:rPr lang="zh-CN" altLang="en-US" sz="2000" kern="0" dirty="0">
                <a:solidFill>
                  <a:srgbClr val="FF0000"/>
                </a:solidFill>
                <a:latin typeface="+mn-lt"/>
                <a:ea typeface="仿宋" panose="02010609060101010101" pitchFamily="49" charset="-122"/>
              </a:rPr>
              <a:t>式</a:t>
            </a:r>
            <a:r>
              <a:rPr lang="en-US" altLang="zh-CN" sz="2000" kern="0" dirty="0">
                <a:solidFill>
                  <a:srgbClr val="FF0000"/>
                </a:solidFill>
                <a:latin typeface="+mn-lt"/>
                <a:ea typeface="仿宋" panose="02010609060101010101" pitchFamily="49" charset="-122"/>
              </a:rPr>
              <a:t>(6-29)</a:t>
            </a:r>
            <a:endParaRPr lang="zh-CN" altLang="en-US" sz="2000" kern="0" dirty="0">
              <a:solidFill>
                <a:srgbClr val="FF0000"/>
              </a:solidFill>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29" name="Object 19">
                <a:extLst>
                  <a:ext uri="{FF2B5EF4-FFF2-40B4-BE49-F238E27FC236}">
                    <a16:creationId xmlns:a16="http://schemas.microsoft.com/office/drawing/2014/main" id="{CED3A034-5B3A-436F-B1E7-03BCDD7FDB03}"/>
                  </a:ext>
                </a:extLst>
              </p:cNvPr>
              <p:cNvSpPr txBox="1"/>
              <p:nvPr/>
            </p:nvSpPr>
            <p:spPr bwMode="auto">
              <a:xfrm>
                <a:off x="323242" y="1688086"/>
                <a:ext cx="2932581" cy="375096"/>
              </a:xfrm>
              <a:prstGeom prst="rect">
                <a:avLst/>
              </a:prstGeom>
              <a:solidFill>
                <a:schemeClr val="bg1"/>
              </a:solidFill>
              <a:ln>
                <a:noFill/>
              </a:ln>
            </p:spPr>
            <p:txBody>
              <a:bodyPr>
                <a:normAutofit fontScale="55000" lnSpcReduction="20000"/>
              </a:bodyPr>
              <a:lstStyle/>
              <a:p>
                <a:r>
                  <a:rPr lang="zh-CN" altLang="en-US" dirty="0">
                    <a:solidFill>
                      <a:srgbClr val="FF0000"/>
                    </a:solidFill>
                    <a:latin typeface="+mn-lt"/>
                    <a:ea typeface="仿宋" panose="02010609060101010101" pitchFamily="49" charset="-122"/>
                  </a:rPr>
                  <a:t>上页</a:t>
                </a:r>
                <a14:m>
                  <m:oMath xmlns:m="http://schemas.openxmlformats.org/officeDocument/2006/math">
                    <m:r>
                      <a:rPr lang="zh-CN" altLang="en-US" i="1" dirty="0">
                        <a:solidFill>
                          <a:srgbClr val="FF0000"/>
                        </a:solidFill>
                        <a:latin typeface="Cambria Math" panose="02040503050406030204" pitchFamily="18" charset="0"/>
                      </a:rPr>
                      <m:t>：</m:t>
                    </m:r>
                    <m:r>
                      <m:rPr>
                        <m:nor/>
                      </m:rPr>
                      <a:rPr lang="en-US" altLang="zh-CN" i="1" smtClean="0">
                        <a:solidFill>
                          <a:srgbClr val="FF0000"/>
                        </a:solidFill>
                        <a:latin typeface="+mn-lt"/>
                        <a:ea typeface="仿宋" panose="02010609060101010101" pitchFamily="49" charset="-122"/>
                      </a:rPr>
                      <m:t>i</m:t>
                    </m:r>
                    <m:r>
                      <m:rPr>
                        <m:nor/>
                      </m:rPr>
                      <a:rPr lang="en-US" altLang="zh-CN" baseline="-25000" smtClean="0">
                        <a:solidFill>
                          <a:srgbClr val="FF0000"/>
                        </a:solidFill>
                        <a:latin typeface="+mn-lt"/>
                        <a:ea typeface="仿宋" panose="02010609060101010101" pitchFamily="49" charset="-122"/>
                      </a:rPr>
                      <m:t>Dmax</m:t>
                    </m:r>
                    <m:r>
                      <a:rPr lang="zh-CN" altLang="en-US" i="1">
                        <a:solidFill>
                          <a:srgbClr val="FF0000"/>
                        </a:solidFill>
                        <a:latin typeface="Cambria Math" panose="02040503050406030204" pitchFamily="18" charset="0"/>
                      </a:rPr>
                      <m:t>=</m:t>
                    </m:r>
                    <m:r>
                      <m:rPr>
                        <m:nor/>
                      </m:rPr>
                      <a:rPr lang="en-US" altLang="zh-CN" i="1" dirty="0">
                        <a:solidFill>
                          <a:srgbClr val="FF0000"/>
                        </a:solidFill>
                        <a:latin typeface="+mn-lt"/>
                        <a:ea typeface="仿宋" panose="02010609060101010101" pitchFamily="49" charset="-122"/>
                      </a:rPr>
                      <m:t>S</m:t>
                    </m:r>
                    <m:r>
                      <a:rPr lang="zh-CN" altLang="en-US" i="1">
                        <a:solidFill>
                          <a:srgbClr val="FF0000"/>
                        </a:solidFill>
                        <a:latin typeface="Cambria Math" panose="02040503050406030204" pitchFamily="18" charset="0"/>
                      </a:rPr>
                      <m:t>⋅</m:t>
                    </m:r>
                    <m:r>
                      <m:rPr>
                        <m:nor/>
                      </m:rPr>
                      <a:rPr lang="en-US" altLang="zh-CN" i="1" dirty="0">
                        <a:solidFill>
                          <a:srgbClr val="660066"/>
                        </a:solidFill>
                        <a:latin typeface="+mn-lt"/>
                        <a:ea typeface="仿宋" panose="02010609060101010101" pitchFamily="49" charset="-122"/>
                      </a:rPr>
                      <m:t>V</m:t>
                    </m:r>
                    <m:r>
                      <m:rPr>
                        <m:nor/>
                      </m:rPr>
                      <a:rPr lang="en-US" altLang="zh-CN" baseline="-25000" dirty="0">
                        <a:solidFill>
                          <a:srgbClr val="FF0000"/>
                        </a:solidFill>
                        <a:latin typeface="+mn-lt"/>
                        <a:ea typeface="仿宋" panose="02010609060101010101" pitchFamily="49" charset="-122"/>
                        <a:sym typeface="Symbol" panose="05050102010706020507" pitchFamily="18" charset="2"/>
                      </a:rPr>
                      <m:t>i</m:t>
                    </m:r>
                    <m:r>
                      <a:rPr lang="zh-CN" altLang="en-US" i="1">
                        <a:solidFill>
                          <a:srgbClr val="FF0000"/>
                        </a:solidFill>
                        <a:latin typeface="Cambria Math" panose="02040503050406030204" pitchFamily="18" charset="0"/>
                      </a:rPr>
                      <m:t>⋅(1−</m:t>
                    </m:r>
                    <m:func>
                      <m:funcPr>
                        <m:ctrlPr>
                          <a:rPr lang="zh-CN" altLang="en-US" i="1">
                            <a:solidFill>
                              <a:srgbClr val="FF0000"/>
                            </a:solidFill>
                            <a:latin typeface="Cambria Math" panose="02040503050406030204" pitchFamily="18" charset="0"/>
                          </a:rPr>
                        </m:ctrlPr>
                      </m:funcPr>
                      <m:fName>
                        <m:r>
                          <m:rPr>
                            <m:sty m:val="p"/>
                          </m:rPr>
                          <a:rPr lang="zh-CN" altLang="en-US" i="0">
                            <a:solidFill>
                              <a:srgbClr val="FF0000"/>
                            </a:solidFill>
                            <a:latin typeface="Cambria Math" panose="02040503050406030204" pitchFamily="18" charset="0"/>
                          </a:rPr>
                          <m:t>cos</m:t>
                        </m:r>
                      </m:fName>
                      <m:e>
                        <m:r>
                          <a:rPr lang="zh-CN" altLang="en-US" i="1">
                            <a:solidFill>
                              <a:srgbClr val="FF0000"/>
                            </a:solidFill>
                            <a:latin typeface="Cambria Math" panose="02040503050406030204" pitchFamily="18" charset="0"/>
                          </a:rPr>
                          <m:t>𝜃</m:t>
                        </m:r>
                      </m:e>
                    </m:func>
                    <m:r>
                      <a:rPr lang="zh-CN" altLang="en-US" i="1">
                        <a:solidFill>
                          <a:srgbClr val="FF0000"/>
                        </a:solidFill>
                        <a:latin typeface="Cambria Math" panose="02040503050406030204" pitchFamily="18" charset="0"/>
                      </a:rPr>
                      <m:t>)</m:t>
                    </m:r>
                  </m:oMath>
                </a14:m>
                <a:endParaRPr lang="zh-CN" altLang="en-US" dirty="0">
                  <a:solidFill>
                    <a:srgbClr val="FF0000"/>
                  </a:solidFill>
                  <a:latin typeface="+mn-lt"/>
                  <a:ea typeface="仿宋" panose="02010609060101010101" pitchFamily="49" charset="-122"/>
                </a:endParaRPr>
              </a:p>
            </p:txBody>
          </p:sp>
        </mc:Choice>
        <mc:Fallback xmlns="">
          <p:sp>
            <p:nvSpPr>
              <p:cNvPr id="29" name="Object 19">
                <a:extLst>
                  <a:ext uri="{FF2B5EF4-FFF2-40B4-BE49-F238E27FC236}">
                    <a16:creationId xmlns:a16="http://schemas.microsoft.com/office/drawing/2014/main" id="{CED3A034-5B3A-436F-B1E7-03BCDD7FDB03}"/>
                  </a:ext>
                </a:extLst>
              </p:cNvPr>
              <p:cNvSpPr txBox="1">
                <a:spLocks noRot="1" noChangeAspect="1" noMove="1" noResize="1" noEditPoints="1" noAdjustHandles="1" noChangeArrowheads="1" noChangeShapeType="1" noTextEdit="1"/>
              </p:cNvSpPr>
              <p:nvPr/>
            </p:nvSpPr>
            <p:spPr bwMode="auto">
              <a:xfrm>
                <a:off x="323242" y="1688086"/>
                <a:ext cx="2932581" cy="375096"/>
              </a:xfrm>
              <a:prstGeom prst="rect">
                <a:avLst/>
              </a:prstGeom>
              <a:blipFill>
                <a:blip r:embed="rId13"/>
                <a:stretch>
                  <a:fillRect l="-832" t="-18033"/>
                </a:stretch>
              </a:blipFill>
              <a:ln>
                <a:noFill/>
              </a:ln>
            </p:spPr>
            <p:txBody>
              <a:bodyPr/>
              <a:lstStyle/>
              <a:p>
                <a:r>
                  <a:rPr lang="zh-CN" alt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A3459656-89B6-4BFE-83BD-9A5878BB12AE}"/>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sp>
        <p:nvSpPr>
          <p:cNvPr id="83971" name="Rectangle 7">
            <a:extLst>
              <a:ext uri="{FF2B5EF4-FFF2-40B4-BE49-F238E27FC236}">
                <a16:creationId xmlns:a16="http://schemas.microsoft.com/office/drawing/2014/main" id="{377A64A4-9E3A-430C-B4C4-5F855F0DD1BC}"/>
              </a:ext>
            </a:extLst>
          </p:cNvPr>
          <p:cNvSpPr>
            <a:spLocks noChangeArrowheads="1"/>
          </p:cNvSpPr>
          <p:nvPr/>
        </p:nvSpPr>
        <p:spPr bwMode="auto">
          <a:xfrm>
            <a:off x="107950" y="573088"/>
            <a:ext cx="87852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en-US" altLang="zh-CN" sz="2400" dirty="0">
                <a:solidFill>
                  <a:srgbClr val="660066"/>
                </a:solidFill>
                <a:latin typeface="+mn-lt"/>
                <a:ea typeface="仿宋" panose="02010609060101010101" pitchFamily="49" charset="-122"/>
              </a:rPr>
              <a:t>3.   </a:t>
            </a:r>
            <a:r>
              <a:rPr lang="zh-CN" altLang="en-US" sz="2400" dirty="0">
                <a:solidFill>
                  <a:srgbClr val="660066"/>
                </a:solidFill>
                <a:latin typeface="+mn-lt"/>
                <a:ea typeface="仿宋" panose="02010609060101010101" pitchFamily="49" charset="-122"/>
              </a:rPr>
              <a:t>大信号检波器的技术指标 （</a:t>
            </a:r>
            <a:r>
              <a:rPr lang="en-US" altLang="zh-CN" sz="2400" b="1" dirty="0">
                <a:solidFill>
                  <a:srgbClr val="00CC00"/>
                </a:solidFill>
                <a:latin typeface="+mn-lt"/>
                <a:ea typeface="仿宋" panose="02010609060101010101" pitchFamily="49" charset="-122"/>
              </a:rPr>
              <a:t> P162     </a:t>
            </a:r>
            <a:r>
              <a:rPr lang="en-US" altLang="zh-CN" sz="2400" dirty="0">
                <a:solidFill>
                  <a:srgbClr val="FF0000"/>
                </a:solidFill>
                <a:latin typeface="+mn-lt"/>
                <a:ea typeface="仿宋" panose="02010609060101010101" pitchFamily="49" charset="-122"/>
              </a:rPr>
              <a:t>P166</a:t>
            </a:r>
            <a:r>
              <a:rPr lang="en-US" altLang="zh-CN" sz="2400" dirty="0">
                <a:solidFill>
                  <a:srgbClr val="660066"/>
                </a:solidFill>
                <a:latin typeface="+mn-lt"/>
                <a:ea typeface="仿宋" panose="02010609060101010101" pitchFamily="49" charset="-122"/>
              </a:rPr>
              <a:t>       P173</a:t>
            </a:r>
            <a:r>
              <a:rPr lang="zh-CN" altLang="en-US" sz="2400" dirty="0">
                <a:solidFill>
                  <a:srgbClr val="660066"/>
                </a:solidFill>
                <a:latin typeface="+mn-lt"/>
                <a:ea typeface="仿宋" panose="02010609060101010101" pitchFamily="49" charset="-122"/>
              </a:rPr>
              <a:t>）</a:t>
            </a:r>
          </a:p>
          <a:p>
            <a:pPr>
              <a:lnSpc>
                <a:spcPct val="90000"/>
              </a:lnSpc>
              <a:buFontTx/>
              <a:buNone/>
            </a:pPr>
            <a:r>
              <a:rPr lang="en-US" altLang="zh-CN" sz="2400" dirty="0">
                <a:solidFill>
                  <a:srgbClr val="660066"/>
                </a:solidFill>
                <a:latin typeface="+mn-lt"/>
                <a:ea typeface="仿宋" panose="02010609060101010101" pitchFamily="49" charset="-122"/>
              </a:rPr>
              <a:t>(1) </a:t>
            </a:r>
            <a:r>
              <a:rPr lang="zh-CN" altLang="en-US" sz="2400" dirty="0">
                <a:solidFill>
                  <a:srgbClr val="660066"/>
                </a:solidFill>
                <a:latin typeface="+mn-lt"/>
                <a:ea typeface="仿宋" panose="02010609060101010101" pitchFamily="49" charset="-122"/>
              </a:rPr>
              <a:t>电压传输系数（或</a:t>
            </a:r>
            <a:r>
              <a:rPr lang="zh-CN" altLang="en-US" sz="2400" dirty="0">
                <a:solidFill>
                  <a:srgbClr val="CC3300"/>
                </a:solidFill>
                <a:latin typeface="+mn-lt"/>
                <a:ea typeface="仿宋" panose="02010609060101010101" pitchFamily="49" charset="-122"/>
              </a:rPr>
              <a:t>检波效率</a:t>
            </a:r>
            <a:r>
              <a:rPr lang="zh-CN" altLang="en-US"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K</a:t>
            </a:r>
            <a:r>
              <a:rPr lang="en-US" altLang="zh-CN" sz="2400" baseline="-25000" dirty="0">
                <a:solidFill>
                  <a:srgbClr val="660066"/>
                </a:solidFill>
                <a:latin typeface="+mn-lt"/>
                <a:ea typeface="仿宋" panose="02010609060101010101" pitchFamily="49" charset="-122"/>
              </a:rPr>
              <a:t>D</a:t>
            </a:r>
            <a:r>
              <a:rPr lang="zh-CN" altLang="en-US" sz="2400" dirty="0">
                <a:solidFill>
                  <a:srgbClr val="660066"/>
                </a:solidFill>
                <a:latin typeface="+mn-lt"/>
                <a:ea typeface="仿宋" panose="02010609060101010101" pitchFamily="49" charset="-122"/>
              </a:rPr>
              <a:t>（</a:t>
            </a:r>
            <a:r>
              <a:rPr lang="en-US" altLang="zh-CN" sz="2400" b="1" dirty="0">
                <a:solidFill>
                  <a:srgbClr val="00CC00"/>
                </a:solidFill>
                <a:latin typeface="+mn-lt"/>
                <a:ea typeface="仿宋" panose="02010609060101010101" pitchFamily="49" charset="-122"/>
              </a:rPr>
              <a:t> P162    </a:t>
            </a:r>
            <a:r>
              <a:rPr lang="en-US" altLang="zh-CN" sz="2400" dirty="0">
                <a:solidFill>
                  <a:srgbClr val="FF0000"/>
                </a:solidFill>
                <a:latin typeface="+mn-lt"/>
                <a:ea typeface="仿宋" panose="02010609060101010101" pitchFamily="49" charset="-122"/>
              </a:rPr>
              <a:t>P166 </a:t>
            </a:r>
            <a:r>
              <a:rPr lang="en-US" altLang="zh-CN" sz="2400" dirty="0">
                <a:solidFill>
                  <a:srgbClr val="660066"/>
                </a:solidFill>
                <a:latin typeface="+mn-lt"/>
                <a:ea typeface="仿宋" panose="02010609060101010101" pitchFamily="49" charset="-122"/>
              </a:rPr>
              <a:t>       P173</a:t>
            </a:r>
            <a:r>
              <a:rPr lang="zh-CN" altLang="en-US" sz="2400" dirty="0">
                <a:solidFill>
                  <a:srgbClr val="660066"/>
                </a:solidFill>
                <a:latin typeface="+mn-lt"/>
                <a:ea typeface="仿宋" panose="02010609060101010101" pitchFamily="49" charset="-122"/>
              </a:rPr>
              <a:t>）</a:t>
            </a:r>
          </a:p>
          <a:p>
            <a:pPr>
              <a:lnSpc>
                <a:spcPct val="90000"/>
              </a:lnSpc>
              <a:buFontTx/>
              <a:buNone/>
            </a:pPr>
            <a:r>
              <a:rPr lang="zh-CN" altLang="en-US" sz="2400" dirty="0">
                <a:solidFill>
                  <a:srgbClr val="660066"/>
                </a:solidFill>
                <a:latin typeface="+mn-lt"/>
                <a:ea typeface="仿宋" panose="02010609060101010101" pitchFamily="49" charset="-122"/>
              </a:rPr>
              <a:t>    当输入等幅波时：</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i</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，检波器输出直流</a:t>
            </a:r>
            <a:r>
              <a:rPr lang="en-US" altLang="zh-CN" sz="2400" i="1" dirty="0" err="1">
                <a:solidFill>
                  <a:srgbClr val="660066"/>
                </a:solidFill>
                <a:latin typeface="+mn-lt"/>
                <a:ea typeface="仿宋" panose="02010609060101010101" pitchFamily="49" charset="-122"/>
              </a:rPr>
              <a:t>v</a:t>
            </a:r>
            <a:r>
              <a:rPr lang="en-US" altLang="zh-CN" sz="2400" baseline="-25000" dirty="0" err="1">
                <a:solidFill>
                  <a:srgbClr val="660066"/>
                </a:solidFill>
                <a:latin typeface="+mn-lt"/>
                <a:ea typeface="仿宋" panose="02010609060101010101" pitchFamily="49" charset="-122"/>
              </a:rPr>
              <a:t>c</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，所以：</a:t>
            </a:r>
          </a:p>
        </p:txBody>
      </p:sp>
      <p:sp>
        <p:nvSpPr>
          <p:cNvPr id="83972" name="Text Box 17">
            <a:extLst>
              <a:ext uri="{FF2B5EF4-FFF2-40B4-BE49-F238E27FC236}">
                <a16:creationId xmlns:a16="http://schemas.microsoft.com/office/drawing/2014/main" id="{B7EB40C0-3D7C-47B8-8053-F7B8AC4E1CDB}"/>
              </a:ext>
            </a:extLst>
          </p:cNvPr>
          <p:cNvSpPr txBox="1">
            <a:spLocks noChangeArrowheads="1"/>
          </p:cNvSpPr>
          <p:nvPr/>
        </p:nvSpPr>
        <p:spPr bwMode="auto">
          <a:xfrm>
            <a:off x="0" y="3789363"/>
            <a:ext cx="266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660066"/>
                </a:solidFill>
                <a:latin typeface="+mn-lt"/>
                <a:ea typeface="仿宋" panose="02010609060101010101" pitchFamily="49" charset="-122"/>
              </a:rPr>
              <a:t>∴检出的直流：</a:t>
            </a:r>
          </a:p>
        </p:txBody>
      </p:sp>
      <p:sp>
        <p:nvSpPr>
          <p:cNvPr id="83973" name="Text Box 21">
            <a:extLst>
              <a:ext uri="{FF2B5EF4-FFF2-40B4-BE49-F238E27FC236}">
                <a16:creationId xmlns:a16="http://schemas.microsoft.com/office/drawing/2014/main" id="{052F6B0D-66D0-45E8-92C6-D532005C4515}"/>
              </a:ext>
            </a:extLst>
          </p:cNvPr>
          <p:cNvSpPr txBox="1">
            <a:spLocks noChangeArrowheads="1"/>
          </p:cNvSpPr>
          <p:nvPr/>
        </p:nvSpPr>
        <p:spPr bwMode="auto">
          <a:xfrm>
            <a:off x="177958" y="5175233"/>
            <a:ext cx="7346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根据 电压传输系数（又称</a:t>
            </a:r>
            <a:r>
              <a:rPr lang="zh-CN" altLang="en-US" sz="2400" dirty="0">
                <a:solidFill>
                  <a:srgbClr val="CC3300"/>
                </a:solidFill>
                <a:latin typeface="+mn-lt"/>
                <a:ea typeface="仿宋" panose="02010609060101010101" pitchFamily="49" charset="-122"/>
              </a:rPr>
              <a:t>检波效率</a:t>
            </a:r>
            <a:r>
              <a:rPr lang="zh-CN" altLang="en-US" sz="2400" dirty="0">
                <a:solidFill>
                  <a:srgbClr val="660066"/>
                </a:solidFill>
                <a:latin typeface="+mn-lt"/>
                <a:ea typeface="仿宋" panose="02010609060101010101" pitchFamily="49" charset="-122"/>
              </a:rPr>
              <a:t>）的定义：</a:t>
            </a:r>
          </a:p>
        </p:txBody>
      </p:sp>
      <p:sp>
        <p:nvSpPr>
          <p:cNvPr id="83974" name="Rectangle 22">
            <a:extLst>
              <a:ext uri="{FF2B5EF4-FFF2-40B4-BE49-F238E27FC236}">
                <a16:creationId xmlns:a16="http://schemas.microsoft.com/office/drawing/2014/main" id="{0592DB0E-4039-41EC-B53C-4B5A1C6DD4B8}"/>
              </a:ext>
            </a:extLst>
          </p:cNvPr>
          <p:cNvSpPr>
            <a:spLocks noChangeArrowheads="1"/>
          </p:cNvSpPr>
          <p:nvPr/>
        </p:nvSpPr>
        <p:spPr bwMode="auto">
          <a:xfrm>
            <a:off x="107950" y="2036993"/>
            <a:ext cx="2946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400" dirty="0">
                <a:solidFill>
                  <a:srgbClr val="660066"/>
                </a:solidFill>
                <a:latin typeface="+mn-lt"/>
                <a:ea typeface="仿宋" panose="02010609060101010101" pitchFamily="49" charset="-122"/>
              </a:rPr>
              <a:t>当输入调幅波时：</a:t>
            </a:r>
          </a:p>
        </p:txBody>
      </p:sp>
      <p:sp>
        <p:nvSpPr>
          <p:cNvPr id="83975" name="Rectangle 23">
            <a:extLst>
              <a:ext uri="{FF2B5EF4-FFF2-40B4-BE49-F238E27FC236}">
                <a16:creationId xmlns:a16="http://schemas.microsoft.com/office/drawing/2014/main" id="{2D2C77EC-0859-4CA3-9ACB-C18F46E20929}"/>
              </a:ext>
            </a:extLst>
          </p:cNvPr>
          <p:cNvSpPr>
            <a:spLocks noChangeArrowheads="1"/>
          </p:cNvSpPr>
          <p:nvPr/>
        </p:nvSpPr>
        <p:spPr bwMode="auto">
          <a:xfrm>
            <a:off x="34925" y="2708275"/>
            <a:ext cx="5113338"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400" dirty="0">
                <a:solidFill>
                  <a:srgbClr val="660066"/>
                </a:solidFill>
                <a:latin typeface="+mn-lt"/>
                <a:ea typeface="仿宋" panose="02010609060101010101" pitchFamily="49" charset="-122"/>
              </a:rPr>
              <a:t>∵</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i</a:t>
            </a:r>
            <a:r>
              <a:rPr lang="en-US" altLang="zh-CN" sz="2400" dirty="0">
                <a:solidFill>
                  <a:srgbClr val="660066"/>
                </a:solidFill>
                <a:latin typeface="+mn-lt"/>
                <a:ea typeface="仿宋" panose="02010609060101010101" pitchFamily="49" charset="-122"/>
                <a:sym typeface="Symbol" panose="05050102010706020507" pitchFamily="18" charset="2"/>
              </a:rPr>
              <a:t> &gt;&gt; </a:t>
            </a:r>
            <a:r>
              <a:rPr lang="en-US" altLang="zh-CN" sz="2400" i="1"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，在</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i</a:t>
            </a:r>
            <a:r>
              <a:rPr lang="zh-CN" altLang="en-US" sz="2400" dirty="0">
                <a:solidFill>
                  <a:srgbClr val="660066"/>
                </a:solidFill>
                <a:latin typeface="+mn-lt"/>
                <a:ea typeface="仿宋" panose="02010609060101010101" pitchFamily="49" charset="-122"/>
              </a:rPr>
              <a:t>的</a:t>
            </a:r>
            <a:r>
              <a:rPr lang="en-US" altLang="zh-CN" sz="2400" i="1" dirty="0">
                <a:solidFill>
                  <a:srgbClr val="660066"/>
                </a:solidFill>
                <a:latin typeface="+mn-lt"/>
                <a:ea typeface="仿宋" panose="02010609060101010101" pitchFamily="49" charset="-122"/>
              </a:rPr>
              <a:t>n</a:t>
            </a:r>
            <a:r>
              <a:rPr lang="zh-CN" altLang="en-US" sz="2400" dirty="0">
                <a:solidFill>
                  <a:srgbClr val="660066"/>
                </a:solidFill>
                <a:latin typeface="+mn-lt"/>
                <a:ea typeface="仿宋" panose="02010609060101010101" pitchFamily="49" charset="-122"/>
              </a:rPr>
              <a:t>个周期内，振幅</a:t>
            </a:r>
          </a:p>
        </p:txBody>
      </p:sp>
      <p:sp>
        <p:nvSpPr>
          <p:cNvPr id="83976" name="Rectangle 24">
            <a:extLst>
              <a:ext uri="{FF2B5EF4-FFF2-40B4-BE49-F238E27FC236}">
                <a16:creationId xmlns:a16="http://schemas.microsoft.com/office/drawing/2014/main" id="{29B44E2F-BD01-4761-843F-E06D183C1AA9}"/>
              </a:ext>
            </a:extLst>
          </p:cNvPr>
          <p:cNvSpPr>
            <a:spLocks noChangeArrowheads="1"/>
          </p:cNvSpPr>
          <p:nvPr/>
        </p:nvSpPr>
        <p:spPr bwMode="auto">
          <a:xfrm>
            <a:off x="250825" y="3141663"/>
            <a:ext cx="70500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400" dirty="0">
                <a:solidFill>
                  <a:srgbClr val="660066"/>
                </a:solidFill>
                <a:latin typeface="+mn-lt"/>
                <a:ea typeface="仿宋" panose="02010609060101010101" pitchFamily="49" charset="-122"/>
              </a:rPr>
              <a:t>可以认为是不变的值，近似于一个直流电压。</a:t>
            </a:r>
          </a:p>
        </p:txBody>
      </p:sp>
      <p:sp>
        <p:nvSpPr>
          <p:cNvPr id="83977" name="矩形 1">
            <a:extLst>
              <a:ext uri="{FF2B5EF4-FFF2-40B4-BE49-F238E27FC236}">
                <a16:creationId xmlns:a16="http://schemas.microsoft.com/office/drawing/2014/main" id="{1A14FC83-1B44-4EBC-9728-1229C2DF22C2}"/>
              </a:ext>
            </a:extLst>
          </p:cNvPr>
          <p:cNvSpPr>
            <a:spLocks noChangeArrowheads="1"/>
          </p:cNvSpPr>
          <p:nvPr/>
        </p:nvSpPr>
        <p:spPr bwMode="auto">
          <a:xfrm>
            <a:off x="5652120" y="2025791"/>
            <a:ext cx="1564852"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spcBef>
                <a:spcPct val="0"/>
              </a:spcBef>
              <a:buFontTx/>
              <a:buNone/>
            </a:pPr>
            <a:r>
              <a:rPr lang="zh-CN" altLang="en-US" sz="2800" dirty="0">
                <a:solidFill>
                  <a:srgbClr val="0000FF"/>
                </a:solidFill>
                <a:latin typeface="+mn-lt"/>
                <a:ea typeface="仿宋" panose="02010609060101010101" pitchFamily="49" charset="-122"/>
              </a:rPr>
              <a:t>（</a:t>
            </a:r>
            <a:r>
              <a:rPr lang="en-US" altLang="zh-CN" sz="2800" dirty="0">
                <a:solidFill>
                  <a:srgbClr val="0000FF"/>
                </a:solidFill>
                <a:latin typeface="+mn-lt"/>
                <a:ea typeface="仿宋" panose="02010609060101010101" pitchFamily="49" charset="-122"/>
              </a:rPr>
              <a:t>6-28</a:t>
            </a:r>
            <a:r>
              <a:rPr lang="zh-CN" altLang="en-US" sz="2800" dirty="0">
                <a:solidFill>
                  <a:srgbClr val="0000FF"/>
                </a:solidFill>
                <a:latin typeface="+mn-lt"/>
                <a:ea typeface="仿宋" panose="02010609060101010101" pitchFamily="49" charset="-122"/>
              </a:rPr>
              <a:t>）</a:t>
            </a:r>
          </a:p>
        </p:txBody>
      </p:sp>
      <p:graphicFrame>
        <p:nvGraphicFramePr>
          <p:cNvPr id="83978" name="Object 9">
            <a:extLst>
              <a:ext uri="{FF2B5EF4-FFF2-40B4-BE49-F238E27FC236}">
                <a16:creationId xmlns:a16="http://schemas.microsoft.com/office/drawing/2014/main" id="{BD5E0CFE-9F2E-42E8-964D-20E299282BE5}"/>
              </a:ext>
            </a:extLst>
          </p:cNvPr>
          <p:cNvGraphicFramePr>
            <a:graphicFrameLocks noChangeAspect="1"/>
          </p:cNvGraphicFramePr>
          <p:nvPr>
            <p:extLst>
              <p:ext uri="{D42A27DB-BD31-4B8C-83A1-F6EECF244321}">
                <p14:modId xmlns:p14="http://schemas.microsoft.com/office/powerpoint/2010/main" val="4198786207"/>
              </p:ext>
            </p:extLst>
          </p:nvPr>
        </p:nvGraphicFramePr>
        <p:xfrm>
          <a:off x="2599825" y="1936165"/>
          <a:ext cx="3130550" cy="684212"/>
        </p:xfrm>
        <a:graphic>
          <a:graphicData uri="http://schemas.openxmlformats.org/presentationml/2006/ole">
            <mc:AlternateContent xmlns:mc="http://schemas.openxmlformats.org/markup-compatibility/2006">
              <mc:Choice xmlns:v="urn:schemas-microsoft-com:vml" Requires="v">
                <p:oleObj spid="_x0000_s194830" name="公式" r:id="rId3" imgW="2082800" imgH="444500" progId="Equation.3">
                  <p:embed/>
                </p:oleObj>
              </mc:Choice>
              <mc:Fallback>
                <p:oleObj name="公式" r:id="rId3" imgW="2082800" imgH="4445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9825" y="1936165"/>
                        <a:ext cx="3130550" cy="684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9" name="Object 10">
            <a:extLst>
              <a:ext uri="{FF2B5EF4-FFF2-40B4-BE49-F238E27FC236}">
                <a16:creationId xmlns:a16="http://schemas.microsoft.com/office/drawing/2014/main" id="{796320D7-2B0B-433E-809F-EBC61F4B8038}"/>
              </a:ext>
            </a:extLst>
          </p:cNvPr>
          <p:cNvGraphicFramePr>
            <a:graphicFrameLocks noChangeAspect="1"/>
          </p:cNvGraphicFramePr>
          <p:nvPr>
            <p:extLst>
              <p:ext uri="{D42A27DB-BD31-4B8C-83A1-F6EECF244321}">
                <p14:modId xmlns:p14="http://schemas.microsoft.com/office/powerpoint/2010/main" val="3511374440"/>
              </p:ext>
            </p:extLst>
          </p:nvPr>
        </p:nvGraphicFramePr>
        <p:xfrm>
          <a:off x="5003800" y="2689225"/>
          <a:ext cx="3960813" cy="412750"/>
        </p:xfrm>
        <a:graphic>
          <a:graphicData uri="http://schemas.openxmlformats.org/presentationml/2006/ole">
            <mc:AlternateContent xmlns:mc="http://schemas.openxmlformats.org/markup-compatibility/2006">
              <mc:Choice xmlns:v="urn:schemas-microsoft-com:vml" Requires="v">
                <p:oleObj spid="_x0000_s194831" name="公式" r:id="rId5" imgW="2349500" imgH="228600" progId="Equation.3">
                  <p:embed/>
                </p:oleObj>
              </mc:Choice>
              <mc:Fallback>
                <p:oleObj name="公式" r:id="rId5" imgW="2349500" imgH="2286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2689225"/>
                        <a:ext cx="3960813" cy="412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80" name="Object 15">
            <a:extLst>
              <a:ext uri="{FF2B5EF4-FFF2-40B4-BE49-F238E27FC236}">
                <a16:creationId xmlns:a16="http://schemas.microsoft.com/office/drawing/2014/main" id="{DD6DA345-1A01-41CF-925D-8580407A1D78}"/>
              </a:ext>
            </a:extLst>
          </p:cNvPr>
          <p:cNvGraphicFramePr>
            <a:graphicFrameLocks noChangeAspect="1"/>
          </p:cNvGraphicFramePr>
          <p:nvPr>
            <p:extLst>
              <p:ext uri="{D42A27DB-BD31-4B8C-83A1-F6EECF244321}">
                <p14:modId xmlns:p14="http://schemas.microsoft.com/office/powerpoint/2010/main" val="2150409685"/>
              </p:ext>
            </p:extLst>
          </p:nvPr>
        </p:nvGraphicFramePr>
        <p:xfrm>
          <a:off x="2049463" y="3859213"/>
          <a:ext cx="4618037" cy="774700"/>
        </p:xfrm>
        <a:graphic>
          <a:graphicData uri="http://schemas.openxmlformats.org/presentationml/2006/ole">
            <mc:AlternateContent xmlns:mc="http://schemas.openxmlformats.org/markup-compatibility/2006">
              <mc:Choice xmlns:v="urn:schemas-microsoft-com:vml" Requires="v">
                <p:oleObj spid="_x0000_s194832" name="公式" r:id="rId7" imgW="2705100" imgH="482600" progId="Equation.3">
                  <p:embed/>
                </p:oleObj>
              </mc:Choice>
              <mc:Fallback>
                <p:oleObj name="公式" r:id="rId7" imgW="2705100" imgH="4826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9463" y="3859213"/>
                        <a:ext cx="4618037" cy="774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83981" name="Object 16">
                <a:extLst>
                  <a:ext uri="{FF2B5EF4-FFF2-40B4-BE49-F238E27FC236}">
                    <a16:creationId xmlns:a16="http://schemas.microsoft.com/office/drawing/2014/main" id="{81C6B139-6086-469F-8E53-BB70F2180929}"/>
                  </a:ext>
                </a:extLst>
              </p:cNvPr>
              <p:cNvSpPr txBox="1"/>
              <p:nvPr/>
            </p:nvSpPr>
            <p:spPr bwMode="auto">
              <a:xfrm>
                <a:off x="260873" y="5765529"/>
                <a:ext cx="8554320" cy="879475"/>
              </a:xfrm>
              <a:prstGeom prst="rect">
                <a:avLst/>
              </a:prstGeom>
              <a:solidFill>
                <a:schemeClr val="bg1"/>
              </a:solid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𝐾</m:t>
                          </m:r>
                        </m:e>
                        <m:sub>
                          <m:r>
                            <m:rPr>
                              <m:sty m:val="p"/>
                            </m:rPr>
                            <a:rPr lang="zh-CN" altLang="en-US" sz="2000" i="0">
                              <a:solidFill>
                                <a:srgbClr val="000000"/>
                              </a:solidFill>
                              <a:latin typeface="Cambria Math" panose="02040503050406030204" pitchFamily="18" charset="0"/>
                            </a:rPr>
                            <m:t>D</m:t>
                          </m:r>
                        </m:sub>
                      </m:sSub>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smtClean="0">
                              <a:solidFill>
                                <a:srgbClr val="000000"/>
                              </a:solidFill>
                              <a:latin typeface="Cambria Math" panose="02040503050406030204" pitchFamily="18" charset="0"/>
                            </a:rPr>
                            <m:t>检波器</m:t>
                          </m:r>
                          <m:r>
                            <a:rPr lang="zh-CN" altLang="en-US" sz="2000" i="1">
                              <a:solidFill>
                                <a:srgbClr val="000000"/>
                              </a:solidFill>
                              <a:latin typeface="Cambria Math" panose="02040503050406030204" pitchFamily="18" charset="0"/>
                            </a:rPr>
                            <m:t>输出</m:t>
                          </m:r>
                          <m:r>
                            <a:rPr lang="zh-CN" altLang="en-US" sz="2000" i="1" smtClean="0">
                              <a:solidFill>
                                <a:srgbClr val="000000"/>
                              </a:solidFill>
                              <a:latin typeface="Cambria Math" panose="02040503050406030204" pitchFamily="18" charset="0"/>
                            </a:rPr>
                            <m:t>的</m:t>
                          </m:r>
                          <m:r>
                            <a:rPr lang="zh-CN" altLang="en-US" sz="2000" i="1">
                              <a:solidFill>
                                <a:srgbClr val="000000"/>
                              </a:solidFill>
                              <a:latin typeface="Cambria Math" panose="02040503050406030204" pitchFamily="18" charset="0"/>
                            </a:rPr>
                            <m:t>调制</m:t>
                          </m:r>
                          <m:r>
                            <a:rPr lang="zh-CN" altLang="en-US" sz="2000" i="1" smtClean="0">
                              <a:solidFill>
                                <a:srgbClr val="000000"/>
                              </a:solidFill>
                              <a:latin typeface="Cambria Math" panose="02040503050406030204" pitchFamily="18" charset="0"/>
                            </a:rPr>
                            <m:t>信号</m:t>
                          </m:r>
                          <m:r>
                            <a:rPr lang="zh-CN" altLang="en-US" sz="2000" i="1">
                              <a:solidFill>
                                <a:srgbClr val="000000"/>
                              </a:solidFill>
                              <a:latin typeface="Cambria Math" panose="02040503050406030204" pitchFamily="18" charset="0"/>
                            </a:rPr>
                            <m:t>电压</m:t>
                          </m:r>
                          <m:r>
                            <a:rPr lang="zh-CN" altLang="en-US" sz="2000" i="1" smtClean="0">
                              <a:solidFill>
                                <a:srgbClr val="000000"/>
                              </a:solidFill>
                              <a:latin typeface="Cambria Math" panose="02040503050406030204" pitchFamily="18" charset="0"/>
                            </a:rPr>
                            <m:t>振幅</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𝑉</m:t>
                              </m:r>
                            </m:e>
                            <m:sub>
                              <m:r>
                                <m:rPr>
                                  <m:sty m:val="p"/>
                                </m:rPr>
                                <a:rPr lang="zh-CN" altLang="en-US" sz="2000" i="1">
                                  <a:solidFill>
                                    <a:srgbClr val="000000"/>
                                  </a:solidFill>
                                  <a:latin typeface="Cambria Math" panose="02040503050406030204" pitchFamily="18" charset="0"/>
                                </a:rPr>
                                <m:t>Ω</m:t>
                              </m:r>
                            </m:sub>
                          </m:sSub>
                        </m:num>
                        <m:den>
                          <m:r>
                            <a:rPr lang="zh-CN" altLang="en-US" sz="2000" i="1">
                              <a:solidFill>
                                <a:srgbClr val="000000"/>
                              </a:solidFill>
                              <a:latin typeface="Cambria Math" panose="02040503050406030204" pitchFamily="18" charset="0"/>
                            </a:rPr>
                            <m:t>检波器输入的调幅波包络的振幅</m:t>
                          </m:r>
                          <m:r>
                            <a:rPr lang="zh-CN" altLang="en-US" sz="2000" i="1">
                              <a:solidFill>
                                <a:srgbClr val="000000"/>
                              </a:solidFill>
                              <a:latin typeface="Cambria Math" panose="02040503050406030204" pitchFamily="18" charset="0"/>
                            </a:rPr>
                            <m:t>𝑚</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𝑉</m:t>
                              </m:r>
                            </m:e>
                            <m:sub>
                              <m:r>
                                <m:rPr>
                                  <m:sty m:val="p"/>
                                </m:rPr>
                                <a:rPr lang="zh-CN" altLang="en-US" sz="2000">
                                  <a:solidFill>
                                    <a:srgbClr val="000000"/>
                                  </a:solidFill>
                                  <a:latin typeface="Cambria Math" panose="02040503050406030204" pitchFamily="18" charset="0"/>
                                </a:rPr>
                                <m:t>i</m:t>
                              </m:r>
                            </m:sub>
                          </m:sSub>
                        </m:den>
                      </m:f>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𝑉</m:t>
                              </m:r>
                            </m:e>
                            <m:sub>
                              <m:r>
                                <m:rPr>
                                  <m:sty m:val="p"/>
                                </m:rPr>
                                <a:rPr lang="zh-CN" altLang="en-US" sz="2000" i="1">
                                  <a:solidFill>
                                    <a:srgbClr val="000000"/>
                                  </a:solidFill>
                                  <a:latin typeface="Cambria Math" panose="02040503050406030204" pitchFamily="18" charset="0"/>
                                </a:rPr>
                                <m:t>Ω</m:t>
                              </m:r>
                            </m:sub>
                          </m:sSub>
                        </m:num>
                        <m:den>
                          <m:r>
                            <a:rPr lang="zh-CN" altLang="en-US" sz="2000" i="1">
                              <a:solidFill>
                                <a:srgbClr val="000000"/>
                              </a:solidFill>
                              <a:latin typeface="Cambria Math" panose="02040503050406030204" pitchFamily="18" charset="0"/>
                            </a:rPr>
                            <m:t>𝑚</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𝑉</m:t>
                              </m:r>
                            </m:e>
                            <m:sub>
                              <m:r>
                                <m:rPr>
                                  <m:sty m:val="p"/>
                                </m:rPr>
                                <a:rPr lang="zh-CN" altLang="en-US" sz="2000" i="0">
                                  <a:solidFill>
                                    <a:srgbClr val="000000"/>
                                  </a:solidFill>
                                  <a:latin typeface="Cambria Math" panose="02040503050406030204" pitchFamily="18" charset="0"/>
                                </a:rPr>
                                <m:t>i</m:t>
                              </m:r>
                            </m:sub>
                          </m:sSub>
                        </m:den>
                      </m:f>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𝑚</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𝑉</m:t>
                              </m:r>
                            </m:e>
                            <m:sub>
                              <m:r>
                                <m:rPr>
                                  <m:sty m:val="p"/>
                                </m:rPr>
                                <a:rPr lang="zh-CN" altLang="en-US" sz="2000" i="0">
                                  <a:solidFill>
                                    <a:srgbClr val="000000"/>
                                  </a:solidFill>
                                  <a:latin typeface="Cambria Math" panose="02040503050406030204" pitchFamily="18" charset="0"/>
                                </a:rPr>
                                <m:t>i</m:t>
                              </m:r>
                            </m:sub>
                          </m:sSub>
                          <m:r>
                            <a:rPr lang="zh-CN" altLang="en-US" sz="2000" i="1">
                              <a:solidFill>
                                <a:srgbClr val="000000"/>
                              </a:solidFill>
                              <a:latin typeface="Cambria Math" panose="02040503050406030204" pitchFamily="18" charset="0"/>
                            </a:rPr>
                            <m:t>⋅</m:t>
                          </m:r>
                          <m:func>
                            <m:funcPr>
                              <m:ctrlPr>
                                <a:rPr lang="zh-CN" altLang="en-US" sz="2000" i="1">
                                  <a:solidFill>
                                    <a:srgbClr val="000000"/>
                                  </a:solidFill>
                                  <a:latin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rPr>
                                <m:t>cos</m:t>
                              </m:r>
                            </m:fName>
                            <m:e>
                              <m:r>
                                <a:rPr lang="zh-CN" altLang="en-US" sz="2000" i="1">
                                  <a:solidFill>
                                    <a:srgbClr val="000000"/>
                                  </a:solidFill>
                                  <a:latin typeface="Cambria Math" panose="02040503050406030204" pitchFamily="18" charset="0"/>
                                </a:rPr>
                                <m:t>𝜃</m:t>
                              </m:r>
                            </m:e>
                          </m:func>
                        </m:num>
                        <m:den>
                          <m:r>
                            <a:rPr lang="zh-CN" altLang="en-US" sz="2000" i="1">
                              <a:solidFill>
                                <a:srgbClr val="000000"/>
                              </a:solidFill>
                              <a:latin typeface="Cambria Math" panose="02040503050406030204" pitchFamily="18" charset="0"/>
                            </a:rPr>
                            <m:t>𝑚</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𝑉</m:t>
                              </m:r>
                            </m:e>
                            <m:sub>
                              <m:r>
                                <m:rPr>
                                  <m:sty m:val="p"/>
                                </m:rPr>
                                <a:rPr lang="zh-CN" altLang="en-US" sz="2000" i="0">
                                  <a:solidFill>
                                    <a:srgbClr val="000000"/>
                                  </a:solidFill>
                                  <a:latin typeface="Cambria Math" panose="02040503050406030204" pitchFamily="18" charset="0"/>
                                </a:rPr>
                                <m:t>i</m:t>
                              </m:r>
                            </m:sub>
                          </m:sSub>
                        </m:den>
                      </m:f>
                      <m:r>
                        <a:rPr lang="zh-CN" altLang="en-US" sz="2000" i="1">
                          <a:solidFill>
                            <a:srgbClr val="000000"/>
                          </a:solidFill>
                          <a:latin typeface="Cambria Math" panose="02040503050406030204" pitchFamily="18" charset="0"/>
                        </a:rPr>
                        <m:t>=</m:t>
                      </m:r>
                      <m:func>
                        <m:funcPr>
                          <m:ctrlPr>
                            <a:rPr lang="zh-CN" altLang="en-US" sz="2000" i="1">
                              <a:solidFill>
                                <a:srgbClr val="000000"/>
                              </a:solidFill>
                              <a:latin typeface="Cambria Math" panose="02040503050406030204" pitchFamily="18" charset="0"/>
                            </a:rPr>
                          </m:ctrlPr>
                        </m:funcPr>
                        <m:fName>
                          <m:r>
                            <m:rPr>
                              <m:sty m:val="p"/>
                            </m:rPr>
                            <a:rPr lang="zh-CN" altLang="en-US" sz="2000" i="0">
                              <a:solidFill>
                                <a:srgbClr val="000000"/>
                              </a:solidFill>
                              <a:latin typeface="Cambria Math" panose="02040503050406030204" pitchFamily="18" charset="0"/>
                            </a:rPr>
                            <m:t>cos</m:t>
                          </m:r>
                        </m:fName>
                        <m:e>
                          <m:r>
                            <a:rPr lang="zh-CN" altLang="en-US" sz="2000" i="1">
                              <a:solidFill>
                                <a:srgbClr val="000000"/>
                              </a:solidFill>
                              <a:latin typeface="Cambria Math" panose="02040503050406030204" pitchFamily="18" charset="0"/>
                            </a:rPr>
                            <m:t>𝜃</m:t>
                          </m:r>
                        </m:e>
                      </m:func>
                    </m:oMath>
                  </m:oMathPara>
                </a14:m>
                <a:endParaRPr lang="zh-CN" altLang="en-US" sz="2000" dirty="0">
                  <a:latin typeface="+mn-lt"/>
                  <a:ea typeface="仿宋" panose="02010609060101010101" pitchFamily="49" charset="-122"/>
                </a:endParaRPr>
              </a:p>
            </p:txBody>
          </p:sp>
        </mc:Choice>
        <mc:Fallback xmlns="">
          <p:sp>
            <p:nvSpPr>
              <p:cNvPr id="83981" name="Object 16">
                <a:extLst>
                  <a:ext uri="{FF2B5EF4-FFF2-40B4-BE49-F238E27FC236}">
                    <a16:creationId xmlns:a16="http://schemas.microsoft.com/office/drawing/2014/main" id="{81C6B139-6086-469F-8E53-BB70F2180929}"/>
                  </a:ext>
                </a:extLst>
              </p:cNvPr>
              <p:cNvSpPr txBox="1">
                <a:spLocks noRot="1" noChangeAspect="1" noMove="1" noResize="1" noEditPoints="1" noAdjustHandles="1" noChangeArrowheads="1" noChangeShapeType="1" noTextEdit="1"/>
              </p:cNvSpPr>
              <p:nvPr/>
            </p:nvSpPr>
            <p:spPr bwMode="auto">
              <a:xfrm>
                <a:off x="260873" y="5765529"/>
                <a:ext cx="8554320" cy="879475"/>
              </a:xfrm>
              <a:prstGeom prst="rect">
                <a:avLst/>
              </a:prstGeom>
              <a:blipFill>
                <a:blip r:embed="rId9"/>
                <a:stretch>
                  <a:fillRect/>
                </a:stretch>
              </a:blipFill>
              <a:ln>
                <a:noFill/>
              </a:ln>
            </p:spPr>
            <p:txBody>
              <a:bodyPr/>
              <a:lstStyle/>
              <a:p>
                <a:r>
                  <a:rPr lang="zh-CN" altLang="en-US">
                    <a:noFill/>
                  </a:rPr>
                  <a:t> </a:t>
                </a:r>
              </a:p>
            </p:txBody>
          </p:sp>
        </mc:Fallback>
      </mc:AlternateContent>
      <p:sp>
        <p:nvSpPr>
          <p:cNvPr id="83983" name="AutoShape 19">
            <a:extLst>
              <a:ext uri="{FF2B5EF4-FFF2-40B4-BE49-F238E27FC236}">
                <a16:creationId xmlns:a16="http://schemas.microsoft.com/office/drawing/2014/main" id="{1784FE53-A594-4C88-9C0E-CE7746EF7824}"/>
              </a:ext>
            </a:extLst>
          </p:cNvPr>
          <p:cNvSpPr>
            <a:spLocks noChangeArrowheads="1"/>
          </p:cNvSpPr>
          <p:nvPr/>
        </p:nvSpPr>
        <p:spPr bwMode="auto">
          <a:xfrm>
            <a:off x="6980982" y="3308474"/>
            <a:ext cx="1670891" cy="750887"/>
          </a:xfrm>
          <a:prstGeom prst="wedgeRoundRectCallout">
            <a:avLst>
              <a:gd name="adj1" fmla="val -110635"/>
              <a:gd name="adj2" fmla="val 91737"/>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mn-lt"/>
                <a:ea typeface="仿宋" panose="02010609060101010101" pitchFamily="49" charset="-122"/>
              </a:rPr>
              <a:t>为检波后的</a:t>
            </a:r>
            <a:r>
              <a:rPr lang="zh-CN" altLang="en-US" sz="2000" dirty="0">
                <a:solidFill>
                  <a:srgbClr val="FF0000"/>
                </a:solidFill>
                <a:latin typeface="+mn-lt"/>
                <a:ea typeface="仿宋" panose="02010609060101010101" pitchFamily="49" charset="-122"/>
              </a:rPr>
              <a:t>交流</a:t>
            </a:r>
            <a:r>
              <a:rPr lang="zh-CN" altLang="en-US" sz="2000" dirty="0">
                <a:solidFill>
                  <a:srgbClr val="660066"/>
                </a:solidFill>
                <a:latin typeface="+mn-lt"/>
                <a:ea typeface="仿宋" panose="02010609060101010101" pitchFamily="49" charset="-122"/>
              </a:rPr>
              <a:t>输出</a:t>
            </a:r>
          </a:p>
        </p:txBody>
      </p:sp>
      <p:sp>
        <p:nvSpPr>
          <p:cNvPr id="83984" name="AutoShape 18">
            <a:extLst>
              <a:ext uri="{FF2B5EF4-FFF2-40B4-BE49-F238E27FC236}">
                <a16:creationId xmlns:a16="http://schemas.microsoft.com/office/drawing/2014/main" id="{3AF65E5E-D68A-4F58-BBE4-BE5DF4414E99}"/>
              </a:ext>
            </a:extLst>
          </p:cNvPr>
          <p:cNvSpPr>
            <a:spLocks noChangeArrowheads="1"/>
          </p:cNvSpPr>
          <p:nvPr/>
        </p:nvSpPr>
        <p:spPr bwMode="auto">
          <a:xfrm>
            <a:off x="378572" y="4483100"/>
            <a:ext cx="1670891" cy="723506"/>
          </a:xfrm>
          <a:prstGeom prst="wedgeRoundRectCallout">
            <a:avLst>
              <a:gd name="adj1" fmla="val 118287"/>
              <a:gd name="adj2" fmla="val -39380"/>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660066"/>
                </a:solidFill>
                <a:latin typeface="+mn-lt"/>
                <a:ea typeface="仿宋" panose="02010609060101010101" pitchFamily="49" charset="-122"/>
              </a:rPr>
              <a:t>为检波后的直流电压</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677BDF9-5F28-4043-9C82-A3DA1988301C}"/>
              </a:ext>
            </a:extLst>
          </p:cNvPr>
          <p:cNvSpPr>
            <a:spLocks noGrp="1" noChangeArrowheads="1"/>
          </p:cNvSpPr>
          <p:nvPr>
            <p:ph type="title" idx="4294967295"/>
          </p:nvPr>
        </p:nvSpPr>
        <p:spPr>
          <a:xfrm>
            <a:off x="228601" y="228600"/>
            <a:ext cx="3623320"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r>
              <a:rPr lang="en-US" altLang="zh-CN" sz="2800" b="1" dirty="0">
                <a:solidFill>
                  <a:srgbClr val="0000FF"/>
                </a:solidFill>
                <a:latin typeface="+mn-lt"/>
                <a:ea typeface="仿宋" panose="02010609060101010101" pitchFamily="49" charset="-122"/>
              </a:rPr>
              <a:t> </a:t>
            </a:r>
            <a:endParaRPr lang="zh-CN" altLang="en-US" sz="2800" b="1" dirty="0">
              <a:solidFill>
                <a:srgbClr val="0000FF"/>
              </a:solidFill>
              <a:latin typeface="+mn-lt"/>
              <a:ea typeface="仿宋" panose="02010609060101010101" pitchFamily="49" charset="-122"/>
            </a:endParaRPr>
          </a:p>
        </p:txBody>
      </p:sp>
      <p:sp>
        <p:nvSpPr>
          <p:cNvPr id="84995" name="Text Box 12">
            <a:extLst>
              <a:ext uri="{FF2B5EF4-FFF2-40B4-BE49-F238E27FC236}">
                <a16:creationId xmlns:a16="http://schemas.microsoft.com/office/drawing/2014/main" id="{9F3CC7B6-4D10-45F6-80F8-94439300B580}"/>
              </a:ext>
            </a:extLst>
          </p:cNvPr>
          <p:cNvSpPr txBox="1">
            <a:spLocks noChangeArrowheads="1"/>
          </p:cNvSpPr>
          <p:nvPr/>
        </p:nvSpPr>
        <p:spPr bwMode="auto">
          <a:xfrm>
            <a:off x="111125" y="692150"/>
            <a:ext cx="8818563" cy="5250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FontTx/>
              <a:buNone/>
            </a:pPr>
            <a:r>
              <a:rPr kumimoji="0" lang="zh-CN" altLang="en-US" sz="2400" dirty="0">
                <a:solidFill>
                  <a:srgbClr val="660066"/>
                </a:solidFill>
                <a:latin typeface="+mn-lt"/>
                <a:ea typeface="仿宋" panose="02010609060101010101" pitchFamily="49" charset="-122"/>
              </a:rPr>
              <a:t>总结一下可见：</a:t>
            </a:r>
          </a:p>
          <a:p>
            <a:pPr eaLnBrk="1" hangingPunct="1">
              <a:lnSpc>
                <a:spcPct val="125000"/>
              </a:lnSpc>
              <a:spcBef>
                <a:spcPct val="0"/>
              </a:spcBef>
              <a:buFontTx/>
              <a:buNone/>
            </a:pPr>
            <a:r>
              <a:rPr kumimoji="0" lang="zh-CN" altLang="en-US" sz="2400" dirty="0">
                <a:solidFill>
                  <a:srgbClr val="660066"/>
                </a:solidFill>
                <a:latin typeface="+mn-lt"/>
                <a:ea typeface="仿宋" panose="02010609060101010101" pitchFamily="49" charset="-122"/>
              </a:rPr>
              <a:t>①  检波效率是 </a:t>
            </a:r>
            <a:r>
              <a:rPr kumimoji="0" lang="en-US" altLang="zh-CN" sz="2400" dirty="0">
                <a:solidFill>
                  <a:srgbClr val="660066"/>
                </a:solidFill>
                <a:latin typeface="+mn-lt"/>
                <a:ea typeface="仿宋" panose="02010609060101010101" pitchFamily="49" charset="-122"/>
              </a:rPr>
              <a:t>cos</a:t>
            </a:r>
            <a:r>
              <a:rPr kumimoji="0" lang="en-US" altLang="zh-CN" sz="2400" i="1" dirty="0">
                <a:solidFill>
                  <a:srgbClr val="660066"/>
                </a:solidFill>
                <a:latin typeface="+mn-lt"/>
                <a:ea typeface="仿宋" panose="02010609060101010101" pitchFamily="49" charset="-122"/>
              </a:rPr>
              <a:t>θ</a:t>
            </a:r>
            <a:r>
              <a:rPr kumimoji="0" lang="zh-CN" altLang="en-US" sz="2400" dirty="0">
                <a:solidFill>
                  <a:srgbClr val="660066"/>
                </a:solidFill>
                <a:latin typeface="+mn-lt"/>
                <a:ea typeface="仿宋" panose="02010609060101010101" pitchFamily="49" charset="-122"/>
              </a:rPr>
              <a:t>，无论是等幅</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载波</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还是调幅波；</a:t>
            </a:r>
            <a:endParaRPr kumimoji="0" lang="en-US" altLang="zh-CN" sz="2400" dirty="0">
              <a:solidFill>
                <a:srgbClr val="660066"/>
              </a:solidFill>
              <a:latin typeface="+mn-lt"/>
              <a:ea typeface="仿宋" panose="02010609060101010101" pitchFamily="49" charset="-122"/>
            </a:endParaRPr>
          </a:p>
          <a:p>
            <a:pPr eaLnBrk="1" hangingPunct="1">
              <a:lnSpc>
                <a:spcPct val="125000"/>
              </a:lnSpc>
              <a:spcBef>
                <a:spcPct val="0"/>
              </a:spcBef>
              <a:buFontTx/>
              <a:buNone/>
            </a:pPr>
            <a:endParaRPr kumimoji="0" lang="zh-CN" altLang="en-US" sz="2400" dirty="0">
              <a:solidFill>
                <a:srgbClr val="660066"/>
              </a:solidFill>
              <a:latin typeface="+mn-lt"/>
              <a:ea typeface="仿宋" panose="02010609060101010101" pitchFamily="49" charset="-122"/>
            </a:endParaRPr>
          </a:p>
          <a:p>
            <a:pPr eaLnBrk="1" hangingPunct="1">
              <a:lnSpc>
                <a:spcPct val="125000"/>
              </a:lnSpc>
              <a:spcBef>
                <a:spcPct val="0"/>
              </a:spcBef>
              <a:buFontTx/>
              <a:buNone/>
            </a:pPr>
            <a:r>
              <a:rPr kumimoji="0" lang="zh-CN" altLang="en-US" sz="2400" dirty="0">
                <a:solidFill>
                  <a:srgbClr val="660066"/>
                </a:solidFill>
                <a:latin typeface="+mn-lt"/>
                <a:ea typeface="仿宋" panose="02010609060101010101" pitchFamily="49" charset="-122"/>
              </a:rPr>
              <a:t>②  输出低频信号（调制信号）振幅为： </a:t>
            </a:r>
            <a:r>
              <a:rPr kumimoji="0"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mV</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 </a:t>
            </a:r>
            <a:endParaRPr kumimoji="0" lang="zh-CN" altLang="en-US" sz="2400" dirty="0">
              <a:solidFill>
                <a:srgbClr val="660066"/>
              </a:solidFill>
              <a:latin typeface="+mn-lt"/>
              <a:ea typeface="仿宋" panose="02010609060101010101" pitchFamily="49" charset="-122"/>
            </a:endParaRPr>
          </a:p>
          <a:p>
            <a:pPr eaLnBrk="1" hangingPunct="1">
              <a:lnSpc>
                <a:spcPct val="125000"/>
              </a:lnSpc>
              <a:spcBef>
                <a:spcPct val="0"/>
              </a:spcBef>
              <a:buFontTx/>
              <a:buNone/>
            </a:pPr>
            <a:r>
              <a:rPr kumimoji="0" lang="zh-CN" altLang="en-US" sz="2400" dirty="0">
                <a:solidFill>
                  <a:srgbClr val="660066"/>
                </a:solidFill>
                <a:latin typeface="+mn-lt"/>
                <a:ea typeface="仿宋" panose="02010609060101010101" pitchFamily="49" charset="-122"/>
              </a:rPr>
              <a:t>  而二极管导通电阻</a:t>
            </a:r>
            <a:r>
              <a:rPr kumimoji="0" lang="en-US" altLang="zh-CN" sz="2400" i="1" dirty="0">
                <a:solidFill>
                  <a:srgbClr val="660066"/>
                </a:solidFill>
                <a:latin typeface="+mn-lt"/>
                <a:ea typeface="仿宋" panose="02010609060101010101" pitchFamily="49" charset="-122"/>
              </a:rPr>
              <a:t>R</a:t>
            </a:r>
            <a:r>
              <a:rPr kumimoji="0" lang="en-US" altLang="zh-CN" sz="2400" baseline="-25000" dirty="0">
                <a:solidFill>
                  <a:srgbClr val="660066"/>
                </a:solidFill>
                <a:latin typeface="+mn-lt"/>
                <a:ea typeface="仿宋" panose="02010609060101010101" pitchFamily="49" charset="-122"/>
              </a:rPr>
              <a:t>D</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和检波电阻</a:t>
            </a:r>
            <a:r>
              <a:rPr kumimoji="0" lang="en-US" altLang="zh-CN" sz="2400" i="1" dirty="0">
                <a:solidFill>
                  <a:srgbClr val="660066"/>
                </a:solidFill>
                <a:latin typeface="+mn-lt"/>
                <a:ea typeface="仿宋" panose="02010609060101010101" pitchFamily="49" charset="-122"/>
              </a:rPr>
              <a:t>R</a:t>
            </a:r>
            <a:r>
              <a:rPr kumimoji="0" lang="zh-CN" altLang="en-US" sz="2400" dirty="0">
                <a:solidFill>
                  <a:srgbClr val="660066"/>
                </a:solidFill>
                <a:latin typeface="+mn-lt"/>
                <a:ea typeface="仿宋" panose="02010609060101010101" pitchFamily="49" charset="-122"/>
              </a:rPr>
              <a:t>选定后，</a:t>
            </a:r>
            <a:r>
              <a:rPr kumimoji="0" lang="en-US" altLang="zh-CN" sz="2400" dirty="0">
                <a:solidFill>
                  <a:srgbClr val="660066"/>
                </a:solidFill>
                <a:latin typeface="+mn-lt"/>
                <a:ea typeface="仿宋" panose="02010609060101010101" pitchFamily="49" charset="-122"/>
              </a:rPr>
              <a:t>cos</a:t>
            </a:r>
            <a:r>
              <a:rPr kumimoji="0" lang="en-US" altLang="zh-CN" sz="2400" i="1" dirty="0">
                <a:solidFill>
                  <a:srgbClr val="660066"/>
                </a:solidFill>
                <a:latin typeface="+mn-lt"/>
                <a:ea typeface="仿宋" panose="02010609060101010101" pitchFamily="49" charset="-122"/>
              </a:rPr>
              <a:t>θ</a:t>
            </a:r>
            <a:r>
              <a:rPr kumimoji="0" lang="zh-CN" altLang="en-US" sz="2400" dirty="0">
                <a:solidFill>
                  <a:srgbClr val="660066"/>
                </a:solidFill>
                <a:latin typeface="+mn-lt"/>
                <a:ea typeface="仿宋" panose="02010609060101010101" pitchFamily="49" charset="-122"/>
              </a:rPr>
              <a:t>是定值，所以</a:t>
            </a:r>
            <a:r>
              <a:rPr kumimoji="0"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和</a:t>
            </a:r>
            <a:r>
              <a:rPr lang="en-US" altLang="zh-CN" sz="2400" i="1" dirty="0">
                <a:solidFill>
                  <a:srgbClr val="660066"/>
                </a:solidFill>
                <a:latin typeface="+mn-lt"/>
                <a:ea typeface="仿宋" panose="02010609060101010101" pitchFamily="49" charset="-122"/>
              </a:rPr>
              <a:t>mV</a:t>
            </a:r>
            <a:r>
              <a:rPr lang="en-US" altLang="zh-CN" sz="2400" baseline="-25000" dirty="0">
                <a:solidFill>
                  <a:srgbClr val="660066"/>
                </a:solidFill>
                <a:latin typeface="+mn-lt"/>
                <a:ea typeface="仿宋" panose="02010609060101010101" pitchFamily="49" charset="-122"/>
              </a:rPr>
              <a:t>i</a:t>
            </a:r>
            <a:r>
              <a:rPr kumimoji="0" lang="zh-CN" altLang="en-US" sz="2400" dirty="0">
                <a:solidFill>
                  <a:srgbClr val="660066"/>
                </a:solidFill>
                <a:latin typeface="+mn-lt"/>
                <a:ea typeface="仿宋" panose="02010609060101010101" pitchFamily="49" charset="-122"/>
              </a:rPr>
              <a:t> 成正比，所以称大信号检波为线性检波。</a:t>
            </a:r>
            <a:endParaRPr kumimoji="0" lang="en-US" altLang="zh-CN" sz="2400" dirty="0">
              <a:solidFill>
                <a:srgbClr val="660066"/>
              </a:solidFill>
              <a:latin typeface="+mn-lt"/>
              <a:ea typeface="仿宋" panose="02010609060101010101" pitchFamily="49" charset="-122"/>
            </a:endParaRPr>
          </a:p>
          <a:p>
            <a:pPr eaLnBrk="1" hangingPunct="1">
              <a:lnSpc>
                <a:spcPct val="125000"/>
              </a:lnSpc>
              <a:spcBef>
                <a:spcPct val="0"/>
              </a:spcBef>
              <a:buFontTx/>
              <a:buNone/>
            </a:pPr>
            <a:endParaRPr kumimoji="0" lang="zh-CN" altLang="en-US" sz="2400" dirty="0">
              <a:solidFill>
                <a:srgbClr val="660066"/>
              </a:solidFill>
              <a:latin typeface="+mn-lt"/>
              <a:ea typeface="仿宋" panose="02010609060101010101" pitchFamily="49" charset="-122"/>
            </a:endParaRPr>
          </a:p>
          <a:p>
            <a:pPr eaLnBrk="1" hangingPunct="1">
              <a:lnSpc>
                <a:spcPct val="125000"/>
              </a:lnSpc>
              <a:spcBef>
                <a:spcPct val="0"/>
              </a:spcBef>
              <a:buFontTx/>
              <a:buNone/>
            </a:pPr>
            <a:r>
              <a:rPr kumimoji="0" lang="zh-CN" altLang="en-US" sz="2400" dirty="0">
                <a:solidFill>
                  <a:srgbClr val="660066"/>
                </a:solidFill>
                <a:latin typeface="+mn-lt"/>
                <a:ea typeface="仿宋" panose="02010609060101010101" pitchFamily="49" charset="-122"/>
              </a:rPr>
              <a:t>③  当和</a:t>
            </a:r>
            <a:r>
              <a:rPr kumimoji="0" lang="en-US" altLang="zh-CN" sz="2400" i="1" dirty="0">
                <a:solidFill>
                  <a:srgbClr val="660066"/>
                </a:solidFill>
                <a:latin typeface="+mn-lt"/>
                <a:ea typeface="仿宋" panose="02010609060101010101" pitchFamily="49" charset="-122"/>
              </a:rPr>
              <a:t>R</a:t>
            </a:r>
            <a:r>
              <a:rPr kumimoji="0" lang="zh-CN" altLang="en-US"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&gt;&gt; </a:t>
            </a:r>
            <a:r>
              <a:rPr kumimoji="0" lang="en-US" altLang="zh-CN" sz="2400" i="1" dirty="0">
                <a:solidFill>
                  <a:srgbClr val="660066"/>
                </a:solidFill>
                <a:latin typeface="+mn-lt"/>
                <a:ea typeface="仿宋" panose="02010609060101010101" pitchFamily="49" charset="-122"/>
              </a:rPr>
              <a:t>R</a:t>
            </a:r>
            <a:r>
              <a:rPr kumimoji="0" lang="en-US" altLang="zh-CN" sz="2400" baseline="-25000" dirty="0">
                <a:solidFill>
                  <a:srgbClr val="660066"/>
                </a:solidFill>
                <a:latin typeface="+mn-lt"/>
                <a:ea typeface="仿宋" panose="02010609060101010101" pitchFamily="49" charset="-122"/>
              </a:rPr>
              <a:t>D</a:t>
            </a:r>
            <a:r>
              <a:rPr kumimoji="0" lang="en-US" altLang="zh-CN"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R</a:t>
            </a:r>
            <a:r>
              <a:rPr kumimoji="0" lang="en-US" altLang="zh-CN" sz="2400" baseline="-25000" dirty="0">
                <a:solidFill>
                  <a:srgbClr val="660066"/>
                </a:solidFill>
                <a:latin typeface="+mn-lt"/>
                <a:ea typeface="仿宋" panose="02010609060101010101" pitchFamily="49" charset="-122"/>
              </a:rPr>
              <a:t>D</a:t>
            </a:r>
            <a:r>
              <a:rPr kumimoji="0" lang="zh-CN" altLang="en-US" sz="2400" dirty="0">
                <a:solidFill>
                  <a:srgbClr val="660066"/>
                </a:solidFill>
                <a:latin typeface="+mn-lt"/>
                <a:ea typeface="仿宋" panose="02010609060101010101" pitchFamily="49" charset="-122"/>
              </a:rPr>
              <a:t>为二极管正向导通电阻</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时，</a:t>
            </a:r>
            <a:r>
              <a:rPr kumimoji="0" lang="en-US" altLang="zh-CN" sz="2400" i="1" dirty="0">
                <a:solidFill>
                  <a:srgbClr val="660066"/>
                </a:solidFill>
                <a:latin typeface="+mn-lt"/>
                <a:ea typeface="仿宋" panose="02010609060101010101" pitchFamily="49" charset="-122"/>
              </a:rPr>
              <a:t>θ</a:t>
            </a:r>
            <a:r>
              <a:rPr kumimoji="0" lang="zh-CN" altLang="en-US" sz="2400" dirty="0">
                <a:solidFill>
                  <a:srgbClr val="660066"/>
                </a:solidFill>
                <a:latin typeface="+mn-lt"/>
                <a:ea typeface="仿宋" panose="02010609060101010101" pitchFamily="49" charset="-122"/>
              </a:rPr>
              <a:t>很小，</a:t>
            </a:r>
            <a:r>
              <a:rPr lang="en-US" altLang="zh-CN" sz="2400" dirty="0">
                <a:solidFill>
                  <a:srgbClr val="660066"/>
                </a:solidFill>
                <a:latin typeface="+mn-lt"/>
                <a:ea typeface="仿宋" panose="02010609060101010101" pitchFamily="49" charset="-122"/>
              </a:rPr>
              <a:t>cos</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，即</a:t>
            </a:r>
            <a:r>
              <a:rPr kumimoji="0" lang="en-US" altLang="zh-CN" sz="2400" i="1" dirty="0">
                <a:solidFill>
                  <a:srgbClr val="660066"/>
                </a:solidFill>
                <a:latin typeface="+mn-lt"/>
                <a:ea typeface="仿宋" panose="02010609060101010101" pitchFamily="49" charset="-122"/>
              </a:rPr>
              <a:t>K</a:t>
            </a:r>
            <a:r>
              <a:rPr kumimoji="0" lang="en-US" altLang="zh-CN" sz="2400" baseline="-25000" dirty="0">
                <a:solidFill>
                  <a:srgbClr val="660066"/>
                </a:solidFill>
                <a:latin typeface="+mn-lt"/>
                <a:ea typeface="仿宋" panose="02010609060101010101" pitchFamily="49" charset="-122"/>
              </a:rPr>
              <a:t>D</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sym typeface="Symbol" panose="05050102010706020507" pitchFamily="18" charset="2"/>
              </a:rPr>
              <a:t></a:t>
            </a:r>
            <a:r>
              <a:rPr kumimoji="0" lang="zh-CN" altLang="en-US" sz="2400" dirty="0">
                <a:solidFill>
                  <a:srgbClr val="660066"/>
                </a:solidFill>
                <a:latin typeface="+mn-lt"/>
                <a:ea typeface="仿宋" panose="02010609060101010101" pitchFamily="49" charset="-122"/>
              </a:rPr>
              <a:t> </a:t>
            </a:r>
            <a:r>
              <a:rPr kumimoji="0" lang="en-US" altLang="zh-CN" sz="24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 ，所以检波效率高，所以大信号检波得到广泛应用。</a:t>
            </a:r>
            <a:endParaRPr kumimoji="0" lang="en-US" altLang="zh-CN" sz="2400" dirty="0">
              <a:solidFill>
                <a:srgbClr val="660066"/>
              </a:solidFill>
              <a:latin typeface="+mn-lt"/>
              <a:ea typeface="仿宋" panose="02010609060101010101" pitchFamily="49" charset="-122"/>
            </a:endParaRPr>
          </a:p>
          <a:p>
            <a:pPr eaLnBrk="1" hangingPunct="1">
              <a:lnSpc>
                <a:spcPct val="125000"/>
              </a:lnSpc>
              <a:spcBef>
                <a:spcPct val="0"/>
              </a:spcBef>
              <a:buFontTx/>
              <a:buNone/>
            </a:pPr>
            <a:r>
              <a:rPr kumimoji="0" lang="zh-CN" altLang="en-US" sz="1800" dirty="0">
                <a:solidFill>
                  <a:srgbClr val="0000FF"/>
                </a:solidFill>
                <a:latin typeface="+mn-lt"/>
                <a:ea typeface="仿宋" panose="02010609060101010101" pitchFamily="49" charset="-122"/>
              </a:rPr>
              <a:t>（原因：</a:t>
            </a:r>
            <a:r>
              <a:rPr kumimoji="0" lang="en-US" altLang="zh-CN" sz="1800" i="1" dirty="0">
                <a:solidFill>
                  <a:srgbClr val="0000FF"/>
                </a:solidFill>
                <a:latin typeface="+mn-lt"/>
                <a:ea typeface="仿宋" panose="02010609060101010101" pitchFamily="49" charset="-122"/>
              </a:rPr>
              <a:t>R</a:t>
            </a:r>
            <a:r>
              <a:rPr kumimoji="0" lang="zh-CN" altLang="en-US" sz="1800" dirty="0">
                <a:solidFill>
                  <a:srgbClr val="0000FF"/>
                </a:solidFill>
                <a:latin typeface="+mn-lt"/>
                <a:ea typeface="仿宋" panose="02010609060101010101" pitchFamily="49" charset="-122"/>
              </a:rPr>
              <a:t> </a:t>
            </a:r>
            <a:r>
              <a:rPr kumimoji="0" lang="en-US" altLang="zh-CN" sz="1800" dirty="0">
                <a:solidFill>
                  <a:srgbClr val="0000FF"/>
                </a:solidFill>
                <a:latin typeface="+mn-lt"/>
                <a:ea typeface="仿宋" panose="02010609060101010101" pitchFamily="49" charset="-122"/>
              </a:rPr>
              <a:t>&gt;&gt; </a:t>
            </a:r>
            <a:r>
              <a:rPr kumimoji="0" lang="en-US" altLang="zh-CN" sz="1800" i="1" dirty="0">
                <a:solidFill>
                  <a:srgbClr val="0000FF"/>
                </a:solidFill>
                <a:latin typeface="+mn-lt"/>
                <a:ea typeface="仿宋" panose="02010609060101010101" pitchFamily="49" charset="-122"/>
              </a:rPr>
              <a:t>R</a:t>
            </a:r>
            <a:r>
              <a:rPr kumimoji="0" lang="en-US" altLang="zh-CN" sz="1800" baseline="-25000" dirty="0">
                <a:solidFill>
                  <a:srgbClr val="0000FF"/>
                </a:solidFill>
                <a:latin typeface="+mn-lt"/>
                <a:ea typeface="仿宋" panose="02010609060101010101" pitchFamily="49" charset="-122"/>
              </a:rPr>
              <a:t>D</a:t>
            </a:r>
            <a:r>
              <a:rPr kumimoji="0" lang="zh-CN" altLang="en-US" sz="1800" dirty="0">
                <a:solidFill>
                  <a:srgbClr val="0000FF"/>
                </a:solidFill>
                <a:latin typeface="+mn-lt"/>
                <a:ea typeface="仿宋" panose="02010609060101010101" pitchFamily="49" charset="-122"/>
              </a:rPr>
              <a:t>时，在检波电阻</a:t>
            </a:r>
            <a:r>
              <a:rPr kumimoji="0" lang="en-US" altLang="zh-CN" sz="1800" i="1" dirty="0">
                <a:solidFill>
                  <a:srgbClr val="0000FF"/>
                </a:solidFill>
                <a:latin typeface="+mn-lt"/>
                <a:ea typeface="仿宋" panose="02010609060101010101" pitchFamily="49" charset="-122"/>
              </a:rPr>
              <a:t>R</a:t>
            </a:r>
            <a:r>
              <a:rPr kumimoji="0" lang="zh-CN" altLang="en-US" sz="1800" dirty="0">
                <a:solidFill>
                  <a:srgbClr val="0000FF"/>
                </a:solidFill>
                <a:latin typeface="+mn-lt"/>
                <a:ea typeface="仿宋" panose="02010609060101010101" pitchFamily="49" charset="-122"/>
              </a:rPr>
              <a:t>上的得到充电电压相对较大，即二极管</a:t>
            </a:r>
            <a:r>
              <a:rPr kumimoji="0" lang="en-US" altLang="zh-CN" sz="1800" dirty="0">
                <a:solidFill>
                  <a:srgbClr val="0000FF"/>
                </a:solidFill>
                <a:latin typeface="+mn-lt"/>
                <a:ea typeface="仿宋" panose="02010609060101010101" pitchFamily="49" charset="-122"/>
              </a:rPr>
              <a:t>D</a:t>
            </a:r>
            <a:r>
              <a:rPr kumimoji="0" lang="zh-CN" altLang="en-US" sz="1800" dirty="0">
                <a:solidFill>
                  <a:srgbClr val="0000FF"/>
                </a:solidFill>
                <a:latin typeface="+mn-lt"/>
                <a:ea typeface="仿宋" panose="02010609060101010101" pitchFamily="49" charset="-122"/>
              </a:rPr>
              <a:t>的阴极（</a:t>
            </a:r>
            <a:r>
              <a:rPr kumimoji="0" lang="en-US" altLang="zh-CN" sz="1800" dirty="0">
                <a:solidFill>
                  <a:srgbClr val="0000FF"/>
                </a:solidFill>
                <a:latin typeface="+mn-lt"/>
                <a:ea typeface="仿宋" panose="02010609060101010101" pitchFamily="49" charset="-122"/>
              </a:rPr>
              <a:t>N</a:t>
            </a:r>
            <a:r>
              <a:rPr kumimoji="0" lang="zh-CN" altLang="en-US" sz="1800" dirty="0">
                <a:solidFill>
                  <a:srgbClr val="0000FF"/>
                </a:solidFill>
                <a:latin typeface="+mn-lt"/>
                <a:ea typeface="仿宋" panose="02010609060101010101" pitchFamily="49" charset="-122"/>
              </a:rPr>
              <a:t>极）电压较大，所以需要输入的调幅信号有更大的电压才能保证</a:t>
            </a:r>
            <a:r>
              <a:rPr kumimoji="0" lang="en-US" altLang="zh-CN" sz="1800" dirty="0">
                <a:solidFill>
                  <a:srgbClr val="0000FF"/>
                </a:solidFill>
                <a:latin typeface="+mn-lt"/>
                <a:ea typeface="仿宋" panose="02010609060101010101" pitchFamily="49" charset="-122"/>
              </a:rPr>
              <a:t>D</a:t>
            </a:r>
            <a:r>
              <a:rPr kumimoji="0" lang="zh-CN" altLang="en-US" sz="1800" dirty="0">
                <a:solidFill>
                  <a:srgbClr val="0000FF"/>
                </a:solidFill>
                <a:latin typeface="+mn-lt"/>
                <a:ea typeface="仿宋" panose="02010609060101010101" pitchFamily="49" charset="-122"/>
              </a:rPr>
              <a:t>导通，也就是测试二极管</a:t>
            </a:r>
            <a:r>
              <a:rPr kumimoji="0" lang="en-US" altLang="zh-CN" sz="1800" dirty="0">
                <a:solidFill>
                  <a:srgbClr val="0000FF"/>
                </a:solidFill>
                <a:latin typeface="+mn-lt"/>
                <a:ea typeface="仿宋" panose="02010609060101010101" pitchFamily="49" charset="-122"/>
              </a:rPr>
              <a:t>D</a:t>
            </a:r>
            <a:r>
              <a:rPr kumimoji="0" lang="zh-CN" altLang="en-US" sz="1800" dirty="0">
                <a:solidFill>
                  <a:srgbClr val="0000FF"/>
                </a:solidFill>
                <a:latin typeface="+mn-lt"/>
                <a:ea typeface="仿宋" panose="02010609060101010101" pitchFamily="49" charset="-122"/>
              </a:rPr>
              <a:t>的导通角很小。）</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D3C85F3-8A12-4850-9D33-9DE25102B283}"/>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sp>
        <p:nvSpPr>
          <p:cNvPr id="86019" name="Text Box 4">
            <a:extLst>
              <a:ext uri="{FF2B5EF4-FFF2-40B4-BE49-F238E27FC236}">
                <a16:creationId xmlns:a16="http://schemas.microsoft.com/office/drawing/2014/main" id="{EC029CF0-7151-4AD7-B0F2-7C04A780E86E}"/>
              </a:ext>
            </a:extLst>
          </p:cNvPr>
          <p:cNvSpPr txBox="1">
            <a:spLocks noChangeArrowheads="1"/>
          </p:cNvSpPr>
          <p:nvPr/>
        </p:nvSpPr>
        <p:spPr bwMode="auto">
          <a:xfrm>
            <a:off x="0" y="585788"/>
            <a:ext cx="89296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660066"/>
                </a:solidFill>
                <a:latin typeface="+mn-lt"/>
                <a:ea typeface="仿宋" panose="02010609060101010101" pitchFamily="49" charset="-122"/>
              </a:rPr>
              <a:t>(2) </a:t>
            </a:r>
            <a:r>
              <a:rPr lang="zh-CN" altLang="en-US" sz="2400" dirty="0">
                <a:solidFill>
                  <a:srgbClr val="660066"/>
                </a:solidFill>
                <a:latin typeface="+mn-lt"/>
                <a:ea typeface="仿宋" panose="02010609060101010101" pitchFamily="49" charset="-122"/>
              </a:rPr>
              <a:t>等效输入电阻 （</a:t>
            </a:r>
            <a:r>
              <a:rPr lang="en-US" altLang="zh-CN" sz="2400" b="1" dirty="0">
                <a:solidFill>
                  <a:srgbClr val="00CC00"/>
                </a:solidFill>
                <a:latin typeface="+mn-lt"/>
                <a:ea typeface="仿宋" panose="02010609060101010101" pitchFamily="49" charset="-122"/>
              </a:rPr>
              <a:t> P162     </a:t>
            </a:r>
            <a:r>
              <a:rPr lang="en-US" altLang="zh-CN" sz="2400" dirty="0">
                <a:solidFill>
                  <a:srgbClr val="FF0000"/>
                </a:solidFill>
                <a:latin typeface="+mn-lt"/>
                <a:ea typeface="仿宋" panose="02010609060101010101" pitchFamily="49" charset="-122"/>
              </a:rPr>
              <a:t>P166  </a:t>
            </a:r>
            <a:r>
              <a:rPr lang="en-US" altLang="zh-CN" sz="2400" dirty="0">
                <a:solidFill>
                  <a:srgbClr val="660066"/>
                </a:solidFill>
                <a:latin typeface="+mn-lt"/>
                <a:ea typeface="仿宋" panose="02010609060101010101" pitchFamily="49" charset="-122"/>
              </a:rPr>
              <a:t>         P173</a:t>
            </a:r>
            <a:r>
              <a:rPr lang="zh-CN" altLang="en-US" sz="2400" dirty="0">
                <a:solidFill>
                  <a:srgbClr val="660066"/>
                </a:solidFill>
                <a:latin typeface="+mn-lt"/>
                <a:ea typeface="仿宋" panose="02010609060101010101" pitchFamily="49" charset="-122"/>
              </a:rPr>
              <a:t>）</a:t>
            </a:r>
          </a:p>
          <a:p>
            <a:pPr eaLnBrk="1" hangingPunct="1">
              <a:spcBef>
                <a:spcPct val="0"/>
              </a:spcBef>
              <a:buFontTx/>
              <a:buNone/>
            </a:pPr>
            <a:r>
              <a:rPr lang="zh-CN" altLang="en-US" sz="2400" dirty="0">
                <a:solidFill>
                  <a:srgbClr val="660066"/>
                </a:solidFill>
                <a:latin typeface="+mn-lt"/>
                <a:ea typeface="仿宋" panose="02010609060101010101" pitchFamily="49" charset="-122"/>
              </a:rPr>
              <a:t>    由于检波器是末级中放的负载，所以应是对高频而言，呈现等效电阻。</a:t>
            </a:r>
          </a:p>
        </p:txBody>
      </p:sp>
      <p:sp>
        <p:nvSpPr>
          <p:cNvPr id="86020" name="Text Box 8">
            <a:extLst>
              <a:ext uri="{FF2B5EF4-FFF2-40B4-BE49-F238E27FC236}">
                <a16:creationId xmlns:a16="http://schemas.microsoft.com/office/drawing/2014/main" id="{B7DAC5F6-4541-4060-AF6E-C467BF0B6712}"/>
              </a:ext>
            </a:extLst>
          </p:cNvPr>
          <p:cNvSpPr txBox="1">
            <a:spLocks noChangeArrowheads="1"/>
          </p:cNvSpPr>
          <p:nvPr/>
        </p:nvSpPr>
        <p:spPr bwMode="auto">
          <a:xfrm>
            <a:off x="142875" y="3605213"/>
            <a:ext cx="5357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chemeClr val="bg1"/>
                </a:solidFill>
                <a:latin typeface="+mn-lt"/>
                <a:ea typeface="仿宋" panose="02010609060101010101" pitchFamily="49" charset="-122"/>
              </a:rPr>
              <a:t>由于</a:t>
            </a:r>
            <a:r>
              <a:rPr lang="en-US" altLang="zh-CN" sz="2400" i="1" dirty="0">
                <a:solidFill>
                  <a:schemeClr val="bg1"/>
                </a:solidFill>
                <a:latin typeface="+mn-lt"/>
                <a:ea typeface="仿宋" panose="02010609060101010101" pitchFamily="49" charset="-122"/>
              </a:rPr>
              <a:t>θ</a:t>
            </a:r>
            <a:r>
              <a:rPr lang="zh-CN" altLang="en-US" sz="2400" dirty="0">
                <a:solidFill>
                  <a:schemeClr val="bg1"/>
                </a:solidFill>
                <a:latin typeface="+mn-lt"/>
                <a:ea typeface="仿宋" panose="02010609060101010101" pitchFamily="49" charset="-122"/>
              </a:rPr>
              <a:t>小，展开</a:t>
            </a:r>
            <a:r>
              <a:rPr lang="en-US" altLang="zh-CN" sz="2400" dirty="0" err="1">
                <a:solidFill>
                  <a:schemeClr val="bg1"/>
                </a:solidFill>
                <a:latin typeface="+mn-lt"/>
                <a:ea typeface="仿宋" panose="02010609060101010101" pitchFamily="49" charset="-122"/>
              </a:rPr>
              <a:t>sin</a:t>
            </a:r>
            <a:r>
              <a:rPr lang="en-US" altLang="zh-CN" sz="2400" i="1" dirty="0" err="1">
                <a:solidFill>
                  <a:schemeClr val="bg1"/>
                </a:solidFill>
                <a:latin typeface="+mn-lt"/>
                <a:ea typeface="仿宋" panose="02010609060101010101" pitchFamily="49" charset="-122"/>
              </a:rPr>
              <a:t>θ</a:t>
            </a:r>
            <a:r>
              <a:rPr lang="zh-CN" altLang="en-US" sz="2400" dirty="0">
                <a:solidFill>
                  <a:schemeClr val="bg1"/>
                </a:solidFill>
                <a:latin typeface="+mn-lt"/>
                <a:ea typeface="仿宋" panose="02010609060101010101" pitchFamily="49" charset="-122"/>
              </a:rPr>
              <a:t>、</a:t>
            </a:r>
            <a:r>
              <a:rPr lang="en-US" altLang="zh-CN" sz="2400" dirty="0">
                <a:solidFill>
                  <a:schemeClr val="bg1"/>
                </a:solidFill>
                <a:latin typeface="+mn-lt"/>
                <a:ea typeface="仿宋" panose="02010609060101010101" pitchFamily="49" charset="-122"/>
              </a:rPr>
              <a:t>cos</a:t>
            </a:r>
            <a:r>
              <a:rPr lang="en-US" altLang="zh-CN" sz="2400" i="1" dirty="0">
                <a:solidFill>
                  <a:schemeClr val="bg1"/>
                </a:solidFill>
                <a:latin typeface="+mn-lt"/>
                <a:ea typeface="仿宋" panose="02010609060101010101" pitchFamily="49" charset="-122"/>
              </a:rPr>
              <a:t>θ</a:t>
            </a:r>
            <a:r>
              <a:rPr lang="zh-CN" altLang="en-US" sz="2400" dirty="0">
                <a:solidFill>
                  <a:schemeClr val="bg1"/>
                </a:solidFill>
                <a:latin typeface="+mn-lt"/>
                <a:ea typeface="仿宋" panose="02010609060101010101" pitchFamily="49" charset="-122"/>
              </a:rPr>
              <a:t>，</a:t>
            </a:r>
          </a:p>
        </p:txBody>
      </p:sp>
      <p:sp>
        <p:nvSpPr>
          <p:cNvPr id="86021" name="Text Box 9">
            <a:extLst>
              <a:ext uri="{FF2B5EF4-FFF2-40B4-BE49-F238E27FC236}">
                <a16:creationId xmlns:a16="http://schemas.microsoft.com/office/drawing/2014/main" id="{225940A2-A878-463D-BB41-3E34F03CD581}"/>
              </a:ext>
            </a:extLst>
          </p:cNvPr>
          <p:cNvSpPr txBox="1">
            <a:spLocks noChangeArrowheads="1"/>
          </p:cNvSpPr>
          <p:nvPr/>
        </p:nvSpPr>
        <p:spPr bwMode="auto">
          <a:xfrm>
            <a:off x="220663" y="6190687"/>
            <a:ext cx="7048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所以</a:t>
            </a:r>
            <a:r>
              <a:rPr lang="en-US" altLang="zh-CN" sz="2400" i="1" dirty="0">
                <a:solidFill>
                  <a:srgbClr val="660066"/>
                </a:solidFill>
                <a:latin typeface="+mn-lt"/>
                <a:ea typeface="仿宋" panose="02010609060101010101" pitchFamily="49" charset="-122"/>
              </a:rPr>
              <a:t>R</a:t>
            </a:r>
            <a:r>
              <a:rPr lang="zh-CN" altLang="en-US" sz="2400" dirty="0">
                <a:solidFill>
                  <a:srgbClr val="660066"/>
                </a:solidFill>
                <a:latin typeface="+mn-lt"/>
                <a:ea typeface="仿宋" panose="02010609060101010101" pitchFamily="49" charset="-122"/>
              </a:rPr>
              <a:t>越大， </a:t>
            </a:r>
            <a:r>
              <a:rPr kumimoji="0" lang="en-US" altLang="zh-CN" sz="2800" i="1" dirty="0">
                <a:solidFill>
                  <a:srgbClr val="660066"/>
                </a:solidFill>
                <a:latin typeface="+mn-lt"/>
                <a:ea typeface="仿宋" panose="02010609060101010101" pitchFamily="49" charset="-122"/>
              </a:rPr>
              <a:t>R</a:t>
            </a:r>
            <a:r>
              <a:rPr kumimoji="0" lang="en-US" altLang="zh-CN" sz="2800" baseline="-25000" dirty="0">
                <a:solidFill>
                  <a:srgbClr val="660066"/>
                </a:solidFill>
                <a:latin typeface="+mn-lt"/>
                <a:ea typeface="仿宋" panose="02010609060101010101" pitchFamily="49" charset="-122"/>
              </a:rPr>
              <a:t>iD</a:t>
            </a:r>
            <a:r>
              <a:rPr lang="zh-CN" altLang="en-US" sz="2400" dirty="0">
                <a:solidFill>
                  <a:srgbClr val="660066"/>
                </a:solidFill>
                <a:latin typeface="+mn-lt"/>
                <a:ea typeface="仿宋" panose="02010609060101010101" pitchFamily="49" charset="-122"/>
              </a:rPr>
              <a:t> 越大，对中放末级的影响越小。</a:t>
            </a:r>
          </a:p>
        </p:txBody>
      </p:sp>
      <p:sp>
        <p:nvSpPr>
          <p:cNvPr id="86022" name="Text Box 8">
            <a:extLst>
              <a:ext uri="{FF2B5EF4-FFF2-40B4-BE49-F238E27FC236}">
                <a16:creationId xmlns:a16="http://schemas.microsoft.com/office/drawing/2014/main" id="{815255A2-0450-40E1-AEE4-ED42AA2E8631}"/>
              </a:ext>
            </a:extLst>
          </p:cNvPr>
          <p:cNvSpPr txBox="1">
            <a:spLocks noChangeArrowheads="1"/>
          </p:cNvSpPr>
          <p:nvPr/>
        </p:nvSpPr>
        <p:spPr bwMode="auto">
          <a:xfrm>
            <a:off x="113061" y="5361051"/>
            <a:ext cx="8929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ts val="0"/>
              </a:spcBef>
              <a:buFontTx/>
              <a:buNone/>
            </a:pPr>
            <a:r>
              <a:rPr lang="zh-CN" altLang="en-US" sz="2400" dirty="0">
                <a:solidFill>
                  <a:srgbClr val="660066"/>
                </a:solidFill>
                <a:latin typeface="+mn-lt"/>
                <a:ea typeface="仿宋" panose="02010609060101010101" pitchFamily="49" charset="-122"/>
              </a:rPr>
              <a:t>由于</a:t>
            </a:r>
            <a:r>
              <a:rPr lang="en-US" altLang="zh-CN" sz="2400" i="1" dirty="0">
                <a:solidFill>
                  <a:srgbClr val="660066"/>
                </a:solidFill>
                <a:latin typeface="+mn-lt"/>
                <a:ea typeface="仿宋" panose="02010609060101010101" pitchFamily="49" charset="-122"/>
              </a:rPr>
              <a:t>θ</a:t>
            </a:r>
            <a:r>
              <a:rPr lang="zh-CN" altLang="en-US" sz="2400" dirty="0">
                <a:solidFill>
                  <a:srgbClr val="660066"/>
                </a:solidFill>
                <a:latin typeface="+mn-lt"/>
                <a:ea typeface="仿宋" panose="02010609060101010101" pitchFamily="49" charset="-122"/>
              </a:rPr>
              <a:t>小，可忽略高次项，下面三个式子的前两项代入上式中有</a:t>
            </a:r>
            <a:r>
              <a:rPr lang="en-US" altLang="zh-CN" sz="2400" dirty="0">
                <a:solidFill>
                  <a:srgbClr val="660066"/>
                </a:solidFill>
                <a:latin typeface="+mn-lt"/>
                <a:ea typeface="仿宋" panose="02010609060101010101" pitchFamily="49" charset="-122"/>
              </a:rPr>
              <a:t> ：</a:t>
            </a:r>
          </a:p>
          <a:p>
            <a:pPr eaLnBrk="1" hangingPunct="1">
              <a:spcBef>
                <a:spcPts val="0"/>
              </a:spcBef>
              <a:buFontTx/>
              <a:buNone/>
            </a:pPr>
            <a:r>
              <a:rPr lang="en-US" altLang="zh-CN" sz="2400" i="1" dirty="0">
                <a:solidFill>
                  <a:srgbClr val="0000FF"/>
                </a:solidFill>
                <a:latin typeface="+mn-lt"/>
                <a:ea typeface="仿宋" panose="02010609060101010101" pitchFamily="49" charset="-122"/>
              </a:rPr>
              <a:t>                       R</a:t>
            </a:r>
            <a:r>
              <a:rPr lang="en-US" altLang="zh-CN" sz="2400" baseline="-25000" dirty="0">
                <a:solidFill>
                  <a:srgbClr val="0000FF"/>
                </a:solidFill>
                <a:latin typeface="+mn-lt"/>
                <a:ea typeface="仿宋" panose="02010609060101010101" pitchFamily="49" charset="-122"/>
              </a:rPr>
              <a:t>iD</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R</a:t>
            </a:r>
            <a:r>
              <a:rPr lang="en-US" altLang="zh-CN" sz="2400" dirty="0">
                <a:solidFill>
                  <a:srgbClr val="0000FF"/>
                </a:solidFill>
                <a:latin typeface="+mn-lt"/>
                <a:ea typeface="仿宋" panose="02010609060101010101" pitchFamily="49" charset="-122"/>
                <a:sym typeface="Symbol" panose="05050102010706020507" pitchFamily="18" charset="2"/>
              </a:rPr>
              <a:t>/2</a:t>
            </a:r>
            <a:endParaRPr lang="zh-CN" altLang="en-US" sz="2400" dirty="0">
              <a:solidFill>
                <a:srgbClr val="0000FF"/>
              </a:solidFill>
              <a:latin typeface="+mn-lt"/>
              <a:ea typeface="仿宋" panose="02010609060101010101" pitchFamily="49" charset="-122"/>
            </a:endParaRPr>
          </a:p>
        </p:txBody>
      </p:sp>
      <p:graphicFrame>
        <p:nvGraphicFramePr>
          <p:cNvPr id="86023" name="Object 8">
            <a:extLst>
              <a:ext uri="{FF2B5EF4-FFF2-40B4-BE49-F238E27FC236}">
                <a16:creationId xmlns:a16="http://schemas.microsoft.com/office/drawing/2014/main" id="{67CB43C4-855C-46A9-8316-BB4BD41419D3}"/>
              </a:ext>
            </a:extLst>
          </p:cNvPr>
          <p:cNvGraphicFramePr>
            <a:graphicFrameLocks noChangeAspect="1"/>
          </p:cNvGraphicFramePr>
          <p:nvPr>
            <p:extLst>
              <p:ext uri="{D42A27DB-BD31-4B8C-83A1-F6EECF244321}">
                <p14:modId xmlns:p14="http://schemas.microsoft.com/office/powerpoint/2010/main" val="1803659845"/>
              </p:ext>
            </p:extLst>
          </p:nvPr>
        </p:nvGraphicFramePr>
        <p:xfrm>
          <a:off x="38100" y="4500563"/>
          <a:ext cx="3086100" cy="646112"/>
        </p:xfrm>
        <a:graphic>
          <a:graphicData uri="http://schemas.openxmlformats.org/presentationml/2006/ole">
            <mc:AlternateContent xmlns:mc="http://schemas.openxmlformats.org/markup-compatibility/2006">
              <mc:Choice xmlns:v="urn:schemas-microsoft-com:vml" Requires="v">
                <p:oleObj spid="_x0000_s175875" name="公式" r:id="rId3" imgW="2019300" imgH="406400" progId="Equation.3">
                  <p:embed/>
                </p:oleObj>
              </mc:Choice>
              <mc:Fallback>
                <p:oleObj name="公式" r:id="rId3" imgW="2019300" imgH="4064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4500563"/>
                        <a:ext cx="3086100"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24" name="Object 9">
            <a:extLst>
              <a:ext uri="{FF2B5EF4-FFF2-40B4-BE49-F238E27FC236}">
                <a16:creationId xmlns:a16="http://schemas.microsoft.com/office/drawing/2014/main" id="{BFB25910-0CDA-424E-85BC-4D7480770645}"/>
              </a:ext>
            </a:extLst>
          </p:cNvPr>
          <p:cNvGraphicFramePr>
            <a:graphicFrameLocks noChangeAspect="1"/>
          </p:cNvGraphicFramePr>
          <p:nvPr>
            <p:extLst>
              <p:ext uri="{D42A27DB-BD31-4B8C-83A1-F6EECF244321}">
                <p14:modId xmlns:p14="http://schemas.microsoft.com/office/powerpoint/2010/main" val="543290120"/>
              </p:ext>
            </p:extLst>
          </p:nvPr>
        </p:nvGraphicFramePr>
        <p:xfrm>
          <a:off x="3182938" y="4298950"/>
          <a:ext cx="2674937" cy="642938"/>
        </p:xfrm>
        <a:graphic>
          <a:graphicData uri="http://schemas.openxmlformats.org/presentationml/2006/ole">
            <mc:AlternateContent xmlns:mc="http://schemas.openxmlformats.org/markup-compatibility/2006">
              <mc:Choice xmlns:v="urn:schemas-microsoft-com:vml" Requires="v">
                <p:oleObj spid="_x0000_s175876" name="公式" r:id="rId5" imgW="1615499" imgH="373170" progId="Equation.3">
                  <p:embed/>
                </p:oleObj>
              </mc:Choice>
              <mc:Fallback>
                <p:oleObj name="公式" r:id="rId5" imgW="1615499" imgH="37317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2938" y="4298950"/>
                        <a:ext cx="2674937" cy="642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26" name="Object 8">
            <a:extLst>
              <a:ext uri="{FF2B5EF4-FFF2-40B4-BE49-F238E27FC236}">
                <a16:creationId xmlns:a16="http://schemas.microsoft.com/office/drawing/2014/main" id="{7429AF08-24E0-44B5-A6C1-DA594EDCFF1A}"/>
              </a:ext>
            </a:extLst>
          </p:cNvPr>
          <p:cNvGraphicFramePr>
            <a:graphicFrameLocks noChangeAspect="1"/>
          </p:cNvGraphicFramePr>
          <p:nvPr>
            <p:extLst>
              <p:ext uri="{D42A27DB-BD31-4B8C-83A1-F6EECF244321}">
                <p14:modId xmlns:p14="http://schemas.microsoft.com/office/powerpoint/2010/main" val="4203264000"/>
              </p:ext>
            </p:extLst>
          </p:nvPr>
        </p:nvGraphicFramePr>
        <p:xfrm>
          <a:off x="334963" y="1787525"/>
          <a:ext cx="3709987" cy="755650"/>
        </p:xfrm>
        <a:graphic>
          <a:graphicData uri="http://schemas.openxmlformats.org/presentationml/2006/ole">
            <mc:AlternateContent xmlns:mc="http://schemas.openxmlformats.org/markup-compatibility/2006">
              <mc:Choice xmlns:v="urn:schemas-microsoft-com:vml" Requires="v">
                <p:oleObj spid="_x0000_s175877" name="公式" r:id="rId7" imgW="2235200" imgH="444500" progId="Equation.3">
                  <p:embed/>
                </p:oleObj>
              </mc:Choice>
              <mc:Fallback>
                <p:oleObj name="公式" r:id="rId7" imgW="2235200" imgH="4445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963" y="1787525"/>
                        <a:ext cx="3709987" cy="75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86027" name="Object 8">
                <a:extLst>
                  <a:ext uri="{FF2B5EF4-FFF2-40B4-BE49-F238E27FC236}">
                    <a16:creationId xmlns:a16="http://schemas.microsoft.com/office/drawing/2014/main" id="{3B4FADDC-98F3-4B6F-BFAE-FE6F3771D527}"/>
                  </a:ext>
                </a:extLst>
              </p:cNvPr>
              <p:cNvSpPr txBox="1"/>
              <p:nvPr/>
            </p:nvSpPr>
            <p:spPr bwMode="auto">
              <a:xfrm>
                <a:off x="357187" y="2824163"/>
                <a:ext cx="8643938" cy="1468437"/>
              </a:xfrm>
              <a:prstGeom prst="rect">
                <a:avLst/>
              </a:prstGeom>
              <a:solidFill>
                <a:schemeClr val="bg1"/>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sz="2900" i="1">
                              <a:solidFill>
                                <a:srgbClr val="000000"/>
                              </a:solidFill>
                              <a:latin typeface="Cambria Math" panose="02040503050406030204" pitchFamily="18" charset="0"/>
                            </a:rPr>
                          </m:ctrlPr>
                        </m:sSubPr>
                        <m:e>
                          <m:r>
                            <a:rPr lang="zh-CN" altLang="en-US" sz="2900" i="1">
                              <a:solidFill>
                                <a:srgbClr val="000000"/>
                              </a:solidFill>
                              <a:latin typeface="Cambria Math" panose="02040503050406030204" pitchFamily="18" charset="0"/>
                            </a:rPr>
                            <m:t>𝐼</m:t>
                          </m:r>
                        </m:e>
                        <m:sub>
                          <m:r>
                            <m:rPr>
                              <m:sty m:val="p"/>
                            </m:rPr>
                            <a:rPr lang="zh-CN" altLang="en-US" sz="2900" i="0">
                              <a:solidFill>
                                <a:srgbClr val="000000"/>
                              </a:solidFill>
                              <a:latin typeface="Cambria Math" panose="02040503050406030204" pitchFamily="18" charset="0"/>
                            </a:rPr>
                            <m:t>i</m:t>
                          </m:r>
                        </m:sub>
                      </m:sSub>
                      <m:r>
                        <a:rPr lang="zh-CN" altLang="en-US" sz="2900" i="1">
                          <a:solidFill>
                            <a:srgbClr val="000000"/>
                          </a:solidFill>
                          <a:latin typeface="Cambria Math" panose="02040503050406030204" pitchFamily="18" charset="0"/>
                        </a:rPr>
                        <m:t>=</m:t>
                      </m:r>
                      <m:r>
                        <m:rPr>
                          <m:nor/>
                        </m:rPr>
                        <a:rPr lang="en-US" altLang="zh-CN" sz="2900" i="1" smtClean="0">
                          <a:solidFill>
                            <a:srgbClr val="003300"/>
                          </a:solidFill>
                          <a:latin typeface="+mn-lt"/>
                          <a:ea typeface="仿宋" panose="02010609060101010101" pitchFamily="49" charset="-122"/>
                        </a:rPr>
                        <m:t>i</m:t>
                      </m:r>
                      <m:r>
                        <m:rPr>
                          <m:nor/>
                        </m:rPr>
                        <a:rPr lang="en-US" altLang="zh-CN" sz="2900" baseline="-25000" smtClean="0">
                          <a:solidFill>
                            <a:srgbClr val="003300"/>
                          </a:solidFill>
                          <a:latin typeface="+mn-lt"/>
                          <a:ea typeface="仿宋" panose="02010609060101010101" pitchFamily="49" charset="-122"/>
                        </a:rPr>
                        <m:t>Dmax</m:t>
                      </m:r>
                      <m:r>
                        <a:rPr lang="zh-CN" altLang="en-US" sz="2900" i="1">
                          <a:solidFill>
                            <a:srgbClr val="003300"/>
                          </a:solidFill>
                          <a:latin typeface="Cambria Math" panose="02040503050406030204" pitchFamily="18" charset="0"/>
                        </a:rPr>
                        <m:t>⋅</m:t>
                      </m:r>
                      <m:sSub>
                        <m:sSubPr>
                          <m:ctrlPr>
                            <a:rPr lang="zh-CN" altLang="en-US" sz="2900" i="1">
                              <a:solidFill>
                                <a:srgbClr val="000000"/>
                              </a:solidFill>
                              <a:latin typeface="Cambria Math" panose="02040503050406030204" pitchFamily="18" charset="0"/>
                            </a:rPr>
                          </m:ctrlPr>
                        </m:sSubPr>
                        <m:e>
                          <m:r>
                            <a:rPr lang="zh-CN" altLang="en-US" sz="2900" i="1">
                              <a:solidFill>
                                <a:srgbClr val="000000"/>
                              </a:solidFill>
                              <a:latin typeface="Cambria Math" panose="02040503050406030204" pitchFamily="18" charset="0"/>
                            </a:rPr>
                            <m:t>𝛼</m:t>
                          </m:r>
                        </m:e>
                        <m:sub>
                          <m:r>
                            <a:rPr lang="zh-CN" altLang="en-US" sz="2900" i="1">
                              <a:solidFill>
                                <a:srgbClr val="000000"/>
                              </a:solidFill>
                              <a:latin typeface="Cambria Math" panose="02040503050406030204" pitchFamily="18" charset="0"/>
                            </a:rPr>
                            <m:t>1</m:t>
                          </m:r>
                        </m:sub>
                      </m:sSub>
                      <m:r>
                        <a:rPr lang="zh-CN" altLang="en-US" sz="2900" i="1">
                          <a:solidFill>
                            <a:srgbClr val="000000"/>
                          </a:solidFill>
                          <a:latin typeface="Cambria Math" panose="02040503050406030204" pitchFamily="18" charset="0"/>
                        </a:rPr>
                        <m:t>(</m:t>
                      </m:r>
                      <m:r>
                        <a:rPr lang="zh-CN" altLang="en-US" sz="2900" i="1">
                          <a:solidFill>
                            <a:srgbClr val="000000"/>
                          </a:solidFill>
                          <a:latin typeface="Cambria Math" panose="02040503050406030204" pitchFamily="18" charset="0"/>
                        </a:rPr>
                        <m:t>𝜃</m:t>
                      </m:r>
                      <m:r>
                        <a:rPr lang="zh-CN" altLang="en-US" sz="2900" i="1">
                          <a:solidFill>
                            <a:srgbClr val="000000"/>
                          </a:solidFill>
                          <a:latin typeface="Cambria Math" panose="02040503050406030204" pitchFamily="18" charset="0"/>
                        </a:rPr>
                        <m:t>)=</m:t>
                      </m:r>
                      <m:f>
                        <m:fPr>
                          <m:ctrlPr>
                            <a:rPr lang="zh-CN" altLang="en-US" sz="2900" i="1">
                              <a:solidFill>
                                <a:srgbClr val="000000"/>
                              </a:solidFill>
                              <a:latin typeface="Cambria Math" panose="02040503050406030204" pitchFamily="18" charset="0"/>
                            </a:rPr>
                          </m:ctrlPr>
                        </m:fPr>
                        <m:num>
                          <m:r>
                            <a:rPr lang="zh-CN" altLang="en-US" sz="2900" i="1">
                              <a:solidFill>
                                <a:srgbClr val="000000"/>
                              </a:solidFill>
                              <a:latin typeface="Cambria Math" panose="02040503050406030204" pitchFamily="18" charset="0"/>
                            </a:rPr>
                            <m:t>𝑆</m:t>
                          </m:r>
                          <m:r>
                            <m:rPr>
                              <m:nor/>
                            </m:rPr>
                            <a:rPr lang="en-US" altLang="zh-CN" sz="3200" i="1" dirty="0">
                              <a:solidFill>
                                <a:srgbClr val="660066"/>
                              </a:solidFill>
                              <a:latin typeface="+mn-lt"/>
                              <a:ea typeface="仿宋" panose="02010609060101010101" pitchFamily="49" charset="-122"/>
                            </a:rPr>
                            <m:t>V</m:t>
                          </m:r>
                          <m:r>
                            <m:rPr>
                              <m:nor/>
                            </m:rPr>
                            <a:rPr lang="en-US" altLang="zh-CN" sz="3200" baseline="-25000" dirty="0">
                              <a:solidFill>
                                <a:srgbClr val="660066"/>
                              </a:solidFill>
                              <a:latin typeface="+mn-lt"/>
                              <a:ea typeface="仿宋" panose="02010609060101010101" pitchFamily="49" charset="-122"/>
                              <a:sym typeface="Symbol" panose="05050102010706020507" pitchFamily="18" charset="2"/>
                            </a:rPr>
                            <m:t>i</m:t>
                          </m:r>
                          <m:r>
                            <a:rPr lang="zh-CN" altLang="en-US" sz="2900" i="1">
                              <a:solidFill>
                                <a:srgbClr val="000000"/>
                              </a:solidFill>
                              <a:latin typeface="Cambria Math" panose="02040503050406030204" pitchFamily="18" charset="0"/>
                            </a:rPr>
                            <m:t>(</m:t>
                          </m:r>
                          <m:r>
                            <a:rPr lang="zh-CN" altLang="en-US" sz="2900" i="1">
                              <a:solidFill>
                                <a:srgbClr val="000000"/>
                              </a:solidFill>
                              <a:latin typeface="Cambria Math" panose="02040503050406030204" pitchFamily="18" charset="0"/>
                            </a:rPr>
                            <m:t>𝜃</m:t>
                          </m:r>
                          <m:r>
                            <a:rPr lang="zh-CN" altLang="en-US" sz="2900" i="1">
                              <a:solidFill>
                                <a:srgbClr val="000000"/>
                              </a:solidFill>
                              <a:latin typeface="Cambria Math" panose="02040503050406030204" pitchFamily="18" charset="0"/>
                            </a:rPr>
                            <m:t>−</m:t>
                          </m:r>
                          <m:func>
                            <m:funcPr>
                              <m:ctrlPr>
                                <a:rPr lang="zh-CN" altLang="en-US" sz="2900" i="1">
                                  <a:solidFill>
                                    <a:srgbClr val="000000"/>
                                  </a:solidFill>
                                  <a:latin typeface="Cambria Math" panose="02040503050406030204" pitchFamily="18" charset="0"/>
                                </a:rPr>
                              </m:ctrlPr>
                            </m:funcPr>
                            <m:fName>
                              <m:r>
                                <m:rPr>
                                  <m:sty m:val="p"/>
                                </m:rPr>
                                <a:rPr lang="zh-CN" altLang="en-US" sz="2900" i="0">
                                  <a:solidFill>
                                    <a:srgbClr val="000000"/>
                                  </a:solidFill>
                                  <a:latin typeface="Cambria Math" panose="02040503050406030204" pitchFamily="18" charset="0"/>
                                </a:rPr>
                                <m:t>sin</m:t>
                              </m:r>
                            </m:fName>
                            <m:e>
                              <m:r>
                                <a:rPr lang="zh-CN" altLang="en-US" sz="2900" i="1">
                                  <a:solidFill>
                                    <a:srgbClr val="000000"/>
                                  </a:solidFill>
                                  <a:latin typeface="Cambria Math" panose="02040503050406030204" pitchFamily="18" charset="0"/>
                                </a:rPr>
                                <m:t>𝜃</m:t>
                              </m:r>
                            </m:e>
                          </m:func>
                          <m:r>
                            <a:rPr lang="zh-CN" altLang="en-US" sz="2900" i="1">
                              <a:solidFill>
                                <a:srgbClr val="000000"/>
                              </a:solidFill>
                              <a:latin typeface="Cambria Math" panose="02040503050406030204" pitchFamily="18" charset="0"/>
                            </a:rPr>
                            <m:t>⋅</m:t>
                          </m:r>
                          <m:func>
                            <m:funcPr>
                              <m:ctrlPr>
                                <a:rPr lang="zh-CN" altLang="en-US" sz="2900" i="1">
                                  <a:solidFill>
                                    <a:srgbClr val="000000"/>
                                  </a:solidFill>
                                  <a:latin typeface="Cambria Math" panose="02040503050406030204" pitchFamily="18" charset="0"/>
                                </a:rPr>
                              </m:ctrlPr>
                            </m:funcPr>
                            <m:fName>
                              <m:r>
                                <m:rPr>
                                  <m:sty m:val="p"/>
                                </m:rPr>
                                <a:rPr lang="zh-CN" altLang="en-US" sz="2900" i="0">
                                  <a:solidFill>
                                    <a:srgbClr val="000000"/>
                                  </a:solidFill>
                                  <a:latin typeface="Cambria Math" panose="02040503050406030204" pitchFamily="18" charset="0"/>
                                </a:rPr>
                                <m:t>cos</m:t>
                              </m:r>
                            </m:fName>
                            <m:e>
                              <m:r>
                                <a:rPr lang="zh-CN" altLang="en-US" sz="2900" i="1">
                                  <a:solidFill>
                                    <a:srgbClr val="000000"/>
                                  </a:solidFill>
                                  <a:latin typeface="Cambria Math" panose="02040503050406030204" pitchFamily="18" charset="0"/>
                                </a:rPr>
                                <m:t>𝜃</m:t>
                              </m:r>
                            </m:e>
                          </m:func>
                          <m:r>
                            <a:rPr lang="zh-CN" altLang="en-US" sz="2900" i="1">
                              <a:solidFill>
                                <a:srgbClr val="000000"/>
                              </a:solidFill>
                              <a:latin typeface="Cambria Math" panose="02040503050406030204" pitchFamily="18" charset="0"/>
                            </a:rPr>
                            <m:t>)</m:t>
                          </m:r>
                        </m:num>
                        <m:den>
                          <m:r>
                            <m:rPr>
                              <m:sty m:val="p"/>
                            </m:rPr>
                            <a:rPr lang="zh-CN" altLang="en-US" sz="2900" i="0">
                              <a:solidFill>
                                <a:srgbClr val="000000"/>
                              </a:solidFill>
                              <a:latin typeface="Cambria Math" panose="02040503050406030204" pitchFamily="18" charset="0"/>
                            </a:rPr>
                            <m:t>π</m:t>
                          </m:r>
                        </m:den>
                      </m:f>
                      <m:r>
                        <a:rPr lang="zh-CN" altLang="en-US" sz="2900" i="1">
                          <a:solidFill>
                            <a:srgbClr val="000000"/>
                          </a:solidFill>
                          <a:latin typeface="Cambria Math" panose="02040503050406030204" pitchFamily="18" charset="0"/>
                        </a:rPr>
                        <m:t>　　　</m:t>
                      </m:r>
                      <m:sSub>
                        <m:sSubPr>
                          <m:ctrlPr>
                            <a:rPr lang="zh-CN" altLang="en-US" sz="2900" i="1">
                              <a:solidFill>
                                <a:srgbClr val="000000"/>
                              </a:solidFill>
                              <a:latin typeface="Cambria Math" panose="02040503050406030204" pitchFamily="18" charset="0"/>
                            </a:rPr>
                          </m:ctrlPr>
                        </m:sSubPr>
                        <m:e>
                          <m:r>
                            <a:rPr lang="zh-CN" altLang="en-US" sz="2900" i="1">
                              <a:solidFill>
                                <a:srgbClr val="000000"/>
                              </a:solidFill>
                              <a:latin typeface="Cambria Math" panose="02040503050406030204" pitchFamily="18" charset="0"/>
                            </a:rPr>
                            <m:t>𝑅</m:t>
                          </m:r>
                        </m:e>
                        <m:sub>
                          <m:r>
                            <m:rPr>
                              <m:sty m:val="p"/>
                            </m:rPr>
                            <a:rPr lang="zh-CN" altLang="en-US" sz="2900" i="0">
                              <a:solidFill>
                                <a:srgbClr val="000000"/>
                              </a:solidFill>
                              <a:latin typeface="Cambria Math" panose="02040503050406030204" pitchFamily="18" charset="0"/>
                            </a:rPr>
                            <m:t>D</m:t>
                          </m:r>
                        </m:sub>
                      </m:sSub>
                      <m:r>
                        <a:rPr lang="zh-CN" altLang="en-US" sz="2900" i="1">
                          <a:solidFill>
                            <a:srgbClr val="000000"/>
                          </a:solidFill>
                          <a:latin typeface="Cambria Math" panose="02040503050406030204" pitchFamily="18" charset="0"/>
                        </a:rPr>
                        <m:t>=</m:t>
                      </m:r>
                      <m:f>
                        <m:fPr>
                          <m:ctrlPr>
                            <a:rPr lang="zh-CN" altLang="en-US" sz="2900" i="1">
                              <a:solidFill>
                                <a:srgbClr val="000000"/>
                              </a:solidFill>
                              <a:latin typeface="Cambria Math" panose="02040503050406030204" pitchFamily="18" charset="0"/>
                            </a:rPr>
                          </m:ctrlPr>
                        </m:fPr>
                        <m:num>
                          <m:r>
                            <a:rPr lang="zh-CN" altLang="en-US" sz="2900" i="1">
                              <a:solidFill>
                                <a:srgbClr val="000000"/>
                              </a:solidFill>
                              <a:latin typeface="Cambria Math" panose="02040503050406030204" pitchFamily="18" charset="0"/>
                            </a:rPr>
                            <m:t>1</m:t>
                          </m:r>
                        </m:num>
                        <m:den>
                          <m:r>
                            <a:rPr lang="zh-CN" altLang="en-US" sz="2900" i="1">
                              <a:solidFill>
                                <a:srgbClr val="000000"/>
                              </a:solidFill>
                              <a:latin typeface="Cambria Math" panose="02040503050406030204" pitchFamily="18" charset="0"/>
                            </a:rPr>
                            <m:t>𝑆</m:t>
                          </m:r>
                        </m:den>
                      </m:f>
                    </m:oMath>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nor/>
                            </m:rPr>
                            <a:rPr lang="zh-CN" altLang="en-US" i="0">
                              <a:solidFill>
                                <a:srgbClr val="000000"/>
                              </a:solidFill>
                              <a:latin typeface="+mn-lt"/>
                              <a:ea typeface="仿宋" panose="02010609060101010101" pitchFamily="49" charset="-122"/>
                            </a:rPr>
                            <m:t>iD</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lang="en-US" altLang="zh-CN" i="1" dirty="0">
                              <a:solidFill>
                                <a:srgbClr val="660066"/>
                              </a:solidFill>
                              <a:latin typeface="+mn-lt"/>
                              <a:ea typeface="仿宋" panose="02010609060101010101" pitchFamily="49" charset="-122"/>
                            </a:rPr>
                            <m:t>V</m:t>
                          </m:r>
                          <m:r>
                            <m:rPr>
                              <m:nor/>
                            </m:rPr>
                            <a:rPr lang="en-US" altLang="zh-CN" baseline="-25000" dirty="0">
                              <a:solidFill>
                                <a:srgbClr val="660066"/>
                              </a:solidFill>
                              <a:latin typeface="+mn-lt"/>
                              <a:ea typeface="仿宋" panose="02010609060101010101" pitchFamily="49" charset="-122"/>
                              <a:sym typeface="Symbol" panose="05050102010706020507" pitchFamily="18" charset="2"/>
                            </a:rPr>
                            <m:t>i</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sty m:val="p"/>
                                </m:rPr>
                                <a:rPr lang="zh-CN" altLang="en-US" i="0">
                                  <a:solidFill>
                                    <a:srgbClr val="000000"/>
                                  </a:solidFill>
                                  <a:latin typeface="Cambria Math" panose="02040503050406030204" pitchFamily="18" charset="0"/>
                                </a:rPr>
                                <m:t>i</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π</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sty m:val="p"/>
                                </m:rPr>
                                <a:rPr lang="zh-CN" altLang="en-US" i="0">
                                  <a:solidFill>
                                    <a:srgbClr val="000000"/>
                                  </a:solidFill>
                                  <a:latin typeface="Cambria Math" panose="02040503050406030204" pitchFamily="18" charset="0"/>
                                </a:rPr>
                                <m:t>D</m:t>
                              </m:r>
                            </m:sub>
                          </m:sSub>
                        </m:num>
                        <m:den>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𝜃</m:t>
                              </m:r>
                            </m:e>
                          </m:func>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𝜃</m:t>
                              </m:r>
                            </m:e>
                          </m:func>
                        </m:den>
                      </m:f>
                      <m:r>
                        <a:rPr lang="zh-CN" altLang="en-US" i="1">
                          <a:solidFill>
                            <a:srgbClr val="000000"/>
                          </a:solidFill>
                          <a:latin typeface="Cambria Math" panose="02040503050406030204" pitchFamily="18" charset="0"/>
                        </a:rPr>
                        <m:t>　　　另由于　</m:t>
                      </m:r>
                      <m:r>
                        <m:rPr>
                          <m:nor/>
                        </m:rPr>
                        <a:rPr lang="zh-CN" altLang="en-US" i="0">
                          <a:solidFill>
                            <a:srgbClr val="000000"/>
                          </a:solidFill>
                          <a:latin typeface="+mn-lt"/>
                          <a:ea typeface="仿宋" panose="02010609060101010101" pitchFamily="49" charset="-122"/>
                        </a:rPr>
                        <m:t>tg</m:t>
                      </m:r>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π</m:t>
                          </m:r>
                        </m:num>
                        <m:den>
                          <m:r>
                            <a:rPr lang="zh-CN" altLang="en-US" i="1">
                              <a:solidFill>
                                <a:srgbClr val="000000"/>
                              </a:solidFill>
                              <a:latin typeface="Cambria Math" panose="02040503050406030204" pitchFamily="18" charset="0"/>
                            </a:rPr>
                            <m:t>𝑅</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sty m:val="p"/>
                            </m:rPr>
                            <a:rPr lang="zh-CN" altLang="en-US" i="0">
                              <a:solidFill>
                                <a:srgbClr val="000000"/>
                              </a:solidFill>
                              <a:latin typeface="Cambria Math" panose="02040503050406030204" pitchFamily="18" charset="0"/>
                            </a:rPr>
                            <m:t>π</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sty m:val="p"/>
                                </m:rPr>
                                <a:rPr lang="zh-CN" altLang="en-US" i="0">
                                  <a:solidFill>
                                    <a:srgbClr val="000000"/>
                                  </a:solidFill>
                                  <a:latin typeface="Cambria Math" panose="02040503050406030204" pitchFamily="18" charset="0"/>
                                </a:rPr>
                                <m:t>D</m:t>
                              </m:r>
                            </m:sub>
                          </m:sSub>
                        </m:num>
                        <m:den>
                          <m:r>
                            <a:rPr lang="zh-CN" altLang="en-US" i="1">
                              <a:solidFill>
                                <a:srgbClr val="000000"/>
                              </a:solidFill>
                              <a:latin typeface="Cambria Math" panose="02040503050406030204" pitchFamily="18" charset="0"/>
                            </a:rPr>
                            <m:t>𝑅</m:t>
                          </m:r>
                        </m:den>
                      </m:f>
                    </m:oMath>
                  </m:oMathPara>
                </a14:m>
                <a:endParaRPr lang="zh-CN" altLang="en-US" dirty="0">
                  <a:latin typeface="+mn-lt"/>
                  <a:ea typeface="仿宋" panose="02010609060101010101" pitchFamily="49" charset="-122"/>
                </a:endParaRPr>
              </a:p>
            </p:txBody>
          </p:sp>
        </mc:Choice>
        <mc:Fallback xmlns="">
          <p:sp>
            <p:nvSpPr>
              <p:cNvPr id="86027" name="Object 8">
                <a:extLst>
                  <a:ext uri="{FF2B5EF4-FFF2-40B4-BE49-F238E27FC236}">
                    <a16:creationId xmlns:a16="http://schemas.microsoft.com/office/drawing/2014/main" id="{3B4FADDC-98F3-4B6F-BFAE-FE6F3771D527}"/>
                  </a:ext>
                </a:extLst>
              </p:cNvPr>
              <p:cNvSpPr txBox="1">
                <a:spLocks noRot="1" noChangeAspect="1" noMove="1" noResize="1" noEditPoints="1" noAdjustHandles="1" noChangeArrowheads="1" noChangeShapeType="1" noTextEdit="1"/>
              </p:cNvSpPr>
              <p:nvPr/>
            </p:nvSpPr>
            <p:spPr bwMode="auto">
              <a:xfrm>
                <a:off x="357187" y="2824163"/>
                <a:ext cx="8643938" cy="1468437"/>
              </a:xfrm>
              <a:prstGeom prst="rect">
                <a:avLst/>
              </a:prstGeom>
              <a:blipFill>
                <a:blip r:embed="rId9"/>
                <a:stretch>
                  <a:fillRect/>
                </a:stretch>
              </a:blipFill>
              <a:ln>
                <a:noFill/>
              </a:ln>
            </p:spPr>
            <p:txBody>
              <a:bodyPr/>
              <a:lstStyle/>
              <a:p>
                <a:r>
                  <a:rPr lang="zh-CN" altLang="en-US">
                    <a:noFill/>
                  </a:rPr>
                  <a:t> </a:t>
                </a:r>
              </a:p>
            </p:txBody>
          </p:sp>
        </mc:Fallback>
      </mc:AlternateContent>
      <p:sp>
        <p:nvSpPr>
          <p:cNvPr id="12" name="Rectangle 2">
            <a:extLst>
              <a:ext uri="{FF2B5EF4-FFF2-40B4-BE49-F238E27FC236}">
                <a16:creationId xmlns:a16="http://schemas.microsoft.com/office/drawing/2014/main" id="{3EF23275-C970-4F24-9553-3469B10B6C9E}"/>
              </a:ext>
            </a:extLst>
          </p:cNvPr>
          <p:cNvSpPr txBox="1">
            <a:spLocks noChangeArrowheads="1"/>
          </p:cNvSpPr>
          <p:nvPr/>
        </p:nvSpPr>
        <p:spPr bwMode="auto">
          <a:xfrm>
            <a:off x="6235700" y="2741613"/>
            <a:ext cx="2603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defRPr/>
            </a:pPr>
            <a:r>
              <a:rPr lang="zh-CN" altLang="en-US" sz="2800" kern="0" dirty="0">
                <a:solidFill>
                  <a:srgbClr val="FF0000"/>
                </a:solidFill>
                <a:latin typeface="+mn-lt"/>
                <a:ea typeface="仿宋" panose="02010609060101010101" pitchFamily="49" charset="-122"/>
              </a:rPr>
              <a:t>式</a:t>
            </a:r>
            <a:r>
              <a:rPr lang="en-US" altLang="zh-CN" sz="2800" kern="0" dirty="0">
                <a:solidFill>
                  <a:srgbClr val="FF0000"/>
                </a:solidFill>
                <a:latin typeface="+mn-lt"/>
                <a:ea typeface="仿宋" panose="02010609060101010101" pitchFamily="49" charset="-122"/>
              </a:rPr>
              <a:t>(5.3.3)</a:t>
            </a:r>
            <a:endParaRPr lang="zh-CN" altLang="en-US" sz="2800" kern="0" dirty="0">
              <a:solidFill>
                <a:srgbClr val="FF0000"/>
              </a:solidFill>
              <a:latin typeface="+mn-lt"/>
              <a:ea typeface="仿宋" panose="02010609060101010101" pitchFamily="49" charset="-122"/>
            </a:endParaRPr>
          </a:p>
        </p:txBody>
      </p:sp>
      <p:cxnSp>
        <p:nvCxnSpPr>
          <p:cNvPr id="86029" name="直接箭头连接符 12">
            <a:extLst>
              <a:ext uri="{FF2B5EF4-FFF2-40B4-BE49-F238E27FC236}">
                <a16:creationId xmlns:a16="http://schemas.microsoft.com/office/drawing/2014/main" id="{8F38D5D0-AA1E-410A-A044-5D4371D6467C}"/>
              </a:ext>
            </a:extLst>
          </p:cNvPr>
          <p:cNvCxnSpPr>
            <a:cxnSpLocks/>
            <a:stCxn id="12" idx="2"/>
          </p:cNvCxnSpPr>
          <p:nvPr/>
        </p:nvCxnSpPr>
        <p:spPr bwMode="auto">
          <a:xfrm flipH="1">
            <a:off x="7164288" y="3224213"/>
            <a:ext cx="373162" cy="530225"/>
          </a:xfrm>
          <a:prstGeom prst="straightConnector1">
            <a:avLst/>
          </a:prstGeom>
          <a:noFill/>
          <a:ln w="5715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4" name="椭圆 2">
            <a:extLst>
              <a:ext uri="{FF2B5EF4-FFF2-40B4-BE49-F238E27FC236}">
                <a16:creationId xmlns:a16="http://schemas.microsoft.com/office/drawing/2014/main" id="{1F556170-21BE-44C7-A951-E592C0043C7B}"/>
              </a:ext>
            </a:extLst>
          </p:cNvPr>
          <p:cNvSpPr>
            <a:spLocks noChangeArrowheads="1"/>
          </p:cNvSpPr>
          <p:nvPr/>
        </p:nvSpPr>
        <p:spPr bwMode="auto">
          <a:xfrm>
            <a:off x="26194" y="4641057"/>
            <a:ext cx="439737" cy="3651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endParaRPr lang="zh-CN" altLang="en-US">
              <a:latin typeface="+mn-lt"/>
              <a:ea typeface="仿宋" panose="02010609060101010101" pitchFamily="49" charset="-122"/>
            </a:endParaRPr>
          </a:p>
        </p:txBody>
      </p:sp>
      <p:cxnSp>
        <p:nvCxnSpPr>
          <p:cNvPr id="15" name="直接箭头连接符 4">
            <a:extLst>
              <a:ext uri="{FF2B5EF4-FFF2-40B4-BE49-F238E27FC236}">
                <a16:creationId xmlns:a16="http://schemas.microsoft.com/office/drawing/2014/main" id="{F5FC83C8-10F8-49CD-B7D1-53EBDA9F58D8}"/>
              </a:ext>
            </a:extLst>
          </p:cNvPr>
          <p:cNvCxnSpPr>
            <a:cxnSpLocks/>
            <a:stCxn id="14" idx="6"/>
            <a:endCxn id="19" idx="3"/>
          </p:cNvCxnSpPr>
          <p:nvPr/>
        </p:nvCxnSpPr>
        <p:spPr bwMode="auto">
          <a:xfrm flipV="1">
            <a:off x="465931" y="3894874"/>
            <a:ext cx="5272427" cy="928746"/>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6" name="椭圆 19">
            <a:extLst>
              <a:ext uri="{FF2B5EF4-FFF2-40B4-BE49-F238E27FC236}">
                <a16:creationId xmlns:a16="http://schemas.microsoft.com/office/drawing/2014/main" id="{1E17A60D-C5EC-4A0A-B797-B8B99B63E47F}"/>
              </a:ext>
            </a:extLst>
          </p:cNvPr>
          <p:cNvSpPr>
            <a:spLocks noChangeArrowheads="1"/>
          </p:cNvSpPr>
          <p:nvPr/>
        </p:nvSpPr>
        <p:spPr bwMode="auto">
          <a:xfrm>
            <a:off x="7578701" y="3378200"/>
            <a:ext cx="804862" cy="392113"/>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endParaRPr lang="zh-CN" altLang="en-US">
              <a:latin typeface="+mn-lt"/>
              <a:ea typeface="仿宋" panose="02010609060101010101" pitchFamily="49" charset="-122"/>
            </a:endParaRPr>
          </a:p>
        </p:txBody>
      </p:sp>
      <p:sp>
        <p:nvSpPr>
          <p:cNvPr id="17" name="椭圆 20">
            <a:extLst>
              <a:ext uri="{FF2B5EF4-FFF2-40B4-BE49-F238E27FC236}">
                <a16:creationId xmlns:a16="http://schemas.microsoft.com/office/drawing/2014/main" id="{44FAD2E6-AAFF-4E93-BF10-E4F3A7591651}"/>
              </a:ext>
            </a:extLst>
          </p:cNvPr>
          <p:cNvSpPr>
            <a:spLocks noChangeArrowheads="1"/>
          </p:cNvSpPr>
          <p:nvPr/>
        </p:nvSpPr>
        <p:spPr bwMode="auto">
          <a:xfrm>
            <a:off x="2680495" y="3436938"/>
            <a:ext cx="658018" cy="3651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endParaRPr lang="zh-CN" altLang="en-US">
              <a:latin typeface="+mn-lt"/>
              <a:ea typeface="仿宋" panose="02010609060101010101" pitchFamily="49" charset="-122"/>
            </a:endParaRPr>
          </a:p>
        </p:txBody>
      </p:sp>
      <p:cxnSp>
        <p:nvCxnSpPr>
          <p:cNvPr id="18" name="直接箭头连接符 21">
            <a:extLst>
              <a:ext uri="{FF2B5EF4-FFF2-40B4-BE49-F238E27FC236}">
                <a16:creationId xmlns:a16="http://schemas.microsoft.com/office/drawing/2014/main" id="{E630A762-6C60-4FB0-B211-0944CFEA635C}"/>
              </a:ext>
            </a:extLst>
          </p:cNvPr>
          <p:cNvCxnSpPr>
            <a:cxnSpLocks/>
            <a:stCxn id="16" idx="1"/>
          </p:cNvCxnSpPr>
          <p:nvPr/>
        </p:nvCxnSpPr>
        <p:spPr bwMode="auto">
          <a:xfrm flipH="1">
            <a:off x="3379764" y="3435624"/>
            <a:ext cx="4316806" cy="137392"/>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9" name="椭圆 24">
            <a:extLst>
              <a:ext uri="{FF2B5EF4-FFF2-40B4-BE49-F238E27FC236}">
                <a16:creationId xmlns:a16="http://schemas.microsoft.com/office/drawing/2014/main" id="{2684329C-2668-4358-9CCA-88318E7325C3}"/>
              </a:ext>
            </a:extLst>
          </p:cNvPr>
          <p:cNvSpPr>
            <a:spLocks noChangeArrowheads="1"/>
          </p:cNvSpPr>
          <p:nvPr/>
        </p:nvSpPr>
        <p:spPr bwMode="auto">
          <a:xfrm>
            <a:off x="5673727" y="3584575"/>
            <a:ext cx="441325" cy="363538"/>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endParaRPr lang="zh-CN" altLang="en-US">
              <a:latin typeface="+mn-lt"/>
              <a:ea typeface="仿宋" panose="02010609060101010101" pitchFamily="49" charset="-122"/>
            </a:endParaRPr>
          </a:p>
        </p:txBody>
      </p:sp>
      <p:sp>
        <p:nvSpPr>
          <p:cNvPr id="20" name="椭圆 28">
            <a:extLst>
              <a:ext uri="{FF2B5EF4-FFF2-40B4-BE49-F238E27FC236}">
                <a16:creationId xmlns:a16="http://schemas.microsoft.com/office/drawing/2014/main" id="{912F6EC3-C886-405D-B9B6-367FF605EB0B}"/>
              </a:ext>
            </a:extLst>
          </p:cNvPr>
          <p:cNvSpPr>
            <a:spLocks noChangeArrowheads="1"/>
          </p:cNvSpPr>
          <p:nvPr/>
        </p:nvSpPr>
        <p:spPr bwMode="auto">
          <a:xfrm>
            <a:off x="2520950" y="3773488"/>
            <a:ext cx="711200" cy="3651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endParaRPr lang="zh-CN" altLang="en-US">
              <a:latin typeface="+mn-lt"/>
              <a:ea typeface="仿宋" panose="02010609060101010101" pitchFamily="49" charset="-122"/>
            </a:endParaRPr>
          </a:p>
        </p:txBody>
      </p:sp>
      <p:sp>
        <p:nvSpPr>
          <p:cNvPr id="21" name="椭圆 29">
            <a:extLst>
              <a:ext uri="{FF2B5EF4-FFF2-40B4-BE49-F238E27FC236}">
                <a16:creationId xmlns:a16="http://schemas.microsoft.com/office/drawing/2014/main" id="{1BB8A463-DEF6-439B-B121-AB952FDC5093}"/>
              </a:ext>
            </a:extLst>
          </p:cNvPr>
          <p:cNvSpPr>
            <a:spLocks noChangeArrowheads="1"/>
          </p:cNvSpPr>
          <p:nvPr/>
        </p:nvSpPr>
        <p:spPr bwMode="auto">
          <a:xfrm>
            <a:off x="3276600" y="3773488"/>
            <a:ext cx="712787" cy="3651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endParaRPr lang="zh-CN" altLang="en-US">
              <a:latin typeface="+mn-lt"/>
              <a:ea typeface="仿宋" panose="02010609060101010101" pitchFamily="49" charset="-122"/>
            </a:endParaRPr>
          </a:p>
        </p:txBody>
      </p:sp>
      <p:cxnSp>
        <p:nvCxnSpPr>
          <p:cNvPr id="22" name="直接箭头连接符 31">
            <a:extLst>
              <a:ext uri="{FF2B5EF4-FFF2-40B4-BE49-F238E27FC236}">
                <a16:creationId xmlns:a16="http://schemas.microsoft.com/office/drawing/2014/main" id="{18C6FC35-3B2C-45DD-AB95-0A06652952BC}"/>
              </a:ext>
            </a:extLst>
          </p:cNvPr>
          <p:cNvCxnSpPr>
            <a:cxnSpLocks/>
          </p:cNvCxnSpPr>
          <p:nvPr/>
        </p:nvCxnSpPr>
        <p:spPr bwMode="auto">
          <a:xfrm flipH="1" flipV="1">
            <a:off x="2820988" y="4083050"/>
            <a:ext cx="679450" cy="454025"/>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3" name="椭圆 35">
            <a:extLst>
              <a:ext uri="{FF2B5EF4-FFF2-40B4-BE49-F238E27FC236}">
                <a16:creationId xmlns:a16="http://schemas.microsoft.com/office/drawing/2014/main" id="{D830AF6D-957B-4D50-94E8-A86C6E3F001D}"/>
              </a:ext>
            </a:extLst>
          </p:cNvPr>
          <p:cNvSpPr>
            <a:spLocks noChangeArrowheads="1"/>
          </p:cNvSpPr>
          <p:nvPr/>
        </p:nvSpPr>
        <p:spPr bwMode="auto">
          <a:xfrm>
            <a:off x="3089275" y="4418013"/>
            <a:ext cx="712788" cy="3651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endParaRPr lang="zh-CN" altLang="en-US">
              <a:latin typeface="+mn-lt"/>
              <a:ea typeface="仿宋" panose="02010609060101010101" pitchFamily="49" charset="-122"/>
            </a:endParaRPr>
          </a:p>
        </p:txBody>
      </p:sp>
      <p:cxnSp>
        <p:nvCxnSpPr>
          <p:cNvPr id="25" name="直接箭头连接符 37">
            <a:extLst>
              <a:ext uri="{FF2B5EF4-FFF2-40B4-BE49-F238E27FC236}">
                <a16:creationId xmlns:a16="http://schemas.microsoft.com/office/drawing/2014/main" id="{4CA04528-2817-4F52-B994-425C793ABFD3}"/>
              </a:ext>
            </a:extLst>
          </p:cNvPr>
          <p:cNvCxnSpPr>
            <a:cxnSpLocks/>
            <a:endCxn id="21" idx="6"/>
          </p:cNvCxnSpPr>
          <p:nvPr/>
        </p:nvCxnSpPr>
        <p:spPr bwMode="auto">
          <a:xfrm flipH="1" flipV="1">
            <a:off x="3989387" y="3956050"/>
            <a:ext cx="2063750" cy="573088"/>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graphicFrame>
        <p:nvGraphicFramePr>
          <p:cNvPr id="86025" name="Object 10">
            <a:extLst>
              <a:ext uri="{FF2B5EF4-FFF2-40B4-BE49-F238E27FC236}">
                <a16:creationId xmlns:a16="http://schemas.microsoft.com/office/drawing/2014/main" id="{F40C970F-2574-470A-A1CA-035F42CE63BB}"/>
              </a:ext>
            </a:extLst>
          </p:cNvPr>
          <p:cNvGraphicFramePr>
            <a:graphicFrameLocks noChangeAspect="1"/>
          </p:cNvGraphicFramePr>
          <p:nvPr>
            <p:extLst>
              <p:ext uri="{D42A27DB-BD31-4B8C-83A1-F6EECF244321}">
                <p14:modId xmlns:p14="http://schemas.microsoft.com/office/powerpoint/2010/main" val="24329994"/>
              </p:ext>
            </p:extLst>
          </p:nvPr>
        </p:nvGraphicFramePr>
        <p:xfrm>
          <a:off x="6045549" y="4166393"/>
          <a:ext cx="2997200" cy="593725"/>
        </p:xfrm>
        <a:graphic>
          <a:graphicData uri="http://schemas.openxmlformats.org/presentationml/2006/ole">
            <mc:AlternateContent xmlns:mc="http://schemas.openxmlformats.org/markup-compatibility/2006">
              <mc:Choice xmlns:v="urn:schemas-microsoft-com:vml" Requires="v">
                <p:oleObj spid="_x0000_s175878" name="公式" r:id="rId10" imgW="2108200" imgH="406400" progId="Equation.3">
                  <p:embed/>
                </p:oleObj>
              </mc:Choice>
              <mc:Fallback>
                <p:oleObj name="公式" r:id="rId10" imgW="2108200" imgH="4064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45549" y="4166393"/>
                        <a:ext cx="2997200" cy="593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椭圆 36">
            <a:extLst>
              <a:ext uri="{FF2B5EF4-FFF2-40B4-BE49-F238E27FC236}">
                <a16:creationId xmlns:a16="http://schemas.microsoft.com/office/drawing/2014/main" id="{D49C7F70-6D11-44AB-9740-9267ACFF1497}"/>
              </a:ext>
            </a:extLst>
          </p:cNvPr>
          <p:cNvSpPr>
            <a:spLocks noChangeArrowheads="1"/>
          </p:cNvSpPr>
          <p:nvPr/>
        </p:nvSpPr>
        <p:spPr bwMode="auto">
          <a:xfrm>
            <a:off x="5953125" y="4266804"/>
            <a:ext cx="712787" cy="3651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endParaRPr lang="zh-CN" altLang="en-US">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33" name="Object 19">
                <a:extLst>
                  <a:ext uri="{FF2B5EF4-FFF2-40B4-BE49-F238E27FC236}">
                    <a16:creationId xmlns:a16="http://schemas.microsoft.com/office/drawing/2014/main" id="{5B186038-2E26-4194-B5E2-1785573B9D85}"/>
                  </a:ext>
                </a:extLst>
              </p:cNvPr>
              <p:cNvSpPr txBox="1"/>
              <p:nvPr/>
            </p:nvSpPr>
            <p:spPr bwMode="auto">
              <a:xfrm>
                <a:off x="4488011" y="2185591"/>
                <a:ext cx="3349228" cy="529432"/>
              </a:xfrm>
              <a:prstGeom prst="rect">
                <a:avLst/>
              </a:prstGeom>
              <a:solidFill>
                <a:schemeClr val="bg1"/>
              </a:solidFill>
              <a:ln>
                <a:noFill/>
              </a:ln>
            </p:spPr>
            <p:txBody>
              <a:bodyPr>
                <a:normAutofit/>
              </a:bodyPr>
              <a:lstStyle/>
              <a:p>
                <a14:m>
                  <m:oMath xmlns:m="http://schemas.openxmlformats.org/officeDocument/2006/math">
                    <m:r>
                      <m:rPr>
                        <m:nor/>
                      </m:rPr>
                      <a:rPr lang="en-US" altLang="zh-CN" sz="2400" i="1" smtClean="0">
                        <a:solidFill>
                          <a:srgbClr val="660066"/>
                        </a:solidFill>
                        <a:latin typeface="+mn-lt"/>
                        <a:ea typeface="仿宋" panose="02010609060101010101" pitchFamily="49" charset="-122"/>
                      </a:rPr>
                      <m:t>i</m:t>
                    </m:r>
                    <m:r>
                      <m:rPr>
                        <m:nor/>
                      </m:rPr>
                      <a:rPr lang="en-US" altLang="zh-CN" sz="2400" baseline="-25000" smtClean="0">
                        <a:solidFill>
                          <a:srgbClr val="660066"/>
                        </a:solidFill>
                        <a:latin typeface="+mn-lt"/>
                        <a:ea typeface="仿宋" panose="02010609060101010101" pitchFamily="49" charset="-122"/>
                      </a:rPr>
                      <m:t>Dmax</m:t>
                    </m:r>
                    <m:r>
                      <a:rPr lang="zh-CN" altLang="en-US" sz="2400" i="1">
                        <a:solidFill>
                          <a:srgbClr val="000000"/>
                        </a:solidFill>
                        <a:latin typeface="Cambria Math" panose="02040503050406030204" pitchFamily="18" charset="0"/>
                      </a:rPr>
                      <m:t>=</m:t>
                    </m:r>
                    <m:r>
                      <m:rPr>
                        <m:nor/>
                      </m:rPr>
                      <a:rPr lang="en-US" altLang="zh-CN" sz="2400" i="1" dirty="0">
                        <a:solidFill>
                          <a:srgbClr val="660066"/>
                        </a:solidFill>
                        <a:latin typeface="+mn-lt"/>
                        <a:ea typeface="仿宋" panose="02010609060101010101" pitchFamily="49" charset="-122"/>
                      </a:rPr>
                      <m:t>S</m:t>
                    </m:r>
                    <m:r>
                      <a:rPr lang="zh-CN" altLang="en-US" sz="2400" i="1">
                        <a:solidFill>
                          <a:srgbClr val="000000"/>
                        </a:solidFill>
                        <a:latin typeface="Cambria Math" panose="02040503050406030204" pitchFamily="18" charset="0"/>
                      </a:rPr>
                      <m:t>⋅</m:t>
                    </m:r>
                    <m:r>
                      <m:rPr>
                        <m:nor/>
                      </m:rPr>
                      <a:rPr lang="en-US" altLang="zh-CN" sz="2400" i="1" dirty="0">
                        <a:solidFill>
                          <a:srgbClr val="660066"/>
                        </a:solidFill>
                        <a:latin typeface="+mn-lt"/>
                        <a:ea typeface="仿宋" panose="02010609060101010101" pitchFamily="49" charset="-122"/>
                      </a:rPr>
                      <m:t>V</m:t>
                    </m:r>
                    <m:r>
                      <m:rPr>
                        <m:nor/>
                      </m:rPr>
                      <a:rPr lang="en-US" altLang="zh-CN" sz="2400" baseline="-25000" dirty="0">
                        <a:solidFill>
                          <a:srgbClr val="660066"/>
                        </a:solidFill>
                        <a:latin typeface="+mn-lt"/>
                        <a:ea typeface="仿宋" panose="02010609060101010101" pitchFamily="49" charset="-122"/>
                        <a:sym typeface="Symbol" panose="05050102010706020507" pitchFamily="18" charset="2"/>
                      </a:rPr>
                      <m:t>i</m:t>
                    </m:r>
                    <m:r>
                      <a:rPr lang="zh-CN" altLang="en-US" sz="2400" i="1" smtClean="0">
                        <a:solidFill>
                          <a:srgbClr val="000000"/>
                        </a:solidFill>
                        <a:latin typeface="Cambria Math" panose="02040503050406030204" pitchFamily="18" charset="0"/>
                      </a:rPr>
                      <m:t>⋅</m:t>
                    </m:r>
                    <m:r>
                      <m:rPr>
                        <m:nor/>
                      </m:rPr>
                      <a:rPr lang="en-US" altLang="zh-CN" sz="2400" dirty="0">
                        <a:solidFill>
                          <a:srgbClr val="660066"/>
                        </a:solidFill>
                        <a:latin typeface="+mn-lt"/>
                        <a:ea typeface="仿宋" panose="02010609060101010101" pitchFamily="49" charset="-122"/>
                      </a:rPr>
                      <m:t>(1</m:t>
                    </m:r>
                    <m:r>
                      <m:rPr>
                        <m:nor/>
                      </m:rPr>
                      <a:rPr lang="en-US" altLang="zh-CN" sz="2400" dirty="0">
                        <a:solidFill>
                          <a:srgbClr val="660066"/>
                        </a:solidFill>
                        <a:latin typeface="+mn-lt"/>
                        <a:ea typeface="仿宋" panose="02010609060101010101" pitchFamily="49" charset="-122"/>
                        <a:sym typeface="Symbol" panose="05050102010706020507" pitchFamily="18" charset="2"/>
                      </a:rPr>
                      <m:t> </m:t>
                    </m:r>
                    <m:r>
                      <m:rPr>
                        <m:nor/>
                      </m:rPr>
                      <a:rPr lang="en-US" altLang="zh-CN" sz="2400" dirty="0">
                        <a:solidFill>
                          <a:srgbClr val="660066"/>
                        </a:solidFill>
                        <a:latin typeface="+mn-lt"/>
                        <a:ea typeface="仿宋" panose="02010609060101010101" pitchFamily="49" charset="-122"/>
                      </a:rPr>
                      <m:t>cos</m:t>
                    </m:r>
                    <m:r>
                      <m:rPr>
                        <m:nor/>
                      </m:rPr>
                      <a:rPr lang="zh-CN" altLang="en-US" sz="2400" i="1" dirty="0">
                        <a:solidFill>
                          <a:srgbClr val="660066"/>
                        </a:solidFill>
                        <a:latin typeface="+mn-lt"/>
                        <a:ea typeface="仿宋" panose="02010609060101010101" pitchFamily="49" charset="-122"/>
                        <a:sym typeface="Symbol" panose="05050102010706020507" pitchFamily="18" charset="2"/>
                      </a:rPr>
                      <m:t></m:t>
                    </m:r>
                  </m:oMath>
                </a14:m>
                <a:r>
                  <a:rPr lang="en-US" altLang="zh-CN" sz="2400" dirty="0">
                    <a:solidFill>
                      <a:srgbClr val="660066"/>
                    </a:solidFill>
                    <a:latin typeface="+mn-lt"/>
                    <a:ea typeface="仿宋" panose="02010609060101010101" pitchFamily="49" charset="-122"/>
                  </a:rPr>
                  <a:t> )</a:t>
                </a:r>
                <a:endParaRPr lang="zh-CN" altLang="en-US" sz="2400" dirty="0">
                  <a:latin typeface="+mn-lt"/>
                  <a:ea typeface="仿宋" panose="02010609060101010101" pitchFamily="49" charset="-122"/>
                </a:endParaRPr>
              </a:p>
            </p:txBody>
          </p:sp>
        </mc:Choice>
        <mc:Fallback xmlns="">
          <p:sp>
            <p:nvSpPr>
              <p:cNvPr id="33" name="Object 19">
                <a:extLst>
                  <a:ext uri="{FF2B5EF4-FFF2-40B4-BE49-F238E27FC236}">
                    <a16:creationId xmlns:a16="http://schemas.microsoft.com/office/drawing/2014/main" id="{5B186038-2E26-4194-B5E2-1785573B9D85}"/>
                  </a:ext>
                </a:extLst>
              </p:cNvPr>
              <p:cNvSpPr txBox="1">
                <a:spLocks noRot="1" noChangeAspect="1" noMove="1" noResize="1" noEditPoints="1" noAdjustHandles="1" noChangeArrowheads="1" noChangeShapeType="1" noTextEdit="1"/>
              </p:cNvSpPr>
              <p:nvPr/>
            </p:nvSpPr>
            <p:spPr bwMode="auto">
              <a:xfrm>
                <a:off x="4488011" y="2185591"/>
                <a:ext cx="3349228" cy="529432"/>
              </a:xfrm>
              <a:prstGeom prst="rect">
                <a:avLst/>
              </a:prstGeom>
              <a:blipFill>
                <a:blip r:embed="rId12"/>
                <a:stretch>
                  <a:fillRect l="-545" t="-9302" r="-1091" b="-13953"/>
                </a:stretch>
              </a:blipFill>
              <a:ln>
                <a:noFill/>
              </a:ln>
            </p:spPr>
            <p:txBody>
              <a:bodyPr/>
              <a:lstStyle/>
              <a:p>
                <a:r>
                  <a:rPr lang="zh-CN" altLang="en-US">
                    <a:noFill/>
                  </a:rPr>
                  <a:t> </a:t>
                </a:r>
              </a:p>
            </p:txBody>
          </p:sp>
        </mc:Fallback>
      </mc:AlternateContent>
      <p:sp>
        <p:nvSpPr>
          <p:cNvPr id="34" name="椭圆 20">
            <a:extLst>
              <a:ext uri="{FF2B5EF4-FFF2-40B4-BE49-F238E27FC236}">
                <a16:creationId xmlns:a16="http://schemas.microsoft.com/office/drawing/2014/main" id="{BC32500D-5E96-4762-A53B-8D98816FA2F8}"/>
              </a:ext>
            </a:extLst>
          </p:cNvPr>
          <p:cNvSpPr>
            <a:spLocks noChangeArrowheads="1"/>
          </p:cNvSpPr>
          <p:nvPr/>
        </p:nvSpPr>
        <p:spPr bwMode="auto">
          <a:xfrm>
            <a:off x="5457034" y="2114153"/>
            <a:ext cx="2427334" cy="621109"/>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endParaRPr lang="zh-CN" altLang="en-US">
              <a:latin typeface="+mn-lt"/>
              <a:ea typeface="仿宋" panose="02010609060101010101" pitchFamily="49" charset="-122"/>
            </a:endParaRPr>
          </a:p>
        </p:txBody>
      </p:sp>
      <p:cxnSp>
        <p:nvCxnSpPr>
          <p:cNvPr id="35" name="直接箭头连接符 21">
            <a:extLst>
              <a:ext uri="{FF2B5EF4-FFF2-40B4-BE49-F238E27FC236}">
                <a16:creationId xmlns:a16="http://schemas.microsoft.com/office/drawing/2014/main" id="{9CBD37F4-4757-4ED4-B852-646263617246}"/>
              </a:ext>
            </a:extLst>
          </p:cNvPr>
          <p:cNvCxnSpPr>
            <a:cxnSpLocks/>
          </p:cNvCxnSpPr>
          <p:nvPr/>
        </p:nvCxnSpPr>
        <p:spPr bwMode="auto">
          <a:xfrm flipH="1">
            <a:off x="1423914" y="2544251"/>
            <a:ext cx="4153048" cy="549507"/>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8" name="椭圆 20">
            <a:extLst>
              <a:ext uri="{FF2B5EF4-FFF2-40B4-BE49-F238E27FC236}">
                <a16:creationId xmlns:a16="http://schemas.microsoft.com/office/drawing/2014/main" id="{F8FE255F-95FF-47F0-909F-F3FAFCDB8AA0}"/>
              </a:ext>
            </a:extLst>
          </p:cNvPr>
          <p:cNvSpPr>
            <a:spLocks noChangeArrowheads="1"/>
          </p:cNvSpPr>
          <p:nvPr/>
        </p:nvSpPr>
        <p:spPr bwMode="auto">
          <a:xfrm>
            <a:off x="823467" y="3039211"/>
            <a:ext cx="658018" cy="3651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20000"/>
              </a:spcBef>
              <a:buFontTx/>
              <a:buChar char="•"/>
            </a:pPr>
            <a:endParaRPr lang="zh-CN" altLang="en-US">
              <a:latin typeface="+mn-lt"/>
              <a:ea typeface="仿宋" panose="02010609060101010101"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C7CB4D43-8BB6-4264-AFD3-2BD39917F349}"/>
              </a:ext>
            </a:extLst>
          </p:cNvPr>
          <p:cNvSpPr>
            <a:spLocks noGrp="1" noChangeArrowheads="1"/>
          </p:cNvSpPr>
          <p:nvPr>
            <p:ph type="title" idx="4294967295"/>
          </p:nvPr>
        </p:nvSpPr>
        <p:spPr>
          <a:xfrm>
            <a:off x="0" y="228600"/>
            <a:ext cx="3792538"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sp>
        <p:nvSpPr>
          <p:cNvPr id="87043" name="Rectangle 3">
            <a:extLst>
              <a:ext uri="{FF2B5EF4-FFF2-40B4-BE49-F238E27FC236}">
                <a16:creationId xmlns:a16="http://schemas.microsoft.com/office/drawing/2014/main" id="{AA12A540-F9C6-4F33-910B-88F2EB927519}"/>
              </a:ext>
            </a:extLst>
          </p:cNvPr>
          <p:cNvSpPr>
            <a:spLocks noChangeArrowheads="1"/>
          </p:cNvSpPr>
          <p:nvPr/>
        </p:nvSpPr>
        <p:spPr bwMode="auto">
          <a:xfrm>
            <a:off x="154362" y="708025"/>
            <a:ext cx="8882134"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en-US" altLang="zh-CN" sz="2400" dirty="0">
                <a:solidFill>
                  <a:srgbClr val="CC3300"/>
                </a:solidFill>
                <a:latin typeface="+mn-lt"/>
                <a:ea typeface="仿宋" panose="02010609060101010101" pitchFamily="49" charset="-122"/>
              </a:rPr>
              <a:t>(3) </a:t>
            </a:r>
            <a:r>
              <a:rPr lang="zh-CN" altLang="en-US" sz="2400" dirty="0">
                <a:solidFill>
                  <a:srgbClr val="CC3300"/>
                </a:solidFill>
                <a:latin typeface="+mn-lt"/>
                <a:ea typeface="仿宋" panose="02010609060101010101" pitchFamily="49" charset="-122"/>
              </a:rPr>
              <a:t>大信号检波器的失真 </a:t>
            </a:r>
            <a:r>
              <a:rPr lang="zh-CN" altLang="en-US" sz="2400" dirty="0">
                <a:solidFill>
                  <a:srgbClr val="660066"/>
                </a:solidFill>
                <a:latin typeface="+mn-lt"/>
                <a:ea typeface="仿宋" panose="02010609060101010101" pitchFamily="49" charset="-122"/>
              </a:rPr>
              <a:t>（</a:t>
            </a:r>
            <a:r>
              <a:rPr lang="en-US" altLang="zh-CN" sz="2400" b="1" dirty="0">
                <a:solidFill>
                  <a:srgbClr val="00CC00"/>
                </a:solidFill>
                <a:latin typeface="+mn-lt"/>
                <a:ea typeface="仿宋" panose="02010609060101010101" pitchFamily="49" charset="-122"/>
              </a:rPr>
              <a:t> P162    </a:t>
            </a:r>
            <a:r>
              <a:rPr lang="en-US" altLang="zh-CN" sz="2400" dirty="0">
                <a:solidFill>
                  <a:srgbClr val="FF0000"/>
                </a:solidFill>
                <a:latin typeface="+mn-lt"/>
                <a:ea typeface="仿宋" panose="02010609060101010101" pitchFamily="49" charset="-122"/>
              </a:rPr>
              <a:t>P166 </a:t>
            </a:r>
            <a:r>
              <a:rPr lang="zh-CN" altLang="en-US" sz="2400" dirty="0">
                <a:solidFill>
                  <a:srgbClr val="660066"/>
                </a:solidFill>
                <a:latin typeface="+mn-lt"/>
                <a:ea typeface="仿宋" panose="02010609060101010101" pitchFamily="49" charset="-122"/>
              </a:rPr>
              <a:t>）</a:t>
            </a:r>
          </a:p>
          <a:p>
            <a:pPr>
              <a:buFontTx/>
              <a:buNone/>
            </a:pPr>
            <a:r>
              <a:rPr lang="en-US" altLang="zh-CN" sz="2400" dirty="0">
                <a:solidFill>
                  <a:srgbClr val="CC3300"/>
                </a:solidFill>
                <a:latin typeface="+mn-lt"/>
                <a:ea typeface="仿宋" panose="02010609060101010101" pitchFamily="49" charset="-122"/>
              </a:rPr>
              <a:t>① </a:t>
            </a:r>
            <a:r>
              <a:rPr lang="zh-CN" altLang="en-US" sz="2400" dirty="0">
                <a:solidFill>
                  <a:srgbClr val="CC3300"/>
                </a:solidFill>
                <a:latin typeface="+mn-lt"/>
                <a:ea typeface="仿宋" panose="02010609060101010101" pitchFamily="49" charset="-122"/>
              </a:rPr>
              <a:t>频率失真</a:t>
            </a:r>
          </a:p>
          <a:p>
            <a:pPr>
              <a:buFontTx/>
              <a:buNone/>
            </a:pPr>
            <a:r>
              <a:rPr lang="zh-CN" altLang="en-US" sz="2400" dirty="0">
                <a:solidFill>
                  <a:srgbClr val="CC3300"/>
                </a:solidFill>
                <a:latin typeface="+mn-lt"/>
                <a:ea typeface="仿宋" panose="02010609060101010101" pitchFamily="49" charset="-122"/>
              </a:rPr>
              <a:t>  检波电容对高频</a:t>
            </a:r>
            <a:r>
              <a:rPr lang="zh-CN" altLang="en-US" sz="2400" i="1" dirty="0">
                <a:solidFill>
                  <a:srgbClr val="CC3300"/>
                </a:solidFill>
                <a:latin typeface="+mn-lt"/>
                <a:ea typeface="仿宋" panose="02010609060101010101" pitchFamily="49" charset="-122"/>
                <a:sym typeface="Symbol" panose="05050102010706020507" pitchFamily="18" charset="2"/>
              </a:rPr>
              <a:t></a:t>
            </a:r>
            <a:r>
              <a:rPr lang="en-US" altLang="zh-CN" sz="2400" baseline="-25000" dirty="0">
                <a:solidFill>
                  <a:srgbClr val="CC3300"/>
                </a:solidFill>
                <a:latin typeface="+mn-lt"/>
                <a:ea typeface="仿宋" panose="02010609060101010101" pitchFamily="49" charset="-122"/>
                <a:sym typeface="Symbol" panose="05050102010706020507" pitchFamily="18" charset="2"/>
              </a:rPr>
              <a:t>max</a:t>
            </a:r>
            <a:r>
              <a:rPr lang="zh-CN" altLang="en-US" sz="2400" dirty="0">
                <a:solidFill>
                  <a:srgbClr val="CC3300"/>
                </a:solidFill>
                <a:latin typeface="+mn-lt"/>
                <a:ea typeface="仿宋" panose="02010609060101010101" pitchFamily="49" charset="-122"/>
              </a:rPr>
              <a:t>影响大，</a:t>
            </a:r>
            <a:r>
              <a:rPr lang="en-US" altLang="zh-CN" sz="2400" i="1" dirty="0">
                <a:solidFill>
                  <a:srgbClr val="CC3300"/>
                </a:solidFill>
                <a:latin typeface="+mn-lt"/>
                <a:ea typeface="仿宋" panose="02010609060101010101" pitchFamily="49" charset="-122"/>
              </a:rPr>
              <a:t>C</a:t>
            </a:r>
            <a:r>
              <a:rPr lang="zh-CN" altLang="en-US" sz="2400" dirty="0">
                <a:solidFill>
                  <a:srgbClr val="CC3300"/>
                </a:solidFill>
                <a:latin typeface="+mn-lt"/>
                <a:ea typeface="仿宋" panose="02010609060101010101" pitchFamily="49" charset="-122"/>
              </a:rPr>
              <a:t>大，则容抗</a:t>
            </a:r>
            <a:r>
              <a:rPr lang="en-US" altLang="zh-CN" sz="2400" i="1" dirty="0">
                <a:solidFill>
                  <a:srgbClr val="CC3300"/>
                </a:solidFill>
                <a:latin typeface="+mn-lt"/>
                <a:ea typeface="仿宋" panose="02010609060101010101" pitchFamily="49" charset="-122"/>
              </a:rPr>
              <a:t>X</a:t>
            </a:r>
            <a:r>
              <a:rPr lang="en-US" altLang="zh-CN" sz="2400" baseline="-25000" dirty="0">
                <a:solidFill>
                  <a:srgbClr val="CC3300"/>
                </a:solidFill>
                <a:latin typeface="+mn-lt"/>
                <a:ea typeface="仿宋" panose="02010609060101010101" pitchFamily="49" charset="-122"/>
              </a:rPr>
              <a:t>C</a:t>
            </a:r>
            <a:r>
              <a:rPr lang="zh-CN" altLang="en-US" sz="2400" dirty="0">
                <a:solidFill>
                  <a:srgbClr val="CC3300"/>
                </a:solidFill>
                <a:latin typeface="+mn-lt"/>
                <a:ea typeface="仿宋" panose="02010609060101010101" pitchFamily="49" charset="-122"/>
              </a:rPr>
              <a:t>小，高频损失大，</a:t>
            </a:r>
          </a:p>
          <a:p>
            <a:pPr>
              <a:buFontTx/>
              <a:buNone/>
            </a:pPr>
            <a:r>
              <a:rPr lang="zh-CN" altLang="en-US" sz="2400" dirty="0">
                <a:solidFill>
                  <a:srgbClr val="CC3300"/>
                </a:solidFill>
                <a:latin typeface="+mn-lt"/>
                <a:ea typeface="仿宋" panose="02010609060101010101" pitchFamily="49" charset="-122"/>
              </a:rPr>
              <a:t>所以应满足</a:t>
            </a:r>
            <a:r>
              <a:rPr lang="en-US" altLang="zh-CN" sz="2400" dirty="0">
                <a:solidFill>
                  <a:srgbClr val="CC3300"/>
                </a:solidFill>
                <a:latin typeface="+mn-lt"/>
                <a:ea typeface="仿宋" panose="02010609060101010101" pitchFamily="49" charset="-122"/>
              </a:rPr>
              <a:t>:</a:t>
            </a:r>
            <a:endParaRPr lang="zh-CN" altLang="en-US" sz="2400" dirty="0">
              <a:solidFill>
                <a:srgbClr val="CC3300"/>
              </a:solidFill>
              <a:latin typeface="+mn-lt"/>
              <a:ea typeface="仿宋" panose="02010609060101010101" pitchFamily="49" charset="-122"/>
            </a:endParaRPr>
          </a:p>
        </p:txBody>
      </p:sp>
      <p:graphicFrame>
        <p:nvGraphicFramePr>
          <p:cNvPr id="87045" name="Object 5">
            <a:extLst>
              <a:ext uri="{FF2B5EF4-FFF2-40B4-BE49-F238E27FC236}">
                <a16:creationId xmlns:a16="http://schemas.microsoft.com/office/drawing/2014/main" id="{5A414CE7-0640-4311-9435-68971164599C}"/>
              </a:ext>
            </a:extLst>
          </p:cNvPr>
          <p:cNvGraphicFramePr>
            <a:graphicFrameLocks noChangeAspect="1"/>
          </p:cNvGraphicFramePr>
          <p:nvPr>
            <p:extLst>
              <p:ext uri="{D42A27DB-BD31-4B8C-83A1-F6EECF244321}">
                <p14:modId xmlns:p14="http://schemas.microsoft.com/office/powerpoint/2010/main" val="740649098"/>
              </p:ext>
            </p:extLst>
          </p:nvPr>
        </p:nvGraphicFramePr>
        <p:xfrm>
          <a:off x="300038" y="4194175"/>
          <a:ext cx="3214687" cy="1928813"/>
        </p:xfrm>
        <a:graphic>
          <a:graphicData uri="http://schemas.openxmlformats.org/presentationml/2006/ole">
            <mc:AlternateContent xmlns:mc="http://schemas.openxmlformats.org/markup-compatibility/2006">
              <mc:Choice xmlns:v="urn:schemas-microsoft-com:vml" Requires="v">
                <p:oleObj spid="_x0000_s87646" name="SmartDraw" r:id="rId3" imgW="2164080" imgH="1298448" progId="">
                  <p:embed/>
                </p:oleObj>
              </mc:Choice>
              <mc:Fallback>
                <p:oleObj name="SmartDraw" r:id="rId3" imgW="2164080" imgH="1298448"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8" y="4194175"/>
                        <a:ext cx="3214687" cy="19288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6" name="Text Box 6">
            <a:extLst>
              <a:ext uri="{FF2B5EF4-FFF2-40B4-BE49-F238E27FC236}">
                <a16:creationId xmlns:a16="http://schemas.microsoft.com/office/drawing/2014/main" id="{8F72C341-3D9A-4BC6-AF77-F7F92EA93ACD}"/>
              </a:ext>
            </a:extLst>
          </p:cNvPr>
          <p:cNvSpPr txBox="1">
            <a:spLocks noChangeArrowheads="1"/>
          </p:cNvSpPr>
          <p:nvPr/>
        </p:nvSpPr>
        <p:spPr bwMode="auto">
          <a:xfrm>
            <a:off x="219450" y="2867025"/>
            <a:ext cx="83129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才能保证检出信号中的高频分量损失尽量小</a:t>
            </a:r>
            <a:r>
              <a:rPr lang="zh-CN" altLang="en-US" sz="2400" dirty="0">
                <a:solidFill>
                  <a:srgbClr val="CC3300"/>
                </a:solidFill>
                <a:latin typeface="+mn-lt"/>
                <a:ea typeface="仿宋" panose="02010609060101010101" pitchFamily="49" charset="-122"/>
              </a:rPr>
              <a:t>，</a:t>
            </a:r>
            <a:r>
              <a:rPr lang="en-US" altLang="zh-CN" sz="2800" i="1" dirty="0">
                <a:solidFill>
                  <a:srgbClr val="FF0000"/>
                </a:solidFill>
                <a:latin typeface="+mn-lt"/>
                <a:ea typeface="仿宋" panose="02010609060101010101" pitchFamily="49" charset="-122"/>
              </a:rPr>
              <a:t>R</a:t>
            </a:r>
            <a:r>
              <a:rPr lang="zh-CN" altLang="en-US" sz="2800" dirty="0">
                <a:solidFill>
                  <a:srgbClr val="FF0000"/>
                </a:solidFill>
                <a:latin typeface="+mn-lt"/>
                <a:ea typeface="仿宋" panose="02010609060101010101" pitchFamily="49" charset="-122"/>
              </a:rPr>
              <a:t>越小越好</a:t>
            </a:r>
            <a:r>
              <a:rPr lang="zh-CN" altLang="en-US" sz="2400" dirty="0">
                <a:solidFill>
                  <a:srgbClr val="CC3300"/>
                </a:solidFill>
                <a:latin typeface="+mn-lt"/>
                <a:ea typeface="仿宋" panose="02010609060101010101" pitchFamily="49" charset="-122"/>
              </a:rPr>
              <a:t>。</a:t>
            </a:r>
          </a:p>
        </p:txBody>
      </p:sp>
      <p:sp>
        <p:nvSpPr>
          <p:cNvPr id="87047" name="Text Box 7">
            <a:extLst>
              <a:ext uri="{FF2B5EF4-FFF2-40B4-BE49-F238E27FC236}">
                <a16:creationId xmlns:a16="http://schemas.microsoft.com/office/drawing/2014/main" id="{DC7A098A-1066-463A-8520-571CC415070F}"/>
              </a:ext>
            </a:extLst>
          </p:cNvPr>
          <p:cNvSpPr txBox="1">
            <a:spLocks noChangeArrowheads="1"/>
          </p:cNvSpPr>
          <p:nvPr/>
        </p:nvSpPr>
        <p:spPr bwMode="auto">
          <a:xfrm>
            <a:off x="362325" y="3654425"/>
            <a:ext cx="2376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CC3300"/>
                </a:solidFill>
                <a:latin typeface="+mn-lt"/>
                <a:ea typeface="仿宋" panose="02010609060101010101" pitchFamily="49" charset="-122"/>
              </a:rPr>
              <a:t>低频输出电路</a:t>
            </a:r>
            <a:r>
              <a:rPr lang="en-US" altLang="zh-CN" sz="2400">
                <a:solidFill>
                  <a:srgbClr val="CC3300"/>
                </a:solidFill>
                <a:latin typeface="+mn-lt"/>
                <a:ea typeface="仿宋" panose="02010609060101010101" pitchFamily="49" charset="-122"/>
              </a:rPr>
              <a:t>:</a:t>
            </a:r>
          </a:p>
        </p:txBody>
      </p:sp>
      <p:sp>
        <p:nvSpPr>
          <p:cNvPr id="87049" name="Text Box 10">
            <a:extLst>
              <a:ext uri="{FF2B5EF4-FFF2-40B4-BE49-F238E27FC236}">
                <a16:creationId xmlns:a16="http://schemas.microsoft.com/office/drawing/2014/main" id="{102CBB8D-45F6-4878-A6C9-E971C2D0310E}"/>
              </a:ext>
            </a:extLst>
          </p:cNvPr>
          <p:cNvSpPr txBox="1">
            <a:spLocks noChangeArrowheads="1"/>
          </p:cNvSpPr>
          <p:nvPr/>
        </p:nvSpPr>
        <p:spPr bwMode="auto">
          <a:xfrm>
            <a:off x="3891337" y="3402013"/>
            <a:ext cx="47529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CC3300"/>
                </a:solidFill>
                <a:latin typeface="+mn-lt"/>
                <a:ea typeface="仿宋" panose="02010609060101010101" pitchFamily="49" charset="-122"/>
              </a:rPr>
              <a:t>         图中，</a:t>
            </a:r>
            <a:r>
              <a:rPr lang="en-US" altLang="zh-CN" sz="2400" i="1" dirty="0">
                <a:solidFill>
                  <a:srgbClr val="CC3300"/>
                </a:solidFill>
                <a:latin typeface="+mn-lt"/>
                <a:ea typeface="仿宋" panose="02010609060101010101" pitchFamily="49" charset="-122"/>
              </a:rPr>
              <a:t>R</a:t>
            </a:r>
            <a:r>
              <a:rPr lang="en-US" altLang="zh-CN" sz="2400" baseline="-25000" dirty="0">
                <a:solidFill>
                  <a:srgbClr val="CC3300"/>
                </a:solidFill>
                <a:latin typeface="+mn-lt"/>
                <a:ea typeface="仿宋" panose="02010609060101010101" pitchFamily="49" charset="-122"/>
              </a:rPr>
              <a:t>g</a:t>
            </a:r>
            <a:r>
              <a:rPr lang="zh-CN" altLang="en-US" sz="2400" dirty="0">
                <a:solidFill>
                  <a:srgbClr val="CC3300"/>
                </a:solidFill>
                <a:latin typeface="+mn-lt"/>
                <a:ea typeface="仿宋" panose="02010609060101010101" pitchFamily="49" charset="-122"/>
              </a:rPr>
              <a:t>是下级低放的输入电阻。经耦合电容</a:t>
            </a:r>
            <a:r>
              <a:rPr lang="en-US" altLang="zh-CN" sz="2400" i="1" dirty="0">
                <a:solidFill>
                  <a:srgbClr val="CC3300"/>
                </a:solidFill>
                <a:latin typeface="+mn-lt"/>
                <a:ea typeface="仿宋" panose="02010609060101010101" pitchFamily="49" charset="-122"/>
              </a:rPr>
              <a:t>C</a:t>
            </a:r>
            <a:r>
              <a:rPr lang="en-US" altLang="zh-CN" sz="2400" baseline="-25000" dirty="0">
                <a:solidFill>
                  <a:srgbClr val="CC3300"/>
                </a:solidFill>
                <a:latin typeface="+mn-lt"/>
                <a:ea typeface="仿宋" panose="02010609060101010101" pitchFamily="49" charset="-122"/>
              </a:rPr>
              <a:t>C</a:t>
            </a:r>
            <a:r>
              <a:rPr lang="zh-CN" altLang="en-US" sz="2400" dirty="0">
                <a:solidFill>
                  <a:srgbClr val="CC3300"/>
                </a:solidFill>
                <a:latin typeface="+mn-lt"/>
                <a:ea typeface="仿宋" panose="02010609060101010101" pitchFamily="49" charset="-122"/>
              </a:rPr>
              <a:t>，将</a:t>
            </a:r>
            <a:r>
              <a:rPr lang="en-US" altLang="zh-CN" sz="2400" i="1" dirty="0">
                <a:solidFill>
                  <a:srgbClr val="CC3300"/>
                </a:solidFill>
                <a:latin typeface="+mn-lt"/>
                <a:ea typeface="仿宋" panose="02010609060101010101" pitchFamily="49" charset="-122"/>
              </a:rPr>
              <a:t>v</a:t>
            </a:r>
            <a:r>
              <a:rPr lang="en-US" altLang="zh-CN" sz="2400" baseline="-25000" dirty="0">
                <a:solidFill>
                  <a:srgbClr val="CC3300"/>
                </a:solidFill>
                <a:latin typeface="+mn-lt"/>
                <a:ea typeface="仿宋" panose="02010609060101010101" pitchFamily="49" charset="-122"/>
              </a:rPr>
              <a:t>Ω</a:t>
            </a:r>
            <a:r>
              <a:rPr lang="zh-CN" altLang="en-US" sz="2400" dirty="0">
                <a:solidFill>
                  <a:srgbClr val="CC3300"/>
                </a:solidFill>
                <a:latin typeface="+mn-lt"/>
                <a:ea typeface="仿宋" panose="02010609060101010101" pitchFamily="49" charset="-122"/>
              </a:rPr>
              <a:t>传送给</a:t>
            </a:r>
            <a:r>
              <a:rPr lang="en-US" altLang="zh-CN" sz="2400" i="1" dirty="0">
                <a:solidFill>
                  <a:srgbClr val="CC3300"/>
                </a:solidFill>
                <a:latin typeface="+mn-lt"/>
                <a:ea typeface="仿宋" panose="02010609060101010101" pitchFamily="49" charset="-122"/>
              </a:rPr>
              <a:t>R</a:t>
            </a:r>
            <a:r>
              <a:rPr lang="en-US" altLang="zh-CN" sz="2400" baseline="-25000" dirty="0">
                <a:solidFill>
                  <a:srgbClr val="CC3300"/>
                </a:solidFill>
                <a:latin typeface="+mn-lt"/>
                <a:ea typeface="仿宋" panose="02010609060101010101" pitchFamily="49" charset="-122"/>
              </a:rPr>
              <a:t>g</a:t>
            </a:r>
            <a:r>
              <a:rPr lang="zh-CN" altLang="en-US" sz="2400" dirty="0">
                <a:solidFill>
                  <a:srgbClr val="CC3300"/>
                </a:solidFill>
                <a:latin typeface="+mn-lt"/>
                <a:ea typeface="仿宋" panose="02010609060101010101" pitchFamily="49" charset="-122"/>
              </a:rPr>
              <a:t>，所以</a:t>
            </a:r>
            <a:r>
              <a:rPr lang="en-US" altLang="zh-CN" sz="2400" i="1" dirty="0">
                <a:solidFill>
                  <a:srgbClr val="CC3300"/>
                </a:solidFill>
                <a:latin typeface="+mn-lt"/>
                <a:ea typeface="仿宋" panose="02010609060101010101" pitchFamily="49" charset="-122"/>
              </a:rPr>
              <a:t>C</a:t>
            </a:r>
            <a:r>
              <a:rPr lang="en-US" altLang="zh-CN" sz="2400" baseline="-25000" dirty="0">
                <a:solidFill>
                  <a:srgbClr val="CC3300"/>
                </a:solidFill>
                <a:latin typeface="+mn-lt"/>
                <a:ea typeface="仿宋" panose="02010609060101010101" pitchFamily="49" charset="-122"/>
              </a:rPr>
              <a:t>C</a:t>
            </a:r>
            <a:r>
              <a:rPr lang="zh-CN" altLang="en-US" sz="2400" dirty="0">
                <a:solidFill>
                  <a:srgbClr val="CC3300"/>
                </a:solidFill>
                <a:latin typeface="+mn-lt"/>
                <a:ea typeface="仿宋" panose="02010609060101010101" pitchFamily="49" charset="-122"/>
              </a:rPr>
              <a:t>对低频影响大。为减小</a:t>
            </a:r>
            <a:r>
              <a:rPr lang="en-US" altLang="zh-CN" sz="2400" i="1" dirty="0">
                <a:solidFill>
                  <a:srgbClr val="CC3300"/>
                </a:solidFill>
                <a:latin typeface="+mn-lt"/>
                <a:ea typeface="仿宋" panose="02010609060101010101" pitchFamily="49" charset="-122"/>
              </a:rPr>
              <a:t>C</a:t>
            </a:r>
            <a:r>
              <a:rPr lang="en-US" altLang="zh-CN" sz="2400" baseline="-25000" dirty="0">
                <a:solidFill>
                  <a:srgbClr val="CC3300"/>
                </a:solidFill>
                <a:latin typeface="+mn-lt"/>
                <a:ea typeface="仿宋" panose="02010609060101010101" pitchFamily="49" charset="-122"/>
              </a:rPr>
              <a:t>C</a:t>
            </a:r>
            <a:r>
              <a:rPr lang="zh-CN" altLang="en-US" sz="2400" dirty="0">
                <a:solidFill>
                  <a:srgbClr val="CC3300"/>
                </a:solidFill>
                <a:latin typeface="+mn-lt"/>
                <a:ea typeface="仿宋" panose="02010609060101010101" pitchFamily="49" charset="-122"/>
              </a:rPr>
              <a:t>的影响，应满足：</a:t>
            </a:r>
          </a:p>
        </p:txBody>
      </p:sp>
      <p:sp>
        <p:nvSpPr>
          <p:cNvPr id="87050" name="Text Box 10">
            <a:extLst>
              <a:ext uri="{FF2B5EF4-FFF2-40B4-BE49-F238E27FC236}">
                <a16:creationId xmlns:a16="http://schemas.microsoft.com/office/drawing/2014/main" id="{C2012406-C5B7-42F7-B00E-624416697715}"/>
              </a:ext>
            </a:extLst>
          </p:cNvPr>
          <p:cNvSpPr txBox="1">
            <a:spLocks noChangeArrowheads="1"/>
          </p:cNvSpPr>
          <p:nvPr/>
        </p:nvSpPr>
        <p:spPr bwMode="auto">
          <a:xfrm>
            <a:off x="3988175" y="6022975"/>
            <a:ext cx="42492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所以要求</a:t>
            </a:r>
            <a:r>
              <a:rPr lang="en-US" altLang="zh-CN" sz="2800" i="1" dirty="0">
                <a:solidFill>
                  <a:srgbClr val="FF0000"/>
                </a:solidFill>
                <a:latin typeface="+mn-lt"/>
                <a:ea typeface="仿宋" panose="02010609060101010101" pitchFamily="49" charset="-122"/>
              </a:rPr>
              <a:t>R</a:t>
            </a:r>
            <a:r>
              <a:rPr lang="en-US" altLang="zh-CN" sz="2800" baseline="-25000" dirty="0">
                <a:solidFill>
                  <a:srgbClr val="FF0000"/>
                </a:solidFill>
                <a:latin typeface="+mn-lt"/>
                <a:ea typeface="仿宋" panose="02010609060101010101" pitchFamily="49" charset="-122"/>
              </a:rPr>
              <a:t>g</a:t>
            </a:r>
            <a:r>
              <a:rPr lang="zh-CN" altLang="en-US" sz="2800" dirty="0">
                <a:solidFill>
                  <a:srgbClr val="FF0000"/>
                </a:solidFill>
                <a:latin typeface="+mn-lt"/>
                <a:ea typeface="仿宋" panose="02010609060101010101" pitchFamily="49" charset="-122"/>
              </a:rPr>
              <a:t>应该越大越好</a:t>
            </a:r>
            <a:r>
              <a:rPr lang="zh-CN" altLang="en-US" sz="2400" dirty="0">
                <a:solidFill>
                  <a:srgbClr val="CC3300"/>
                </a:solidFill>
                <a:latin typeface="+mn-lt"/>
                <a:ea typeface="仿宋" panose="02010609060101010101" pitchFamily="49" charset="-122"/>
              </a:rPr>
              <a:t>。</a:t>
            </a:r>
          </a:p>
        </p:txBody>
      </p:sp>
      <p:sp>
        <p:nvSpPr>
          <p:cNvPr id="12" name="Rectangle 2">
            <a:extLst>
              <a:ext uri="{FF2B5EF4-FFF2-40B4-BE49-F238E27FC236}">
                <a16:creationId xmlns:a16="http://schemas.microsoft.com/office/drawing/2014/main" id="{21A169B2-E77D-4188-A76D-ABD20005AF5A}"/>
              </a:ext>
            </a:extLst>
          </p:cNvPr>
          <p:cNvSpPr txBox="1">
            <a:spLocks noChangeArrowheads="1"/>
          </p:cNvSpPr>
          <p:nvPr/>
        </p:nvSpPr>
        <p:spPr bwMode="auto">
          <a:xfrm>
            <a:off x="1059844" y="6103938"/>
            <a:ext cx="17621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FF0000"/>
                </a:solidFill>
                <a:latin typeface="+mn-lt"/>
                <a:ea typeface="仿宋" panose="02010609060101010101" pitchFamily="49" charset="-122"/>
              </a:rPr>
              <a:t>图</a:t>
            </a:r>
            <a:r>
              <a:rPr lang="en-US" altLang="zh-CN" sz="2800" kern="0" dirty="0">
                <a:solidFill>
                  <a:srgbClr val="FF0000"/>
                </a:solidFill>
                <a:latin typeface="+mn-lt"/>
                <a:ea typeface="仿宋" panose="02010609060101010101" pitchFamily="49" charset="-122"/>
              </a:rPr>
              <a:t>6-31</a:t>
            </a:r>
            <a:endParaRPr lang="zh-CN" altLang="en-US" sz="2800" kern="0" dirty="0">
              <a:solidFill>
                <a:srgbClr val="FF0000"/>
              </a:solidFill>
              <a:latin typeface="+mn-lt"/>
              <a:ea typeface="仿宋" panose="02010609060101010101" pitchFamily="49" charset="-122"/>
            </a:endParaRPr>
          </a:p>
        </p:txBody>
      </p:sp>
      <p:sp>
        <p:nvSpPr>
          <p:cNvPr id="13" name="Rectangle 2">
            <a:extLst>
              <a:ext uri="{FF2B5EF4-FFF2-40B4-BE49-F238E27FC236}">
                <a16:creationId xmlns:a16="http://schemas.microsoft.com/office/drawing/2014/main" id="{D30BA34C-1D4A-4716-A25E-4DD4885BDBF6}"/>
              </a:ext>
            </a:extLst>
          </p:cNvPr>
          <p:cNvSpPr txBox="1">
            <a:spLocks noChangeArrowheads="1"/>
          </p:cNvSpPr>
          <p:nvPr/>
        </p:nvSpPr>
        <p:spPr bwMode="auto">
          <a:xfrm>
            <a:off x="3662245" y="2193131"/>
            <a:ext cx="17621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6-36</a:t>
            </a:r>
            <a:r>
              <a:rPr lang="zh-CN" altLang="en-US" sz="2800" kern="0" dirty="0">
                <a:solidFill>
                  <a:srgbClr val="0000FF"/>
                </a:solidFill>
                <a:latin typeface="+mn-lt"/>
                <a:ea typeface="仿宋" panose="02010609060101010101" pitchFamily="49" charset="-122"/>
              </a:rPr>
              <a:t>）</a:t>
            </a:r>
          </a:p>
        </p:txBody>
      </p:sp>
      <p:sp>
        <p:nvSpPr>
          <p:cNvPr id="2" name="矩形 1">
            <a:extLst>
              <a:ext uri="{FF2B5EF4-FFF2-40B4-BE49-F238E27FC236}">
                <a16:creationId xmlns:a16="http://schemas.microsoft.com/office/drawing/2014/main" id="{E72939BC-B95C-45E1-ACD9-AC17A977AF27}"/>
              </a:ext>
            </a:extLst>
          </p:cNvPr>
          <p:cNvSpPr/>
          <p:nvPr/>
        </p:nvSpPr>
        <p:spPr>
          <a:xfrm>
            <a:off x="3110326" y="5307124"/>
            <a:ext cx="434734" cy="267830"/>
          </a:xfrm>
          <a:prstGeom prst="rect">
            <a:avLst/>
          </a:prstGeom>
          <a:solidFill>
            <a:schemeClr val="bg1"/>
          </a:solidFill>
        </p:spPr>
        <p:txBody>
          <a:bodyPr wrap="none">
            <a:spAutoFit/>
          </a:bodyPr>
          <a:lstStyle/>
          <a:p>
            <a:pPr algn="ctr">
              <a:lnSpc>
                <a:spcPts val="1200"/>
              </a:lnSpc>
            </a:pPr>
            <a:r>
              <a:rPr lang="en-US" altLang="zh-CN" sz="2000" i="1" dirty="0">
                <a:solidFill>
                  <a:schemeClr val="tx1"/>
                </a:solidFill>
                <a:latin typeface="+mn-lt"/>
                <a:ea typeface="仿宋" panose="02010609060101010101" pitchFamily="49" charset="-122"/>
              </a:rPr>
              <a:t>v</a:t>
            </a:r>
            <a:r>
              <a:rPr lang="en-US" altLang="zh-CN" sz="2000" baseline="-25000" dirty="0">
                <a:solidFill>
                  <a:schemeClr val="tx1"/>
                </a:solidFill>
                <a:latin typeface="+mn-lt"/>
                <a:ea typeface="仿宋" panose="02010609060101010101" pitchFamily="49" charset="-122"/>
              </a:rPr>
              <a:t>Ω</a:t>
            </a:r>
            <a:endParaRPr lang="zh-CN" altLang="en-US" sz="2000" dirty="0">
              <a:solidFill>
                <a:schemeClr val="tx1"/>
              </a:solidFill>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DDFD68B-1F14-447F-A989-EE37DF9B03D4}"/>
                  </a:ext>
                </a:extLst>
              </p:cNvPr>
              <p:cNvSpPr txBox="1"/>
              <p:nvPr/>
            </p:nvSpPr>
            <p:spPr>
              <a:xfrm>
                <a:off x="2320928" y="2058270"/>
                <a:ext cx="1450718" cy="592855"/>
              </a:xfrm>
              <a:prstGeom prst="rect">
                <a:avLst/>
              </a:prstGeom>
              <a:noFill/>
            </p:spPr>
            <p:txBody>
              <a:bodyPr wrap="none" lIns="0" tIns="0" rIns="0" bIns="0" rtlCol="0">
                <a:spAutoFit/>
              </a:bodyPr>
              <a:lstStyle/>
              <a:p>
                <a14:m>
                  <m:oMath xmlns:m="http://schemas.openxmlformats.org/officeDocument/2006/math">
                    <m:f>
                      <m:fPr>
                        <m:ctrlPr>
                          <a:rPr lang="en-US" altLang="zh-CN" sz="2400" i="1" smtClean="0">
                            <a:solidFill>
                              <a:schemeClr val="tx1"/>
                            </a:solidFill>
                            <a:latin typeface="Cambria Math" panose="02040503050406030204" pitchFamily="18" charset="0"/>
                          </a:rPr>
                        </m:ctrlPr>
                      </m:fPr>
                      <m:num>
                        <m:r>
                          <m:rPr>
                            <m:nor/>
                          </m:rPr>
                          <a:rPr lang="en-US" altLang="zh-CN" sz="2400" dirty="0">
                            <a:solidFill>
                              <a:schemeClr val="tx1"/>
                            </a:solidFill>
                            <a:latin typeface="+mn-lt"/>
                            <a:ea typeface="仿宋" panose="02010609060101010101" pitchFamily="49" charset="-122"/>
                          </a:rPr>
                          <m:t>1</m:t>
                        </m:r>
                      </m:num>
                      <m:den>
                        <m:r>
                          <m:rPr>
                            <m:nor/>
                          </m:rPr>
                          <a:rPr lang="zh-CN" altLang="en-US" sz="2400" i="1" dirty="0">
                            <a:solidFill>
                              <a:schemeClr val="tx1"/>
                            </a:solidFill>
                            <a:latin typeface="+mn-lt"/>
                            <a:ea typeface="仿宋" panose="02010609060101010101" pitchFamily="49" charset="-122"/>
                            <a:sym typeface="Symbol" panose="05050102010706020507" pitchFamily="18" charset="2"/>
                          </a:rPr>
                          <m:t></m:t>
                        </m:r>
                        <m:r>
                          <m:rPr>
                            <m:nor/>
                          </m:rPr>
                          <a:rPr lang="en-US" altLang="zh-CN" sz="2400" baseline="-25000" dirty="0">
                            <a:solidFill>
                              <a:schemeClr val="tx1"/>
                            </a:solidFill>
                            <a:latin typeface="+mn-lt"/>
                            <a:ea typeface="仿宋" panose="02010609060101010101" pitchFamily="49" charset="-122"/>
                            <a:sym typeface="Symbol" panose="05050102010706020507" pitchFamily="18" charset="2"/>
                          </a:rPr>
                          <m:t>max</m:t>
                        </m:r>
                        <m:r>
                          <m:rPr>
                            <m:nor/>
                          </m:rPr>
                          <a:rPr lang="en-US" altLang="zh-CN" sz="2400" i="1" dirty="0">
                            <a:solidFill>
                              <a:schemeClr val="tx1"/>
                            </a:solidFill>
                            <a:latin typeface="+mn-lt"/>
                            <a:ea typeface="仿宋" panose="02010609060101010101" pitchFamily="49" charset="-122"/>
                          </a:rPr>
                          <m:t>C</m:t>
                        </m:r>
                      </m:den>
                    </m:f>
                  </m:oMath>
                </a14:m>
                <a:r>
                  <a:rPr lang="en-US" altLang="zh-CN" sz="2400" dirty="0">
                    <a:solidFill>
                      <a:schemeClr val="tx1"/>
                    </a:solidFill>
                    <a:latin typeface="+mn-lt"/>
                    <a:ea typeface="仿宋" panose="02010609060101010101" pitchFamily="49" charset="-122"/>
                  </a:rPr>
                  <a:t> &gt;&gt;</a:t>
                </a:r>
                <a:r>
                  <a:rPr lang="en-US" altLang="zh-CN" sz="2400" i="1" dirty="0">
                    <a:solidFill>
                      <a:schemeClr val="tx1"/>
                    </a:solidFill>
                    <a:latin typeface="+mn-lt"/>
                    <a:ea typeface="仿宋" panose="02010609060101010101" pitchFamily="49" charset="-122"/>
                  </a:rPr>
                  <a:t>R</a:t>
                </a:r>
                <a:endParaRPr lang="zh-CN" altLang="en-US" sz="2400" dirty="0">
                  <a:solidFill>
                    <a:schemeClr val="tx1"/>
                  </a:solidFill>
                  <a:latin typeface="+mn-lt"/>
                  <a:ea typeface="仿宋" panose="02010609060101010101" pitchFamily="49" charset="-122"/>
                </a:endParaRPr>
              </a:p>
            </p:txBody>
          </p:sp>
        </mc:Choice>
        <mc:Fallback xmlns="">
          <p:sp>
            <p:nvSpPr>
              <p:cNvPr id="10" name="文本框 9">
                <a:extLst>
                  <a:ext uri="{FF2B5EF4-FFF2-40B4-BE49-F238E27FC236}">
                    <a16:creationId xmlns:a16="http://schemas.microsoft.com/office/drawing/2014/main" id="{FDDFD68B-1F14-447F-A989-EE37DF9B03D4}"/>
                  </a:ext>
                </a:extLst>
              </p:cNvPr>
              <p:cNvSpPr txBox="1">
                <a:spLocks noRot="1" noChangeAspect="1" noMove="1" noResize="1" noEditPoints="1" noAdjustHandles="1" noChangeArrowheads="1" noChangeShapeType="1" noTextEdit="1"/>
              </p:cNvSpPr>
              <p:nvPr/>
            </p:nvSpPr>
            <p:spPr>
              <a:xfrm>
                <a:off x="2320928" y="2058270"/>
                <a:ext cx="1450718" cy="592855"/>
              </a:xfrm>
              <a:prstGeom prst="rect">
                <a:avLst/>
              </a:prstGeom>
              <a:blipFill>
                <a:blip r:embed="rId5"/>
                <a:stretch>
                  <a:fillRect l="-420" r="-10924" b="-15464"/>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FAF9E296-9689-4F12-826A-FB8639D8A06B}"/>
              </a:ext>
            </a:extLst>
          </p:cNvPr>
          <p:cNvSpPr/>
          <p:nvPr/>
        </p:nvSpPr>
        <p:spPr>
          <a:xfrm>
            <a:off x="2320927" y="5453062"/>
            <a:ext cx="441147" cy="267830"/>
          </a:xfrm>
          <a:prstGeom prst="rect">
            <a:avLst/>
          </a:prstGeom>
          <a:solidFill>
            <a:schemeClr val="bg1"/>
          </a:solidFill>
        </p:spPr>
        <p:txBody>
          <a:bodyPr wrap="none">
            <a:spAutoFit/>
          </a:bodyPr>
          <a:lstStyle/>
          <a:p>
            <a:pPr algn="ctr">
              <a:lnSpc>
                <a:spcPts val="1200"/>
              </a:lnSpc>
            </a:pPr>
            <a:r>
              <a:rPr lang="en-US" altLang="zh-CN" sz="2000" i="1" dirty="0">
                <a:solidFill>
                  <a:schemeClr val="tx1"/>
                </a:solidFill>
                <a:latin typeface="+mn-lt"/>
                <a:ea typeface="仿宋" panose="02010609060101010101" pitchFamily="49" charset="-122"/>
              </a:rPr>
              <a:t>R</a:t>
            </a:r>
            <a:r>
              <a:rPr lang="en-US" altLang="zh-CN" sz="2000" baseline="-25000" dirty="0">
                <a:solidFill>
                  <a:schemeClr val="tx1"/>
                </a:solidFill>
                <a:latin typeface="+mn-lt"/>
                <a:ea typeface="仿宋" panose="02010609060101010101" pitchFamily="49" charset="-122"/>
              </a:rPr>
              <a:t>g</a:t>
            </a:r>
            <a:endParaRPr lang="zh-CN" altLang="en-US" sz="2000" dirty="0">
              <a:solidFill>
                <a:schemeClr val="tx1"/>
              </a:solidFill>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04D4491-5DD8-4C6B-9A67-A42E8815BD18}"/>
                  </a:ext>
                </a:extLst>
              </p:cNvPr>
              <p:cNvSpPr txBox="1"/>
              <p:nvPr/>
            </p:nvSpPr>
            <p:spPr>
              <a:xfrm>
                <a:off x="5004048" y="4939315"/>
                <a:ext cx="1744067" cy="592855"/>
              </a:xfrm>
              <a:prstGeom prst="rect">
                <a:avLst/>
              </a:prstGeom>
              <a:noFill/>
            </p:spPr>
            <p:txBody>
              <a:bodyPr wrap="none" lIns="0" tIns="0" rIns="0" bIns="0" rtlCol="0">
                <a:spAutoFit/>
              </a:bodyPr>
              <a:lstStyle/>
              <a:p>
                <a14:m>
                  <m:oMath xmlns:m="http://schemas.openxmlformats.org/officeDocument/2006/math">
                    <m:f>
                      <m:fPr>
                        <m:ctrlPr>
                          <a:rPr lang="en-US" altLang="zh-CN" sz="2400" i="1" smtClean="0">
                            <a:solidFill>
                              <a:schemeClr val="tx1"/>
                            </a:solidFill>
                            <a:latin typeface="Cambria Math" panose="02040503050406030204" pitchFamily="18" charset="0"/>
                          </a:rPr>
                        </m:ctrlPr>
                      </m:fPr>
                      <m:num>
                        <m:r>
                          <m:rPr>
                            <m:nor/>
                          </m:rPr>
                          <a:rPr lang="en-US" altLang="zh-CN" sz="2400" dirty="0">
                            <a:solidFill>
                              <a:schemeClr val="tx1"/>
                            </a:solidFill>
                            <a:latin typeface="+mn-lt"/>
                            <a:ea typeface="仿宋" panose="02010609060101010101" pitchFamily="49" charset="-122"/>
                          </a:rPr>
                          <m:t>1</m:t>
                        </m:r>
                      </m:num>
                      <m:den>
                        <m:r>
                          <m:rPr>
                            <m:nor/>
                          </m:rPr>
                          <a:rPr lang="zh-CN" altLang="en-US" sz="2400" i="1" dirty="0">
                            <a:solidFill>
                              <a:schemeClr val="tx1"/>
                            </a:solidFill>
                            <a:latin typeface="+mn-lt"/>
                            <a:ea typeface="仿宋" panose="02010609060101010101" pitchFamily="49" charset="-122"/>
                            <a:sym typeface="Symbol" panose="05050102010706020507" pitchFamily="18" charset="2"/>
                          </a:rPr>
                          <m:t></m:t>
                        </m:r>
                        <m:r>
                          <m:rPr>
                            <m:nor/>
                          </m:rPr>
                          <a:rPr lang="en-US" altLang="zh-CN" sz="2400" b="1" i="0" baseline="-25000" dirty="0" smtClean="0">
                            <a:solidFill>
                              <a:schemeClr val="tx1"/>
                            </a:solidFill>
                            <a:latin typeface="+mn-lt"/>
                            <a:ea typeface="仿宋" panose="02010609060101010101" pitchFamily="49" charset="-122"/>
                            <a:sym typeface="Symbol" panose="05050102010706020507" pitchFamily="18" charset="2"/>
                          </a:rPr>
                          <m:t>min</m:t>
                        </m:r>
                        <m:r>
                          <m:rPr>
                            <m:nor/>
                          </m:rPr>
                          <a:rPr lang="en-US" altLang="zh-CN" sz="2400" i="1" dirty="0">
                            <a:solidFill>
                              <a:schemeClr val="tx1"/>
                            </a:solidFill>
                            <a:latin typeface="+mn-lt"/>
                            <a:ea typeface="仿宋" panose="02010609060101010101" pitchFamily="49" charset="-122"/>
                          </a:rPr>
                          <m:t>C</m:t>
                        </m:r>
                        <m:r>
                          <m:rPr>
                            <m:nor/>
                          </m:rPr>
                          <a:rPr lang="en-US" altLang="zh-CN" sz="2400" baseline="-25000" dirty="0">
                            <a:solidFill>
                              <a:schemeClr val="tx1"/>
                            </a:solidFill>
                            <a:latin typeface="+mn-lt"/>
                            <a:ea typeface="仿宋" panose="02010609060101010101" pitchFamily="49" charset="-122"/>
                          </a:rPr>
                          <m:t>C</m:t>
                        </m:r>
                      </m:den>
                    </m:f>
                  </m:oMath>
                </a14:m>
                <a:r>
                  <a:rPr lang="en-US" altLang="zh-CN" sz="2400" dirty="0">
                    <a:solidFill>
                      <a:schemeClr val="tx1"/>
                    </a:solidFill>
                    <a:latin typeface="+mn-lt"/>
                    <a:ea typeface="仿宋" panose="02010609060101010101" pitchFamily="49" charset="-122"/>
                  </a:rPr>
                  <a:t> &lt;&lt;</a:t>
                </a:r>
                <a:r>
                  <a:rPr lang="en-US" altLang="zh-CN" sz="2400" i="1" dirty="0">
                    <a:solidFill>
                      <a:schemeClr val="tx1"/>
                    </a:solidFill>
                    <a:latin typeface="+mn-lt"/>
                    <a:ea typeface="仿宋" panose="02010609060101010101" pitchFamily="49" charset="-122"/>
                  </a:rPr>
                  <a:t> R</a:t>
                </a:r>
                <a:r>
                  <a:rPr lang="en-US" altLang="zh-CN" sz="2400" baseline="-25000" dirty="0">
                    <a:solidFill>
                      <a:schemeClr val="tx1"/>
                    </a:solidFill>
                    <a:latin typeface="+mn-lt"/>
                    <a:ea typeface="仿宋" panose="02010609060101010101" pitchFamily="49" charset="-122"/>
                  </a:rPr>
                  <a:t>g</a:t>
                </a:r>
                <a:endParaRPr lang="zh-CN" altLang="en-US" sz="2400" dirty="0">
                  <a:solidFill>
                    <a:schemeClr val="tx1"/>
                  </a:solidFill>
                  <a:latin typeface="+mn-lt"/>
                  <a:ea typeface="仿宋" panose="02010609060101010101" pitchFamily="49" charset="-122"/>
                </a:endParaRPr>
              </a:p>
            </p:txBody>
          </p:sp>
        </mc:Choice>
        <mc:Fallback xmlns="">
          <p:sp>
            <p:nvSpPr>
              <p:cNvPr id="25" name="文本框 24">
                <a:extLst>
                  <a:ext uri="{FF2B5EF4-FFF2-40B4-BE49-F238E27FC236}">
                    <a16:creationId xmlns:a16="http://schemas.microsoft.com/office/drawing/2014/main" id="{104D4491-5DD8-4C6B-9A67-A42E8815BD18}"/>
                  </a:ext>
                </a:extLst>
              </p:cNvPr>
              <p:cNvSpPr txBox="1">
                <a:spLocks noRot="1" noChangeAspect="1" noMove="1" noResize="1" noEditPoints="1" noAdjustHandles="1" noChangeArrowheads="1" noChangeShapeType="1" noTextEdit="1"/>
              </p:cNvSpPr>
              <p:nvPr/>
            </p:nvSpPr>
            <p:spPr>
              <a:xfrm>
                <a:off x="5004048" y="4939315"/>
                <a:ext cx="1744067" cy="592855"/>
              </a:xfrm>
              <a:prstGeom prst="rect">
                <a:avLst/>
              </a:prstGeom>
              <a:blipFill>
                <a:blip r:embed="rId6"/>
                <a:stretch>
                  <a:fillRect l="-350" r="-6294" b="-15306"/>
                </a:stretch>
              </a:blipFill>
            </p:spPr>
            <p:txBody>
              <a:bodyPr/>
              <a:lstStyle/>
              <a:p>
                <a:r>
                  <a:rPr lang="zh-CN" altLang="en-US">
                    <a:noFill/>
                  </a:rPr>
                  <a:t> </a:t>
                </a:r>
              </a:p>
            </p:txBody>
          </p:sp>
        </mc:Fallback>
      </mc:AlternateContent>
      <p:sp>
        <p:nvSpPr>
          <p:cNvPr id="26" name="Rectangle 2">
            <a:extLst>
              <a:ext uri="{FF2B5EF4-FFF2-40B4-BE49-F238E27FC236}">
                <a16:creationId xmlns:a16="http://schemas.microsoft.com/office/drawing/2014/main" id="{D7A7F8D0-160E-4559-A709-0663DCA2B0EE}"/>
              </a:ext>
            </a:extLst>
          </p:cNvPr>
          <p:cNvSpPr txBox="1">
            <a:spLocks noChangeArrowheads="1"/>
          </p:cNvSpPr>
          <p:nvPr/>
        </p:nvSpPr>
        <p:spPr bwMode="auto">
          <a:xfrm>
            <a:off x="6712899" y="5072062"/>
            <a:ext cx="152453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6-35</a:t>
            </a:r>
            <a:r>
              <a:rPr lang="zh-CN" altLang="en-US" sz="2800" kern="0" dirty="0">
                <a:solidFill>
                  <a:srgbClr val="0000FF"/>
                </a:solidFill>
                <a:latin typeface="+mn-lt"/>
                <a:ea typeface="仿宋" panose="02010609060101010101" pitchFamily="49" charset="-122"/>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47AF11B8-8E01-4AC7-9D1E-C0AE56A649B9}"/>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ea typeface="仿宋_GB2312" panose="02010609030101010101" pitchFamily="49" charset="-122"/>
              </a:rPr>
              <a:t>5.3.3   </a:t>
            </a:r>
            <a:r>
              <a:rPr lang="zh-CN" altLang="en-US" sz="2800" b="1" dirty="0">
                <a:solidFill>
                  <a:srgbClr val="0000FF"/>
                </a:solidFill>
                <a:ea typeface="仿宋_GB2312" panose="02010609030101010101" pitchFamily="49" charset="-122"/>
              </a:rPr>
              <a:t>大信号检波</a:t>
            </a:r>
          </a:p>
        </p:txBody>
      </p:sp>
      <p:graphicFrame>
        <p:nvGraphicFramePr>
          <p:cNvPr id="88067" name="Object 3">
            <a:extLst>
              <a:ext uri="{FF2B5EF4-FFF2-40B4-BE49-F238E27FC236}">
                <a16:creationId xmlns:a16="http://schemas.microsoft.com/office/drawing/2014/main" id="{25B0BC96-B594-4E2B-BC50-DB074BAEEDAB}"/>
              </a:ext>
            </a:extLst>
          </p:cNvPr>
          <p:cNvGraphicFramePr>
            <a:graphicFrameLocks noChangeAspect="1"/>
          </p:cNvGraphicFramePr>
          <p:nvPr/>
        </p:nvGraphicFramePr>
        <p:xfrm>
          <a:off x="3929063" y="642938"/>
          <a:ext cx="5000625" cy="1490662"/>
        </p:xfrm>
        <a:graphic>
          <a:graphicData uri="http://schemas.openxmlformats.org/presentationml/2006/ole">
            <mc:AlternateContent xmlns:mc="http://schemas.openxmlformats.org/markup-compatibility/2006">
              <mc:Choice xmlns:v="urn:schemas-microsoft-com:vml" Requires="v">
                <p:oleObj spid="_x0000_s88468" name="SmartDraw" r:id="rId3" imgW="4395216" imgH="1310640" progId="">
                  <p:embed/>
                </p:oleObj>
              </mc:Choice>
              <mc:Fallback>
                <p:oleObj name="SmartDraw" r:id="rId3" imgW="4395216" imgH="131064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063" y="642938"/>
                        <a:ext cx="5000625" cy="14906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068" name="Text Box 4">
            <a:extLst>
              <a:ext uri="{FF2B5EF4-FFF2-40B4-BE49-F238E27FC236}">
                <a16:creationId xmlns:a16="http://schemas.microsoft.com/office/drawing/2014/main" id="{45B39D02-C869-4B49-9A61-EE2369EA5CBC}"/>
              </a:ext>
            </a:extLst>
          </p:cNvPr>
          <p:cNvSpPr txBox="1">
            <a:spLocks noChangeArrowheads="1"/>
          </p:cNvSpPr>
          <p:nvPr/>
        </p:nvSpPr>
        <p:spPr bwMode="auto">
          <a:xfrm>
            <a:off x="142875" y="571500"/>
            <a:ext cx="3929063"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olidFill>
                  <a:srgbClr val="660066"/>
                </a:solidFill>
                <a:latin typeface="宋体" panose="02010600030101010101" pitchFamily="2" charset="-122"/>
              </a:rPr>
              <a:t>② </a:t>
            </a:r>
            <a:r>
              <a:rPr lang="zh-CN" altLang="en-US" sz="2400" dirty="0">
                <a:solidFill>
                  <a:srgbClr val="660066"/>
                </a:solidFill>
                <a:ea typeface="仿宋_GB2312" panose="02010609030101010101" pitchFamily="49" charset="-122"/>
              </a:rPr>
              <a:t>非线性失真</a:t>
            </a:r>
            <a:r>
              <a:rPr lang="en-US" altLang="zh-CN" sz="2400" dirty="0">
                <a:solidFill>
                  <a:srgbClr val="660066"/>
                </a:solidFill>
                <a:ea typeface="仿宋_GB2312" panose="02010609030101010101" pitchFamily="49" charset="-122"/>
              </a:rPr>
              <a:t>:  </a:t>
            </a:r>
            <a:r>
              <a:rPr lang="en-US" altLang="zh-CN" sz="2400" dirty="0">
                <a:solidFill>
                  <a:schemeClr val="bg1"/>
                </a:solidFill>
                <a:ea typeface="仿宋_GB2312" panose="02010609030101010101" pitchFamily="49" charset="-122"/>
              </a:rPr>
              <a:t>    </a:t>
            </a:r>
            <a:r>
              <a:rPr lang="zh-CN" altLang="en-US" sz="2000" dirty="0">
                <a:solidFill>
                  <a:srgbClr val="0000FF"/>
                </a:solidFill>
                <a:ea typeface="仿宋_GB2312" panose="02010609030101010101" pitchFamily="49" charset="-122"/>
              </a:rPr>
              <a:t>非线性失真是由检波二极管伏安特性曲线不理想引起的。我们分析大信号检波时，将二极管伏安特性理想化了。实际上是：</a:t>
            </a:r>
          </a:p>
        </p:txBody>
      </p:sp>
      <p:pic>
        <p:nvPicPr>
          <p:cNvPr id="88069" name="图片 5" descr="Image2.jpg">
            <a:extLst>
              <a:ext uri="{FF2B5EF4-FFF2-40B4-BE49-F238E27FC236}">
                <a16:creationId xmlns:a16="http://schemas.microsoft.com/office/drawing/2014/main" id="{A185D089-88C4-40CB-9305-2DBF0DEA1DF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43563" y="2795588"/>
            <a:ext cx="3429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D474F0FE-6D5D-4FE3-8DB6-64562CD423DF}"/>
              </a:ext>
            </a:extLst>
          </p:cNvPr>
          <p:cNvSpPr>
            <a:spLocks noChangeArrowheads="1"/>
          </p:cNvSpPr>
          <p:nvPr/>
        </p:nvSpPr>
        <p:spPr bwMode="auto">
          <a:xfrm>
            <a:off x="285750" y="2286000"/>
            <a:ext cx="8501063" cy="1000125"/>
          </a:xfrm>
          <a:prstGeom prst="rect">
            <a:avLst/>
          </a:prstGeom>
          <a:noFill/>
          <a:ln w="9525">
            <a:noFill/>
            <a:miter lim="800000"/>
            <a:headEnd/>
            <a:tailEnd/>
          </a:ln>
        </p:spPr>
        <p:txBody>
          <a:bodyPr/>
          <a:lstStyle/>
          <a:p>
            <a:pPr>
              <a:lnSpc>
                <a:spcPct val="135000"/>
              </a:lnSpc>
              <a:spcBef>
                <a:spcPct val="20000"/>
              </a:spcBef>
              <a:defRPr/>
            </a:pPr>
            <a:r>
              <a:rPr lang="zh-CN" altLang="en-US" sz="2000" dirty="0">
                <a:solidFill>
                  <a:schemeClr val="bg1"/>
                </a:solidFill>
                <a:ea typeface="仿宋_GB2312" pitchFamily="49" charset="-122"/>
              </a:rPr>
              <a:t>      </a:t>
            </a:r>
            <a:r>
              <a:rPr lang="zh-CN" altLang="en-US" sz="2000" dirty="0">
                <a:solidFill>
                  <a:srgbClr val="660066"/>
                </a:solidFill>
                <a:ea typeface="仿宋_GB2312" pitchFamily="49" charset="-122"/>
              </a:rPr>
              <a:t> 由于实际曲线总是存在一定的弯曲，设输入高频振幅为 </a:t>
            </a:r>
            <a:r>
              <a:rPr lang="en-US" altLang="zh-CN" sz="2000" i="1" dirty="0">
                <a:solidFill>
                  <a:srgbClr val="660066"/>
                </a:solidFill>
                <a:ea typeface="仿宋_GB2312" pitchFamily="49" charset="-122"/>
              </a:rPr>
              <a:t>U</a:t>
            </a:r>
            <a:r>
              <a:rPr lang="en-US" altLang="zh-CN" sz="2000" baseline="-25000" dirty="0">
                <a:solidFill>
                  <a:srgbClr val="660066"/>
                </a:solidFill>
                <a:ea typeface="仿宋_GB2312" pitchFamily="49" charset="-122"/>
              </a:rPr>
              <a:t>i</a:t>
            </a:r>
            <a:r>
              <a:rPr lang="en-US" altLang="zh-CN" sz="2000" dirty="0">
                <a:solidFill>
                  <a:srgbClr val="660066"/>
                </a:solidFill>
                <a:ea typeface="仿宋_GB2312" pitchFamily="49" charset="-122"/>
              </a:rPr>
              <a:t> </a:t>
            </a:r>
            <a:r>
              <a:rPr lang="zh-CN" altLang="en-US" sz="2000" dirty="0">
                <a:solidFill>
                  <a:srgbClr val="660066"/>
                </a:solidFill>
                <a:ea typeface="仿宋_GB2312" pitchFamily="49" charset="-122"/>
              </a:rPr>
              <a:t>，输出低频电压振幅为</a:t>
            </a:r>
            <a:r>
              <a:rPr lang="en-US" altLang="zh-CN" sz="2000" i="1" dirty="0">
                <a:solidFill>
                  <a:srgbClr val="660066"/>
                </a:solidFill>
                <a:ea typeface="仿宋_GB2312" pitchFamily="49" charset="-122"/>
              </a:rPr>
              <a:t>U</a:t>
            </a:r>
            <a:r>
              <a:rPr lang="en-US" altLang="zh-CN" sz="2000" baseline="-25000" dirty="0">
                <a:solidFill>
                  <a:srgbClr val="660066"/>
                </a:solidFill>
                <a:ea typeface="仿宋_GB2312" pitchFamily="49" charset="-122"/>
                <a:sym typeface="Symbol" pitchFamily="18" charset="2"/>
              </a:rPr>
              <a:t></a:t>
            </a:r>
            <a:r>
              <a:rPr lang="zh-CN" altLang="en-US" sz="2000" dirty="0">
                <a:solidFill>
                  <a:srgbClr val="660066"/>
                </a:solidFill>
                <a:ea typeface="仿宋_GB2312" pitchFamily="49" charset="-122"/>
              </a:rPr>
              <a:t> ，检波特性曲线如图：    </a:t>
            </a:r>
          </a:p>
          <a:p>
            <a:pPr marL="342900" indent="-342900">
              <a:lnSpc>
                <a:spcPct val="80000"/>
              </a:lnSpc>
              <a:spcBef>
                <a:spcPct val="20000"/>
              </a:spcBef>
              <a:defRPr/>
            </a:pPr>
            <a:r>
              <a:rPr lang="zh-CN" altLang="en-US" sz="2000" dirty="0">
                <a:solidFill>
                  <a:schemeClr val="bg1"/>
                </a:solidFill>
                <a:ea typeface="仿宋_GB2312" pitchFamily="49" charset="-122"/>
              </a:rPr>
              <a:t>    </a:t>
            </a:r>
          </a:p>
        </p:txBody>
      </p:sp>
      <p:sp>
        <p:nvSpPr>
          <p:cNvPr id="88071" name="Text Box 6">
            <a:extLst>
              <a:ext uri="{FF2B5EF4-FFF2-40B4-BE49-F238E27FC236}">
                <a16:creationId xmlns:a16="http://schemas.microsoft.com/office/drawing/2014/main" id="{0B3C3DAC-74AF-458B-A4BD-7E2E4995BD73}"/>
              </a:ext>
            </a:extLst>
          </p:cNvPr>
          <p:cNvSpPr txBox="1">
            <a:spLocks noChangeArrowheads="1"/>
          </p:cNvSpPr>
          <p:nvPr/>
        </p:nvSpPr>
        <p:spPr bwMode="auto">
          <a:xfrm>
            <a:off x="142875" y="5111750"/>
            <a:ext cx="6013301" cy="124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FontTx/>
              <a:buNone/>
            </a:pPr>
            <a:r>
              <a:rPr kumimoji="0" lang="zh-CN" altLang="en-US" sz="2000" dirty="0">
                <a:solidFill>
                  <a:schemeClr val="bg1"/>
                </a:solidFill>
                <a:ea typeface="仿宋_GB2312" panose="02010609030101010101" pitchFamily="49" charset="-122"/>
              </a:rPr>
              <a:t>      </a:t>
            </a:r>
            <a:r>
              <a:rPr kumimoji="0" lang="zh-CN" altLang="en-US" sz="2000" dirty="0">
                <a:solidFill>
                  <a:srgbClr val="660066"/>
                </a:solidFill>
                <a:ea typeface="仿宋_GB2312" panose="02010609030101010101" pitchFamily="49" charset="-122"/>
              </a:rPr>
              <a:t>  可见：</a:t>
            </a:r>
            <a:r>
              <a:rPr lang="zh-CN" altLang="en-US" sz="2000" dirty="0">
                <a:solidFill>
                  <a:srgbClr val="0000FF"/>
                </a:solidFill>
                <a:ea typeface="仿宋_GB2312" panose="02010609030101010101" pitchFamily="49" charset="-122"/>
              </a:rPr>
              <a:t>检波电阻</a:t>
            </a:r>
            <a:r>
              <a:rPr lang="en-US" altLang="zh-CN" sz="2000" i="1" dirty="0">
                <a:solidFill>
                  <a:srgbClr val="0000FF"/>
                </a:solidFill>
                <a:ea typeface="仿宋_GB2312" panose="02010609030101010101" pitchFamily="49" charset="-122"/>
              </a:rPr>
              <a:t>R</a:t>
            </a:r>
            <a:r>
              <a:rPr kumimoji="0" lang="zh-CN" altLang="en-US" sz="2000" dirty="0">
                <a:solidFill>
                  <a:srgbClr val="660066"/>
                </a:solidFill>
                <a:ea typeface="仿宋_GB2312" panose="02010609030101010101" pitchFamily="49" charset="-122"/>
              </a:rPr>
              <a:t>越大，检波特性就越好。只要检波电阻足够大，由检波二极管伏安特性曲线弯曲所引起的非线性失真可降低，甚至可以忽略。</a:t>
            </a:r>
            <a:endParaRPr kumimoji="0" lang="zh-CN" altLang="en-US" sz="2000" b="0" dirty="0">
              <a:solidFill>
                <a:srgbClr val="660066"/>
              </a:solidFill>
              <a:ea typeface="仿宋_GB2312" panose="02010609030101010101" pitchFamily="49" charset="-122"/>
            </a:endParaRPr>
          </a:p>
        </p:txBody>
      </p:sp>
      <p:sp>
        <p:nvSpPr>
          <p:cNvPr id="88072" name="Text Box 7">
            <a:extLst>
              <a:ext uri="{FF2B5EF4-FFF2-40B4-BE49-F238E27FC236}">
                <a16:creationId xmlns:a16="http://schemas.microsoft.com/office/drawing/2014/main" id="{2FD018B0-A2BD-4376-BC88-1BBF06AA15EB}"/>
              </a:ext>
            </a:extLst>
          </p:cNvPr>
          <p:cNvSpPr txBox="1">
            <a:spLocks noChangeArrowheads="1"/>
          </p:cNvSpPr>
          <p:nvPr/>
        </p:nvSpPr>
        <p:spPr bwMode="auto">
          <a:xfrm>
            <a:off x="7786688" y="4714875"/>
            <a:ext cx="1071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FF0000"/>
                </a:solidFill>
                <a:ea typeface="仿宋_GB2312" panose="02010609030101010101" pitchFamily="49" charset="-122"/>
              </a:rPr>
              <a:t>旧</a:t>
            </a:r>
            <a:r>
              <a:rPr lang="en-US" altLang="zh-CN" sz="2000" dirty="0">
                <a:solidFill>
                  <a:srgbClr val="FF0000"/>
                </a:solidFill>
                <a:ea typeface="仿宋_GB2312" panose="02010609030101010101" pitchFamily="49" charset="-122"/>
              </a:rPr>
              <a:t>P250</a:t>
            </a:r>
            <a:endParaRPr lang="zh-CN" altLang="en-US" sz="2000" dirty="0">
              <a:solidFill>
                <a:srgbClr val="FF0000"/>
              </a:solidFill>
              <a:ea typeface="仿宋_GB2312" panose="02010609030101010101" pitchFamily="49" charset="-122"/>
            </a:endParaRPr>
          </a:p>
        </p:txBody>
      </p:sp>
      <p:sp>
        <p:nvSpPr>
          <p:cNvPr id="88073" name="Text Box 4">
            <a:extLst>
              <a:ext uri="{FF2B5EF4-FFF2-40B4-BE49-F238E27FC236}">
                <a16:creationId xmlns:a16="http://schemas.microsoft.com/office/drawing/2014/main" id="{D3C88BB3-966D-4822-A41D-F556F0C2E747}"/>
              </a:ext>
            </a:extLst>
          </p:cNvPr>
          <p:cNvSpPr txBox="1">
            <a:spLocks noChangeArrowheads="1"/>
          </p:cNvSpPr>
          <p:nvPr/>
        </p:nvSpPr>
        <p:spPr bwMode="auto">
          <a:xfrm>
            <a:off x="71438" y="3143250"/>
            <a:ext cx="55721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0000FF"/>
                </a:solidFill>
                <a:ea typeface="仿宋_GB2312" panose="02010609030101010101" pitchFamily="49" charset="-122"/>
              </a:rPr>
              <a:t>总结原因：</a:t>
            </a:r>
            <a:endParaRPr lang="en-US" altLang="zh-CN" sz="2000" dirty="0">
              <a:solidFill>
                <a:srgbClr val="0000FF"/>
              </a:solidFill>
              <a:ea typeface="仿宋_GB2312" panose="02010609030101010101" pitchFamily="49" charset="-122"/>
            </a:endParaRPr>
          </a:p>
          <a:p>
            <a:pPr eaLnBrk="1" hangingPunct="1">
              <a:spcBef>
                <a:spcPct val="50000"/>
              </a:spcBef>
              <a:buFontTx/>
              <a:buNone/>
            </a:pPr>
            <a:r>
              <a:rPr lang="zh-CN" altLang="en-US" sz="2000" dirty="0">
                <a:solidFill>
                  <a:srgbClr val="0000FF"/>
                </a:solidFill>
                <a:ea typeface="仿宋_GB2312" panose="02010609030101010101" pitchFamily="49" charset="-122"/>
                <a:sym typeface="Wingdings" panose="05000000000000000000" pitchFamily="2" charset="2"/>
              </a:rPr>
              <a:t>（</a:t>
            </a:r>
            <a:r>
              <a:rPr lang="en-US" altLang="zh-CN" sz="2000" dirty="0">
                <a:solidFill>
                  <a:srgbClr val="0000FF"/>
                </a:solidFill>
                <a:ea typeface="仿宋_GB2312" panose="02010609030101010101" pitchFamily="49" charset="-122"/>
                <a:sym typeface="Wingdings" panose="05000000000000000000" pitchFamily="2" charset="2"/>
              </a:rPr>
              <a:t>a</a:t>
            </a:r>
            <a:r>
              <a:rPr lang="zh-CN" altLang="en-US" sz="2000" dirty="0">
                <a:solidFill>
                  <a:srgbClr val="0000FF"/>
                </a:solidFill>
                <a:ea typeface="仿宋_GB2312" panose="02010609030101010101" pitchFamily="49" charset="-122"/>
                <a:sym typeface="Wingdings" panose="05000000000000000000" pitchFamily="2" charset="2"/>
              </a:rPr>
              <a:t>）</a:t>
            </a:r>
            <a:r>
              <a:rPr lang="zh-CN" altLang="en-US" sz="2000" dirty="0">
                <a:solidFill>
                  <a:srgbClr val="0000FF"/>
                </a:solidFill>
                <a:ea typeface="仿宋_GB2312" panose="02010609030101010101" pitchFamily="49" charset="-122"/>
              </a:rPr>
              <a:t>信号小时，经过二极管存在非线性。</a:t>
            </a:r>
            <a:endParaRPr lang="en-US" altLang="zh-CN" sz="2000" dirty="0">
              <a:solidFill>
                <a:srgbClr val="0000FF"/>
              </a:solidFill>
              <a:ea typeface="仿宋_GB2312" panose="02010609030101010101" pitchFamily="49" charset="-122"/>
            </a:endParaRPr>
          </a:p>
          <a:p>
            <a:pPr eaLnBrk="1" hangingPunct="1">
              <a:spcBef>
                <a:spcPct val="50000"/>
              </a:spcBef>
              <a:buFontTx/>
              <a:buNone/>
            </a:pPr>
            <a:r>
              <a:rPr lang="zh-CN" altLang="en-US" sz="2000" dirty="0">
                <a:solidFill>
                  <a:srgbClr val="0000FF"/>
                </a:solidFill>
                <a:ea typeface="仿宋_GB2312" panose="02010609030101010101" pitchFamily="49" charset="-122"/>
              </a:rPr>
              <a:t>（</a:t>
            </a:r>
            <a:r>
              <a:rPr lang="en-US" altLang="zh-CN" sz="2000" dirty="0">
                <a:solidFill>
                  <a:srgbClr val="0000FF"/>
                </a:solidFill>
                <a:ea typeface="仿宋_GB2312" panose="02010609030101010101" pitchFamily="49" charset="-122"/>
              </a:rPr>
              <a:t>b</a:t>
            </a:r>
            <a:r>
              <a:rPr lang="zh-CN" altLang="en-US" sz="2000" dirty="0">
                <a:solidFill>
                  <a:srgbClr val="0000FF"/>
                </a:solidFill>
                <a:ea typeface="仿宋_GB2312" panose="02010609030101010101" pitchFamily="49" charset="-122"/>
              </a:rPr>
              <a:t>）检波电阻</a:t>
            </a:r>
            <a:r>
              <a:rPr lang="en-US" altLang="zh-CN" sz="2000" i="1" dirty="0">
                <a:solidFill>
                  <a:srgbClr val="0000FF"/>
                </a:solidFill>
                <a:ea typeface="仿宋_GB2312" panose="02010609030101010101" pitchFamily="49" charset="-122"/>
              </a:rPr>
              <a:t>R</a:t>
            </a:r>
            <a:r>
              <a:rPr lang="zh-CN" altLang="en-US" sz="2000" dirty="0">
                <a:solidFill>
                  <a:srgbClr val="0000FF"/>
                </a:solidFill>
                <a:ea typeface="仿宋_GB2312" panose="02010609030101010101" pitchFamily="49" charset="-122"/>
              </a:rPr>
              <a:t>较小时，二极管的</a:t>
            </a:r>
            <a:r>
              <a:rPr lang="en-US" altLang="zh-CN" sz="2000" i="1" dirty="0">
                <a:solidFill>
                  <a:srgbClr val="0000FF"/>
                </a:solidFill>
                <a:ea typeface="仿宋_GB2312" panose="02010609030101010101" pitchFamily="49" charset="-122"/>
              </a:rPr>
              <a:t>R</a:t>
            </a:r>
            <a:r>
              <a:rPr lang="en-US" altLang="zh-CN" sz="2000" baseline="-25000" dirty="0">
                <a:solidFill>
                  <a:srgbClr val="0000FF"/>
                </a:solidFill>
                <a:ea typeface="仿宋_GB2312" panose="02010609030101010101" pitchFamily="49" charset="-122"/>
              </a:rPr>
              <a:t>D</a:t>
            </a:r>
            <a:r>
              <a:rPr lang="zh-CN" altLang="en-US" sz="2000" dirty="0">
                <a:solidFill>
                  <a:srgbClr val="0000FF"/>
                </a:solidFill>
                <a:ea typeface="仿宋_GB2312" panose="02010609030101010101" pitchFamily="49" charset="-122"/>
              </a:rPr>
              <a:t>分压大，</a:t>
            </a:r>
            <a:r>
              <a:rPr lang="en-US" altLang="zh-CN" sz="2000" i="1" dirty="0">
                <a:solidFill>
                  <a:srgbClr val="0000FF"/>
                </a:solidFill>
                <a:ea typeface="仿宋_GB2312" panose="02010609030101010101" pitchFamily="49" charset="-122"/>
              </a:rPr>
              <a:t>D</a:t>
            </a:r>
            <a:r>
              <a:rPr lang="zh-CN" altLang="en-US" sz="2000" dirty="0">
                <a:solidFill>
                  <a:srgbClr val="0000FF"/>
                </a:solidFill>
                <a:ea typeface="仿宋_GB2312" panose="02010609030101010101" pitchFamily="49" charset="-122"/>
              </a:rPr>
              <a:t>的非线性影响大。</a:t>
            </a:r>
            <a:r>
              <a:rPr lang="en-US" altLang="zh-CN" sz="2000" i="1" dirty="0">
                <a:solidFill>
                  <a:srgbClr val="FF0000"/>
                </a:solidFill>
                <a:ea typeface="仿宋_GB2312" panose="02010609030101010101" pitchFamily="49" charset="-122"/>
              </a:rPr>
              <a:t>R</a:t>
            </a:r>
            <a:r>
              <a:rPr lang="zh-CN" altLang="en-US" sz="2000" dirty="0">
                <a:solidFill>
                  <a:srgbClr val="FF0000"/>
                </a:solidFill>
                <a:ea typeface="仿宋_GB2312" panose="02010609030101010101" pitchFamily="49" charset="-122"/>
              </a:rPr>
              <a:t>增大</a:t>
            </a:r>
            <a:r>
              <a:rPr lang="zh-CN" altLang="en-US" sz="2000" dirty="0">
                <a:solidFill>
                  <a:srgbClr val="0000FF"/>
                </a:solidFill>
                <a:ea typeface="仿宋_GB2312" panose="02010609030101010101" pitchFamily="49" charset="-122"/>
              </a:rPr>
              <a:t>，二极管的</a:t>
            </a:r>
            <a:r>
              <a:rPr lang="en-US" altLang="zh-CN" sz="2000" i="1" dirty="0">
                <a:solidFill>
                  <a:srgbClr val="0000FF"/>
                </a:solidFill>
                <a:ea typeface="仿宋_GB2312" panose="02010609030101010101" pitchFamily="49" charset="-122"/>
              </a:rPr>
              <a:t>R</a:t>
            </a:r>
            <a:r>
              <a:rPr lang="en-US" altLang="zh-CN" sz="2000" baseline="-25000" dirty="0">
                <a:solidFill>
                  <a:srgbClr val="0000FF"/>
                </a:solidFill>
                <a:ea typeface="仿宋_GB2312" panose="02010609030101010101" pitchFamily="49" charset="-122"/>
              </a:rPr>
              <a:t>D</a:t>
            </a:r>
            <a:r>
              <a:rPr lang="zh-CN" altLang="en-US" sz="2000" dirty="0">
                <a:solidFill>
                  <a:srgbClr val="0000FF"/>
                </a:solidFill>
                <a:ea typeface="仿宋_GB2312" panose="02010609030101010101" pitchFamily="49" charset="-122"/>
              </a:rPr>
              <a:t>分压小，</a:t>
            </a:r>
            <a:r>
              <a:rPr lang="en-US" altLang="zh-CN" sz="2000" i="1" dirty="0">
                <a:solidFill>
                  <a:srgbClr val="0000FF"/>
                </a:solidFill>
                <a:ea typeface="仿宋_GB2312" panose="02010609030101010101" pitchFamily="49" charset="-122"/>
              </a:rPr>
              <a:t>D</a:t>
            </a:r>
            <a:r>
              <a:rPr lang="zh-CN" altLang="en-US" sz="2000" dirty="0">
                <a:solidFill>
                  <a:srgbClr val="0000FF"/>
                </a:solidFill>
                <a:ea typeface="仿宋_GB2312" panose="02010609030101010101" pitchFamily="49" charset="-122"/>
              </a:rPr>
              <a:t>的非线性影响小。</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2E1A2AAD-CEA1-4916-B92B-7CB77648E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947" y="44624"/>
            <a:ext cx="1757407" cy="1373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0" name="Rectangle 2">
            <a:extLst>
              <a:ext uri="{FF2B5EF4-FFF2-40B4-BE49-F238E27FC236}">
                <a16:creationId xmlns:a16="http://schemas.microsoft.com/office/drawing/2014/main" id="{B4E308B6-47F7-4DBE-B423-ABA245482733}"/>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FangSong" panose="02010609060101010101" pitchFamily="49" charset="-122"/>
              </a:rPr>
              <a:t>5.3.3   </a:t>
            </a:r>
            <a:r>
              <a:rPr lang="zh-CN" altLang="en-US" sz="2800" b="1" dirty="0">
                <a:solidFill>
                  <a:srgbClr val="0000FF"/>
                </a:solidFill>
                <a:latin typeface="+mn-lt"/>
                <a:ea typeface="FangSong" panose="02010609060101010101" pitchFamily="49" charset="-122"/>
              </a:rPr>
              <a:t>大信号检波</a:t>
            </a:r>
          </a:p>
        </p:txBody>
      </p:sp>
      <p:sp>
        <p:nvSpPr>
          <p:cNvPr id="89091" name="Text Box 3">
            <a:extLst>
              <a:ext uri="{FF2B5EF4-FFF2-40B4-BE49-F238E27FC236}">
                <a16:creationId xmlns:a16="http://schemas.microsoft.com/office/drawing/2014/main" id="{0865870D-274C-424A-A05F-5D2D80F0EB71}"/>
              </a:ext>
            </a:extLst>
          </p:cNvPr>
          <p:cNvSpPr txBox="1">
            <a:spLocks noChangeArrowheads="1"/>
          </p:cNvSpPr>
          <p:nvPr/>
        </p:nvSpPr>
        <p:spPr bwMode="auto">
          <a:xfrm>
            <a:off x="214313" y="568325"/>
            <a:ext cx="8786812"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defRPr/>
            </a:pPr>
            <a:r>
              <a:rPr lang="en-US" altLang="zh-CN" sz="2400" dirty="0">
                <a:solidFill>
                  <a:srgbClr val="660066"/>
                </a:solidFill>
                <a:latin typeface="+mn-lt"/>
                <a:ea typeface="FangSong" panose="02010609060101010101" pitchFamily="49" charset="-122"/>
              </a:rPr>
              <a:t>③  </a:t>
            </a:r>
            <a:r>
              <a:rPr lang="zh-CN" altLang="en-US" sz="2400" dirty="0">
                <a:solidFill>
                  <a:srgbClr val="660066"/>
                </a:solidFill>
                <a:latin typeface="+mn-lt"/>
                <a:ea typeface="FangSong" panose="02010609060101010101" pitchFamily="49" charset="-122"/>
              </a:rPr>
              <a:t>惰性失真（</a:t>
            </a:r>
            <a:r>
              <a:rPr lang="en-US" altLang="zh-CN" sz="2400" b="1" dirty="0">
                <a:solidFill>
                  <a:srgbClr val="00CC00"/>
                </a:solidFill>
                <a:latin typeface="+mn-lt"/>
                <a:ea typeface="FangSong" panose="02010609060101010101" pitchFamily="49" charset="-122"/>
              </a:rPr>
              <a:t> P163    </a:t>
            </a:r>
            <a:r>
              <a:rPr lang="en-US" altLang="zh-CN" sz="2400" dirty="0">
                <a:solidFill>
                  <a:srgbClr val="FF0000"/>
                </a:solidFill>
                <a:latin typeface="+mn-lt"/>
                <a:ea typeface="FangSong" panose="02010609060101010101" pitchFamily="49" charset="-122"/>
              </a:rPr>
              <a:t>P167 </a:t>
            </a:r>
            <a:r>
              <a:rPr lang="en-US" altLang="zh-CN" sz="2400" dirty="0">
                <a:solidFill>
                  <a:schemeClr val="bg1"/>
                </a:solidFill>
                <a:latin typeface="+mn-lt"/>
                <a:ea typeface="FangSong" panose="02010609060101010101" pitchFamily="49" charset="-122"/>
              </a:rPr>
              <a:t>         </a:t>
            </a:r>
            <a:r>
              <a:rPr lang="en-US" altLang="zh-CN" sz="2400" dirty="0">
                <a:solidFill>
                  <a:srgbClr val="660066"/>
                </a:solidFill>
                <a:latin typeface="+mn-lt"/>
                <a:ea typeface="FangSong" panose="02010609060101010101" pitchFamily="49" charset="-122"/>
              </a:rPr>
              <a:t>  P174</a:t>
            </a:r>
            <a:r>
              <a:rPr lang="zh-CN" altLang="en-US" sz="2400" dirty="0">
                <a:solidFill>
                  <a:srgbClr val="660066"/>
                </a:solidFill>
                <a:latin typeface="+mn-lt"/>
                <a:ea typeface="FangSong" panose="02010609060101010101" pitchFamily="49" charset="-122"/>
              </a:rPr>
              <a:t>）</a:t>
            </a:r>
            <a:endParaRPr lang="en-US" altLang="zh-CN" sz="2400" dirty="0">
              <a:solidFill>
                <a:srgbClr val="660066"/>
              </a:solidFill>
              <a:latin typeface="+mn-lt"/>
              <a:ea typeface="FangSong" panose="02010609060101010101" pitchFamily="49" charset="-122"/>
            </a:endParaRPr>
          </a:p>
          <a:p>
            <a:pPr eaLnBrk="1" hangingPunct="1">
              <a:spcBef>
                <a:spcPct val="0"/>
              </a:spcBef>
              <a:buFontTx/>
              <a:buNone/>
              <a:defRPr/>
            </a:pPr>
            <a:r>
              <a:rPr lang="en-US" altLang="zh-CN" sz="2000" dirty="0">
                <a:solidFill>
                  <a:srgbClr val="FFFF00"/>
                </a:solidFill>
                <a:latin typeface="+mn-lt"/>
                <a:ea typeface="FangSong" panose="02010609060101010101" pitchFamily="49" charset="-122"/>
              </a:rPr>
              <a:t>          </a:t>
            </a:r>
            <a:r>
              <a:rPr lang="zh-CN" altLang="en-US" sz="2000" dirty="0">
                <a:solidFill>
                  <a:srgbClr val="0000FF"/>
                </a:solidFill>
                <a:latin typeface="+mn-lt"/>
                <a:ea typeface="FangSong" panose="02010609060101010101" pitchFamily="49" charset="-122"/>
              </a:rPr>
              <a:t>惰性失真由于</a:t>
            </a:r>
            <a:r>
              <a:rPr lang="en-US" altLang="zh-CN" sz="2000" i="1" dirty="0">
                <a:solidFill>
                  <a:srgbClr val="0000FF"/>
                </a:solidFill>
                <a:latin typeface="+mn-lt"/>
                <a:ea typeface="FangSong" panose="02010609060101010101" pitchFamily="49" charset="-122"/>
              </a:rPr>
              <a:t>RC</a:t>
            </a:r>
            <a:r>
              <a:rPr lang="zh-CN" altLang="en-US" sz="2000" dirty="0">
                <a:solidFill>
                  <a:srgbClr val="0000FF"/>
                </a:solidFill>
                <a:latin typeface="+mn-lt"/>
                <a:ea typeface="FangSong" panose="02010609060101010101" pitchFamily="49" charset="-122"/>
              </a:rPr>
              <a:t>放电时间常数太大引起的。</a:t>
            </a:r>
          </a:p>
          <a:p>
            <a:pPr eaLnBrk="1" hangingPunct="1">
              <a:spcBef>
                <a:spcPct val="0"/>
              </a:spcBef>
              <a:buFontTx/>
              <a:buNone/>
              <a:defRPr/>
            </a:pPr>
            <a:r>
              <a:rPr lang="zh-CN" altLang="en-US" sz="2400" dirty="0">
                <a:solidFill>
                  <a:schemeClr val="bg1"/>
                </a:solidFill>
                <a:latin typeface="+mn-lt"/>
                <a:ea typeface="FangSong" panose="02010609060101010101" pitchFamily="49" charset="-122"/>
              </a:rPr>
              <a:t>        </a:t>
            </a:r>
            <a:r>
              <a:rPr lang="zh-CN" altLang="en-US" sz="2400" dirty="0">
                <a:solidFill>
                  <a:srgbClr val="660066"/>
                </a:solidFill>
                <a:latin typeface="+mn-lt"/>
                <a:ea typeface="FangSong" panose="02010609060101010101" pitchFamily="49" charset="-122"/>
              </a:rPr>
              <a:t> </a:t>
            </a:r>
            <a:r>
              <a:rPr lang="zh-CN" altLang="en-US" sz="2000" dirty="0">
                <a:solidFill>
                  <a:srgbClr val="660066"/>
                </a:solidFill>
                <a:latin typeface="+mn-lt"/>
                <a:ea typeface="FangSong" panose="02010609060101010101" pitchFamily="49" charset="-122"/>
              </a:rPr>
              <a:t>大信号检波实际上是</a:t>
            </a:r>
            <a:r>
              <a:rPr lang="en-US" altLang="zh-CN" sz="2000" i="1" dirty="0">
                <a:solidFill>
                  <a:srgbClr val="660066"/>
                </a:solidFill>
                <a:latin typeface="+mn-lt"/>
                <a:ea typeface="FangSong" panose="02010609060101010101" pitchFamily="49" charset="-122"/>
              </a:rPr>
              <a:t>RC</a:t>
            </a:r>
            <a:r>
              <a:rPr lang="zh-CN" altLang="en-US" sz="2000" dirty="0">
                <a:solidFill>
                  <a:srgbClr val="660066"/>
                </a:solidFill>
                <a:latin typeface="+mn-lt"/>
                <a:ea typeface="FangSong" panose="02010609060101010101" pitchFamily="49" charset="-122"/>
              </a:rPr>
              <a:t>充放电过程。当</a:t>
            </a:r>
            <a:r>
              <a:rPr lang="en-US" altLang="zh-CN" sz="2000" i="1" dirty="0">
                <a:solidFill>
                  <a:srgbClr val="660066"/>
                </a:solidFill>
                <a:latin typeface="+mn-lt"/>
                <a:ea typeface="FangSong" panose="02010609060101010101" pitchFamily="49" charset="-122"/>
              </a:rPr>
              <a:t>RC</a:t>
            </a:r>
            <a:r>
              <a:rPr lang="zh-CN" altLang="en-US" sz="2000" dirty="0">
                <a:solidFill>
                  <a:srgbClr val="660066"/>
                </a:solidFill>
                <a:latin typeface="+mn-lt"/>
                <a:ea typeface="FangSong" panose="02010609060101010101" pitchFamily="49" charset="-122"/>
              </a:rPr>
              <a:t>时间常数选择合适时，在每一个高频周期内，二极管都要导通一次，检波负载电容上两端电压的平均值和输入高频信号的包络形状是一致的。</a:t>
            </a:r>
          </a:p>
          <a:p>
            <a:pPr eaLnBrk="1" hangingPunct="1">
              <a:spcBef>
                <a:spcPct val="0"/>
              </a:spcBef>
              <a:buFontTx/>
              <a:buNone/>
              <a:defRPr/>
            </a:pPr>
            <a:r>
              <a:rPr lang="zh-CN" altLang="en-US" sz="2000" dirty="0">
                <a:solidFill>
                  <a:srgbClr val="660066"/>
                </a:solidFill>
                <a:latin typeface="+mn-lt"/>
                <a:ea typeface="FangSong" panose="02010609060101010101" pitchFamily="49" charset="-122"/>
              </a:rPr>
              <a:t>         若</a:t>
            </a:r>
            <a:r>
              <a:rPr lang="en-US" altLang="zh-CN" sz="2000" i="1" dirty="0">
                <a:solidFill>
                  <a:srgbClr val="660066"/>
                </a:solidFill>
                <a:latin typeface="+mn-lt"/>
                <a:ea typeface="FangSong" panose="02010609060101010101" pitchFamily="49" charset="-122"/>
              </a:rPr>
              <a:t>RC</a:t>
            </a:r>
            <a:r>
              <a:rPr lang="zh-CN" altLang="en-US" sz="2000" dirty="0">
                <a:solidFill>
                  <a:srgbClr val="660066"/>
                </a:solidFill>
                <a:latin typeface="+mn-lt"/>
                <a:ea typeface="FangSong" panose="02010609060101010101" pitchFamily="49" charset="-122"/>
              </a:rPr>
              <a:t>很大，输入高频下降时，检波负载电容两端电压不能很快下降。</a:t>
            </a:r>
            <a:endParaRPr lang="zh-CN" altLang="en-US" sz="2400" dirty="0">
              <a:solidFill>
                <a:srgbClr val="660066"/>
              </a:solidFill>
              <a:latin typeface="+mn-lt"/>
              <a:ea typeface="FangSong" panose="02010609060101010101" pitchFamily="49" charset="-122"/>
            </a:endParaRPr>
          </a:p>
        </p:txBody>
      </p:sp>
      <p:sp>
        <p:nvSpPr>
          <p:cNvPr id="89092" name="Text Box 5">
            <a:extLst>
              <a:ext uri="{FF2B5EF4-FFF2-40B4-BE49-F238E27FC236}">
                <a16:creationId xmlns:a16="http://schemas.microsoft.com/office/drawing/2014/main" id="{981337CC-B45D-49D6-9278-551D32260FC1}"/>
              </a:ext>
            </a:extLst>
          </p:cNvPr>
          <p:cNvSpPr txBox="1">
            <a:spLocks noChangeArrowheads="1"/>
          </p:cNvSpPr>
          <p:nvPr/>
        </p:nvSpPr>
        <p:spPr bwMode="auto">
          <a:xfrm>
            <a:off x="58738" y="2938463"/>
            <a:ext cx="458527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chemeClr val="bg1"/>
                </a:solidFill>
                <a:latin typeface="+mn-lt"/>
                <a:ea typeface="FangSong" panose="02010609060101010101" pitchFamily="49" charset="-122"/>
              </a:rPr>
              <a:t>       </a:t>
            </a:r>
            <a:r>
              <a:rPr lang="zh-CN" altLang="en-US" sz="2400" dirty="0">
                <a:solidFill>
                  <a:srgbClr val="660066"/>
                </a:solidFill>
                <a:latin typeface="+mn-lt"/>
                <a:ea typeface="FangSong" panose="02010609060101010101" pitchFamily="49" charset="-122"/>
              </a:rPr>
              <a:t> 在</a:t>
            </a:r>
            <a:r>
              <a:rPr lang="en-US" altLang="zh-CN" sz="2400" dirty="0">
                <a:solidFill>
                  <a:srgbClr val="660066"/>
                </a:solidFill>
                <a:latin typeface="+mn-lt"/>
                <a:ea typeface="FangSong" panose="02010609060101010101" pitchFamily="49" charset="-122"/>
              </a:rPr>
              <a:t>AB</a:t>
            </a:r>
            <a:r>
              <a:rPr lang="zh-CN" altLang="en-US" sz="2400" dirty="0">
                <a:solidFill>
                  <a:srgbClr val="660066"/>
                </a:solidFill>
                <a:latin typeface="+mn-lt"/>
                <a:ea typeface="FangSong" panose="02010609060101010101" pitchFamily="49" charset="-122"/>
              </a:rPr>
              <a:t>段内，</a:t>
            </a:r>
            <a:r>
              <a:rPr lang="en-US" altLang="zh-CN" sz="2400" i="1" dirty="0">
                <a:solidFill>
                  <a:srgbClr val="660066"/>
                </a:solidFill>
                <a:latin typeface="+mn-lt"/>
                <a:ea typeface="FangSong" panose="02010609060101010101" pitchFamily="49" charset="-122"/>
              </a:rPr>
              <a:t>v</a:t>
            </a:r>
            <a:r>
              <a:rPr lang="en-US" altLang="zh-CN" sz="2400" baseline="-25000" dirty="0">
                <a:solidFill>
                  <a:srgbClr val="660066"/>
                </a:solidFill>
                <a:latin typeface="+mn-lt"/>
                <a:ea typeface="FangSong" panose="02010609060101010101" pitchFamily="49" charset="-122"/>
              </a:rPr>
              <a:t>D</a:t>
            </a:r>
            <a:r>
              <a:rPr lang="en-US" altLang="zh-CN" sz="2400" dirty="0">
                <a:solidFill>
                  <a:srgbClr val="660066"/>
                </a:solidFill>
                <a:latin typeface="+mn-lt"/>
                <a:ea typeface="FangSong" panose="02010609060101010101" pitchFamily="49" charset="-122"/>
              </a:rPr>
              <a:t>=</a:t>
            </a:r>
            <a:r>
              <a:rPr lang="en-US" altLang="zh-CN" sz="2400" i="1" dirty="0" err="1">
                <a:solidFill>
                  <a:srgbClr val="660066"/>
                </a:solidFill>
                <a:latin typeface="+mn-lt"/>
                <a:ea typeface="FangSong" panose="02010609060101010101" pitchFamily="49" charset="-122"/>
              </a:rPr>
              <a:t>v</a:t>
            </a:r>
            <a:r>
              <a:rPr lang="en-US" altLang="zh-CN" sz="2400" baseline="-25000" dirty="0" err="1">
                <a:solidFill>
                  <a:srgbClr val="660066"/>
                </a:solidFill>
                <a:latin typeface="+mn-lt"/>
                <a:ea typeface="FangSong" panose="02010609060101010101" pitchFamily="49" charset="-122"/>
              </a:rPr>
              <a:t>i</a:t>
            </a:r>
            <a:r>
              <a:rPr lang="en-US" altLang="zh-CN" sz="2400" dirty="0" err="1">
                <a:solidFill>
                  <a:srgbClr val="660066"/>
                </a:solidFill>
                <a:latin typeface="+mn-lt"/>
                <a:ea typeface="FangSong" panose="02010609060101010101" pitchFamily="49" charset="-122"/>
                <a:sym typeface="Symbol" panose="05050102010706020507" pitchFamily="18" charset="2"/>
              </a:rPr>
              <a:t></a:t>
            </a:r>
            <a:r>
              <a:rPr lang="en-US" altLang="zh-CN" sz="2400" i="1" dirty="0" err="1">
                <a:solidFill>
                  <a:srgbClr val="660066"/>
                </a:solidFill>
                <a:latin typeface="+mn-lt"/>
                <a:ea typeface="FangSong" panose="02010609060101010101" pitchFamily="49" charset="-122"/>
                <a:sym typeface="Symbol" panose="05050102010706020507" pitchFamily="18" charset="2"/>
              </a:rPr>
              <a:t>v</a:t>
            </a:r>
            <a:r>
              <a:rPr lang="en-US" altLang="zh-CN" sz="2400" baseline="-25000" dirty="0" err="1">
                <a:solidFill>
                  <a:srgbClr val="660066"/>
                </a:solidFill>
                <a:latin typeface="+mn-lt"/>
                <a:ea typeface="FangSong" panose="02010609060101010101" pitchFamily="49" charset="-122"/>
                <a:sym typeface="Symbol" panose="05050102010706020507" pitchFamily="18" charset="2"/>
              </a:rPr>
              <a:t>c</a:t>
            </a:r>
            <a:r>
              <a:rPr lang="en-US" altLang="zh-CN" sz="2400" dirty="0">
                <a:solidFill>
                  <a:srgbClr val="660066"/>
                </a:solidFill>
                <a:latin typeface="+mn-lt"/>
                <a:ea typeface="FangSong" panose="02010609060101010101" pitchFamily="49" charset="-122"/>
                <a:sym typeface="Symbol" panose="05050102010706020507" pitchFamily="18" charset="2"/>
              </a:rPr>
              <a:t> &lt; 0</a:t>
            </a:r>
            <a:r>
              <a:rPr lang="en-US" altLang="zh-CN" sz="2400" dirty="0">
                <a:solidFill>
                  <a:srgbClr val="660066"/>
                </a:solidFill>
                <a:latin typeface="+mn-lt"/>
                <a:ea typeface="FangSong" panose="02010609060101010101" pitchFamily="49" charset="-122"/>
              </a:rPr>
              <a:t> </a:t>
            </a:r>
            <a:r>
              <a:rPr lang="zh-CN" altLang="en-US" sz="2400" dirty="0">
                <a:solidFill>
                  <a:srgbClr val="660066"/>
                </a:solidFill>
                <a:latin typeface="+mn-lt"/>
                <a:ea typeface="FangSong" panose="02010609060101010101" pitchFamily="49" charset="-122"/>
              </a:rPr>
              <a:t>，检波二极管截止，</a:t>
            </a:r>
            <a:r>
              <a:rPr lang="en-US" altLang="zh-CN" sz="2400" i="1" dirty="0">
                <a:solidFill>
                  <a:srgbClr val="660066"/>
                </a:solidFill>
                <a:latin typeface="+mn-lt"/>
                <a:ea typeface="FangSong" panose="02010609060101010101" pitchFamily="49" charset="-122"/>
              </a:rPr>
              <a:t>i</a:t>
            </a:r>
            <a:r>
              <a:rPr lang="en-US" altLang="zh-CN" sz="2400" baseline="-25000" dirty="0">
                <a:solidFill>
                  <a:srgbClr val="660066"/>
                </a:solidFill>
                <a:latin typeface="+mn-lt"/>
                <a:ea typeface="FangSong" panose="02010609060101010101" pitchFamily="49" charset="-122"/>
              </a:rPr>
              <a:t>D</a:t>
            </a:r>
            <a:r>
              <a:rPr lang="en-US" altLang="zh-CN" sz="2400" dirty="0">
                <a:solidFill>
                  <a:srgbClr val="660066"/>
                </a:solidFill>
                <a:latin typeface="+mn-lt"/>
                <a:ea typeface="FangSong" panose="02010609060101010101" pitchFamily="49" charset="-122"/>
              </a:rPr>
              <a:t>=0 ,  </a:t>
            </a:r>
            <a:r>
              <a:rPr lang="zh-CN" altLang="en-US" sz="2400" dirty="0">
                <a:solidFill>
                  <a:srgbClr val="660066"/>
                </a:solidFill>
                <a:latin typeface="+mn-lt"/>
                <a:ea typeface="FangSong" panose="02010609060101010101" pitchFamily="49" charset="-122"/>
              </a:rPr>
              <a:t>所以</a:t>
            </a:r>
            <a:r>
              <a:rPr lang="en-US" altLang="zh-CN" sz="2400" i="1" dirty="0" err="1">
                <a:solidFill>
                  <a:srgbClr val="660066"/>
                </a:solidFill>
                <a:latin typeface="+mn-lt"/>
                <a:ea typeface="FangSong" panose="02010609060101010101" pitchFamily="49" charset="-122"/>
              </a:rPr>
              <a:t>v</a:t>
            </a:r>
            <a:r>
              <a:rPr lang="en-US" altLang="zh-CN" sz="2400" baseline="-25000" dirty="0" err="1">
                <a:solidFill>
                  <a:srgbClr val="660066"/>
                </a:solidFill>
                <a:latin typeface="+mn-lt"/>
                <a:ea typeface="FangSong" panose="02010609060101010101" pitchFamily="49" charset="-122"/>
              </a:rPr>
              <a:t>c</a:t>
            </a:r>
            <a:r>
              <a:rPr lang="zh-CN" altLang="en-US" sz="2400" dirty="0">
                <a:solidFill>
                  <a:srgbClr val="660066"/>
                </a:solidFill>
                <a:latin typeface="+mn-lt"/>
                <a:ea typeface="FangSong" panose="02010609060101010101" pitchFamily="49" charset="-122"/>
              </a:rPr>
              <a:t>不受</a:t>
            </a:r>
            <a:r>
              <a:rPr lang="en-US" altLang="zh-CN" sz="2400" i="1" dirty="0">
                <a:solidFill>
                  <a:srgbClr val="660066"/>
                </a:solidFill>
                <a:latin typeface="+mn-lt"/>
                <a:ea typeface="FangSong" panose="02010609060101010101" pitchFamily="49" charset="-122"/>
              </a:rPr>
              <a:t>v</a:t>
            </a:r>
            <a:r>
              <a:rPr lang="en-US" altLang="zh-CN" sz="2400" baseline="-25000" dirty="0">
                <a:solidFill>
                  <a:srgbClr val="660066"/>
                </a:solidFill>
                <a:latin typeface="+mn-lt"/>
                <a:ea typeface="FangSong" panose="02010609060101010101" pitchFamily="49" charset="-122"/>
              </a:rPr>
              <a:t>i</a:t>
            </a:r>
            <a:r>
              <a:rPr lang="zh-CN" altLang="en-US" sz="2400" dirty="0">
                <a:solidFill>
                  <a:srgbClr val="660066"/>
                </a:solidFill>
                <a:latin typeface="+mn-lt"/>
                <a:ea typeface="FangSong" panose="02010609060101010101" pitchFamily="49" charset="-122"/>
              </a:rPr>
              <a:t>控制，因而产生失真。</a:t>
            </a:r>
          </a:p>
          <a:p>
            <a:pPr eaLnBrk="1" hangingPunct="1">
              <a:spcBef>
                <a:spcPct val="50000"/>
              </a:spcBef>
              <a:buFontTx/>
              <a:buNone/>
            </a:pPr>
            <a:r>
              <a:rPr lang="zh-CN" altLang="en-US" sz="2400" dirty="0">
                <a:solidFill>
                  <a:schemeClr val="bg1"/>
                </a:solidFill>
                <a:latin typeface="+mn-lt"/>
                <a:ea typeface="FangSong" panose="02010609060101010101" pitchFamily="49" charset="-122"/>
              </a:rPr>
              <a:t>      </a:t>
            </a:r>
            <a:endParaRPr lang="en-US" altLang="zh-CN" sz="2400" dirty="0">
              <a:solidFill>
                <a:schemeClr val="bg1"/>
              </a:solidFill>
              <a:latin typeface="+mn-lt"/>
              <a:ea typeface="FangSong" panose="02010609060101010101" pitchFamily="49" charset="-122"/>
            </a:endParaRPr>
          </a:p>
          <a:p>
            <a:pPr eaLnBrk="1" hangingPunct="1">
              <a:spcBef>
                <a:spcPct val="50000"/>
              </a:spcBef>
              <a:buFontTx/>
              <a:buNone/>
            </a:pPr>
            <a:r>
              <a:rPr lang="zh-CN" altLang="en-US" sz="2400" dirty="0">
                <a:solidFill>
                  <a:srgbClr val="0000FF"/>
                </a:solidFill>
                <a:latin typeface="+mn-lt"/>
                <a:ea typeface="FangSong" panose="02010609060101010101" pitchFamily="49" charset="-122"/>
              </a:rPr>
              <a:t>在讨论非线性失真时，要求检波负载电阻</a:t>
            </a:r>
            <a:r>
              <a:rPr lang="en-US" altLang="zh-CN" sz="2400" i="1" dirty="0">
                <a:solidFill>
                  <a:srgbClr val="660066"/>
                </a:solidFill>
                <a:latin typeface="+mn-lt"/>
                <a:ea typeface="FangSong" panose="02010609060101010101" pitchFamily="49" charset="-122"/>
              </a:rPr>
              <a:t>R</a:t>
            </a:r>
            <a:r>
              <a:rPr lang="zh-CN" altLang="en-US" sz="2400" dirty="0">
                <a:solidFill>
                  <a:srgbClr val="0000FF"/>
                </a:solidFill>
                <a:latin typeface="+mn-lt"/>
                <a:ea typeface="FangSong" panose="02010609060101010101" pitchFamily="49" charset="-122"/>
              </a:rPr>
              <a:t>足够大为好</a:t>
            </a:r>
            <a:r>
              <a:rPr lang="zh-CN" altLang="en-US" sz="2400" dirty="0">
                <a:solidFill>
                  <a:srgbClr val="660066"/>
                </a:solidFill>
                <a:latin typeface="+mn-lt"/>
                <a:ea typeface="FangSong" panose="02010609060101010101" pitchFamily="49" charset="-122"/>
              </a:rPr>
              <a:t>，但从不产生惰性失真这个角度，又要求检波负载电阻</a:t>
            </a:r>
            <a:r>
              <a:rPr lang="en-US" altLang="zh-CN" sz="2400" i="1" dirty="0">
                <a:solidFill>
                  <a:srgbClr val="660066"/>
                </a:solidFill>
                <a:latin typeface="+mn-lt"/>
                <a:ea typeface="FangSong" panose="02010609060101010101" pitchFamily="49" charset="-122"/>
              </a:rPr>
              <a:t>R</a:t>
            </a:r>
            <a:r>
              <a:rPr lang="zh-CN" altLang="en-US" sz="2400" dirty="0">
                <a:solidFill>
                  <a:srgbClr val="660066"/>
                </a:solidFill>
                <a:latin typeface="+mn-lt"/>
                <a:ea typeface="FangSong" panose="02010609060101010101" pitchFamily="49" charset="-122"/>
              </a:rPr>
              <a:t>不要取得过大。</a:t>
            </a:r>
          </a:p>
        </p:txBody>
      </p:sp>
      <p:grpSp>
        <p:nvGrpSpPr>
          <p:cNvPr id="89093" name="组合 1">
            <a:extLst>
              <a:ext uri="{FF2B5EF4-FFF2-40B4-BE49-F238E27FC236}">
                <a16:creationId xmlns:a16="http://schemas.microsoft.com/office/drawing/2014/main" id="{14DCAD7F-B99F-47C4-A315-3F50B0812532}"/>
              </a:ext>
            </a:extLst>
          </p:cNvPr>
          <p:cNvGrpSpPr>
            <a:grpSpLocks/>
          </p:cNvGrpSpPr>
          <p:nvPr/>
        </p:nvGrpSpPr>
        <p:grpSpPr bwMode="auto">
          <a:xfrm>
            <a:off x="4545013" y="2709863"/>
            <a:ext cx="4525962" cy="3759200"/>
            <a:chOff x="4545246" y="2709809"/>
            <a:chExt cx="4526061" cy="3759833"/>
          </a:xfrm>
        </p:grpSpPr>
        <p:pic>
          <p:nvPicPr>
            <p:cNvPr id="89094" name="图片 8" descr="Image1.jpg">
              <a:extLst>
                <a:ext uri="{FF2B5EF4-FFF2-40B4-BE49-F238E27FC236}">
                  <a16:creationId xmlns:a16="http://schemas.microsoft.com/office/drawing/2014/main" id="{1F89D312-95CB-473D-B080-470C9227DB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5246" y="2750099"/>
              <a:ext cx="4357688"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5" name="AutoShape 10">
              <a:extLst>
                <a:ext uri="{FF2B5EF4-FFF2-40B4-BE49-F238E27FC236}">
                  <a16:creationId xmlns:a16="http://schemas.microsoft.com/office/drawing/2014/main" id="{1580CF6C-C426-47B3-93E2-A67C842F471A}"/>
                </a:ext>
              </a:extLst>
            </p:cNvPr>
            <p:cNvSpPr>
              <a:spLocks noChangeArrowheads="1"/>
            </p:cNvSpPr>
            <p:nvPr/>
          </p:nvSpPr>
          <p:spPr bwMode="auto">
            <a:xfrm>
              <a:off x="7044070" y="2709809"/>
              <a:ext cx="2027237" cy="503238"/>
            </a:xfrm>
            <a:prstGeom prst="wedgeRoundRectCallout">
              <a:avLst>
                <a:gd name="adj1" fmla="val -122273"/>
                <a:gd name="adj2" fmla="val 44681"/>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a:solidFill>
                    <a:srgbClr val="CC3300"/>
                  </a:solidFill>
                  <a:latin typeface="+mn-lt"/>
                  <a:ea typeface="FangSong" panose="02010609060101010101" pitchFamily="49" charset="-122"/>
                </a:rPr>
                <a:t>t</a:t>
              </a:r>
              <a:r>
                <a:rPr lang="en-US" altLang="zh-CN" sz="2000" baseline="-25000">
                  <a:solidFill>
                    <a:srgbClr val="CC3300"/>
                  </a:solidFill>
                  <a:latin typeface="+mn-lt"/>
                  <a:ea typeface="FangSong" panose="02010609060101010101" pitchFamily="49" charset="-122"/>
                </a:rPr>
                <a:t>1</a:t>
              </a:r>
              <a:r>
                <a:rPr lang="zh-CN" altLang="en-US" sz="2000">
                  <a:solidFill>
                    <a:srgbClr val="CC3300"/>
                  </a:solidFill>
                  <a:latin typeface="+mn-lt"/>
                  <a:ea typeface="FangSong" panose="02010609060101010101" pitchFamily="49" charset="-122"/>
                </a:rPr>
                <a:t>时刻开始放电</a:t>
              </a:r>
            </a:p>
          </p:txBody>
        </p:sp>
        <p:sp>
          <p:nvSpPr>
            <p:cNvPr id="89096" name="Text Box 7">
              <a:extLst>
                <a:ext uri="{FF2B5EF4-FFF2-40B4-BE49-F238E27FC236}">
                  <a16:creationId xmlns:a16="http://schemas.microsoft.com/office/drawing/2014/main" id="{0D9B28FF-7C60-42B8-BA33-7C13E5F726D8}"/>
                </a:ext>
              </a:extLst>
            </p:cNvPr>
            <p:cNvSpPr txBox="1">
              <a:spLocks noChangeArrowheads="1"/>
            </p:cNvSpPr>
            <p:nvPr/>
          </p:nvSpPr>
          <p:spPr bwMode="auto">
            <a:xfrm>
              <a:off x="4644243" y="5693223"/>
              <a:ext cx="2571236" cy="6848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1700"/>
                </a:lnSpc>
                <a:spcBef>
                  <a:spcPct val="50000"/>
                </a:spcBef>
                <a:buFontTx/>
                <a:buNone/>
                <a:defRPr/>
              </a:pPr>
              <a:r>
                <a:rPr lang="en-US" altLang="zh-CN" sz="2000" b="1" dirty="0">
                  <a:solidFill>
                    <a:srgbClr val="00CC00"/>
                  </a:solidFill>
                  <a:latin typeface="+mn-lt"/>
                  <a:ea typeface="FangSong" panose="02010609060101010101" pitchFamily="49" charset="-122"/>
                </a:rPr>
                <a:t>P163 </a:t>
              </a:r>
              <a:r>
                <a:rPr lang="en-US" altLang="zh-CN" sz="2000" dirty="0">
                  <a:solidFill>
                    <a:srgbClr val="FF0000"/>
                  </a:solidFill>
                  <a:latin typeface="+mn-lt"/>
                  <a:ea typeface="FangSong" panose="02010609060101010101" pitchFamily="49" charset="-122"/>
                </a:rPr>
                <a:t>P167     </a:t>
              </a:r>
              <a:r>
                <a:rPr lang="en-US" altLang="zh-CN" sz="2000" dirty="0">
                  <a:solidFill>
                    <a:schemeClr val="accent6"/>
                  </a:solidFill>
                  <a:latin typeface="+mn-lt"/>
                  <a:ea typeface="FangSong" panose="02010609060101010101" pitchFamily="49" charset="-122"/>
                </a:rPr>
                <a:t>P174 </a:t>
              </a:r>
              <a:r>
                <a:rPr lang="en-US" altLang="zh-CN" sz="2000" dirty="0">
                  <a:solidFill>
                    <a:srgbClr val="FF0000"/>
                  </a:solidFill>
                  <a:latin typeface="+mn-lt"/>
                  <a:ea typeface="FangSong" panose="02010609060101010101" pitchFamily="49" charset="-122"/>
                </a:rPr>
                <a:t> </a:t>
              </a:r>
            </a:p>
            <a:p>
              <a:pPr eaLnBrk="1" hangingPunct="1">
                <a:lnSpc>
                  <a:spcPts val="1700"/>
                </a:lnSpc>
                <a:spcBef>
                  <a:spcPct val="50000"/>
                </a:spcBef>
                <a:buFontTx/>
                <a:buNone/>
                <a:defRPr/>
              </a:pPr>
              <a:r>
                <a:rPr lang="zh-CN" altLang="en-US" sz="2000" dirty="0">
                  <a:solidFill>
                    <a:srgbClr val="FF0000"/>
                  </a:solidFill>
                  <a:latin typeface="+mn-lt"/>
                  <a:ea typeface="FangSong" panose="02010609060101010101" pitchFamily="49" charset="-122"/>
                </a:rPr>
                <a:t>图</a:t>
              </a:r>
              <a:r>
                <a:rPr lang="en-US" altLang="zh-CN" sz="2000" dirty="0">
                  <a:solidFill>
                    <a:srgbClr val="FF0000"/>
                  </a:solidFill>
                  <a:latin typeface="+mn-lt"/>
                  <a:ea typeface="FangSong" panose="02010609060101010101" pitchFamily="49" charset="-122"/>
                </a:rPr>
                <a:t>6-30</a:t>
              </a:r>
              <a:endParaRPr lang="zh-CN" altLang="en-US" sz="2000" dirty="0">
                <a:solidFill>
                  <a:srgbClr val="FF0000"/>
                </a:solidFill>
                <a:latin typeface="+mn-lt"/>
                <a:ea typeface="FangSong" panose="02010609060101010101" pitchFamily="49" charset="-122"/>
              </a:endParaRPr>
            </a:p>
          </p:txBody>
        </p:sp>
        <p:sp>
          <p:nvSpPr>
            <p:cNvPr id="89097" name="AutoShape 7">
              <a:extLst>
                <a:ext uri="{FF2B5EF4-FFF2-40B4-BE49-F238E27FC236}">
                  <a16:creationId xmlns:a16="http://schemas.microsoft.com/office/drawing/2014/main" id="{A73FA067-35D2-4BFC-9522-5F382F8366CC}"/>
                </a:ext>
              </a:extLst>
            </p:cNvPr>
            <p:cNvSpPr>
              <a:spLocks noChangeArrowheads="1"/>
            </p:cNvSpPr>
            <p:nvPr/>
          </p:nvSpPr>
          <p:spPr bwMode="auto">
            <a:xfrm>
              <a:off x="6572484" y="5966405"/>
              <a:ext cx="2384425" cy="503237"/>
            </a:xfrm>
            <a:prstGeom prst="wedgeRoundRectCallout">
              <a:avLst>
                <a:gd name="adj1" fmla="val -71593"/>
                <a:gd name="adj2" fmla="val -565157"/>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dirty="0" err="1">
                  <a:solidFill>
                    <a:srgbClr val="CC3300"/>
                  </a:solidFill>
                  <a:latin typeface="+mn-lt"/>
                  <a:ea typeface="FangSong" panose="02010609060101010101" pitchFamily="49" charset="-122"/>
                </a:rPr>
                <a:t>v</a:t>
              </a:r>
              <a:r>
                <a:rPr lang="en-US" altLang="zh-CN" sz="2000" baseline="-25000" dirty="0" err="1">
                  <a:solidFill>
                    <a:srgbClr val="CC3300"/>
                  </a:solidFill>
                  <a:latin typeface="+mn-lt"/>
                  <a:ea typeface="FangSong" panose="02010609060101010101" pitchFamily="49" charset="-122"/>
                </a:rPr>
                <a:t>c</a:t>
              </a:r>
              <a:r>
                <a:rPr lang="en-US" altLang="zh-CN" sz="2000" baseline="-25000" dirty="0">
                  <a:solidFill>
                    <a:srgbClr val="CC3300"/>
                  </a:solidFill>
                  <a:latin typeface="+mn-lt"/>
                  <a:ea typeface="FangSong" panose="02010609060101010101" pitchFamily="49" charset="-122"/>
                </a:rPr>
                <a:t> </a:t>
              </a:r>
              <a:r>
                <a:rPr lang="zh-CN" altLang="en-US" sz="2000" dirty="0">
                  <a:solidFill>
                    <a:srgbClr val="CC3300"/>
                  </a:solidFill>
                  <a:latin typeface="+mn-lt"/>
                  <a:ea typeface="FangSong" panose="02010609060101010101" pitchFamily="49" charset="-122"/>
                </a:rPr>
                <a:t>几个周期没跟上</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4AAC9F58-2656-4D1A-B652-142A375BEFCA}"/>
              </a:ext>
            </a:extLst>
          </p:cNvPr>
          <p:cNvSpPr>
            <a:spLocks noGrp="1" noChangeArrowheads="1"/>
          </p:cNvSpPr>
          <p:nvPr>
            <p:ph type="title" idx="4294967295"/>
          </p:nvPr>
        </p:nvSpPr>
        <p:spPr>
          <a:xfrm>
            <a:off x="349250" y="103712"/>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sp>
        <p:nvSpPr>
          <p:cNvPr id="90115" name="Text Box 14">
            <a:extLst>
              <a:ext uri="{FF2B5EF4-FFF2-40B4-BE49-F238E27FC236}">
                <a16:creationId xmlns:a16="http://schemas.microsoft.com/office/drawing/2014/main" id="{EBDDB46D-5C55-4775-BD24-CD0AF515505E}"/>
              </a:ext>
            </a:extLst>
          </p:cNvPr>
          <p:cNvSpPr txBox="1">
            <a:spLocks noChangeArrowheads="1"/>
          </p:cNvSpPr>
          <p:nvPr/>
        </p:nvSpPr>
        <p:spPr bwMode="auto">
          <a:xfrm>
            <a:off x="179388" y="1692275"/>
            <a:ext cx="8712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对一个调幅波：</a:t>
            </a:r>
            <a:r>
              <a:rPr lang="en-US" altLang="zh-CN" sz="2400" i="1" dirty="0">
                <a:solidFill>
                  <a:srgbClr val="0000FF"/>
                </a:solidFill>
                <a:latin typeface="+mn-lt"/>
                <a:ea typeface="仿宋" panose="02010609060101010101" pitchFamily="49" charset="-122"/>
                <a:sym typeface="Symbol" panose="05050102010706020507" pitchFamily="18" charset="2"/>
              </a:rPr>
              <a:t> v</a:t>
            </a:r>
            <a:r>
              <a:rPr lang="en-US" altLang="zh-CN" sz="2400" baseline="-25000" dirty="0">
                <a:solidFill>
                  <a:srgbClr val="0000FF"/>
                </a:solidFill>
                <a:latin typeface="+mn-lt"/>
                <a:ea typeface="仿宋" panose="02010609060101010101" pitchFamily="49" charset="-122"/>
                <a:sym typeface="Symbol" panose="05050102010706020507" pitchFamily="18" charset="2"/>
              </a:rPr>
              <a:t>i</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i</a:t>
            </a:r>
            <a:r>
              <a:rPr lang="en-US" altLang="zh-CN" sz="2400" dirty="0">
                <a:solidFill>
                  <a:srgbClr val="0000FF"/>
                </a:solidFill>
                <a:latin typeface="+mn-lt"/>
                <a:ea typeface="仿宋" panose="02010609060101010101" pitchFamily="49" charset="-122"/>
                <a:sym typeface="Symbol" panose="05050102010706020507" pitchFamily="18" charset="2"/>
              </a:rPr>
              <a:t>[1+</a:t>
            </a:r>
            <a:r>
              <a:rPr lang="en-US" altLang="zh-CN" sz="2400" i="1" dirty="0">
                <a:solidFill>
                  <a:srgbClr val="0000FF"/>
                </a:solidFill>
                <a:latin typeface="+mn-lt"/>
                <a:ea typeface="仿宋" panose="02010609060101010101" pitchFamily="49" charset="-122"/>
                <a:sym typeface="Symbol" panose="05050102010706020507" pitchFamily="18" charset="2"/>
              </a:rPr>
              <a:t>m</a:t>
            </a:r>
            <a:r>
              <a:rPr lang="en-US" altLang="zh-CN" sz="2400" dirty="0">
                <a:solidFill>
                  <a:srgbClr val="0000FF"/>
                </a:solidFill>
                <a:latin typeface="+mn-lt"/>
                <a:ea typeface="仿宋" panose="02010609060101010101" pitchFamily="49" charset="-122"/>
                <a:sym typeface="Symbol" panose="05050102010706020507" pitchFamily="18" charset="2"/>
              </a:rPr>
              <a:t>cos(</a:t>
            </a:r>
            <a:r>
              <a:rPr lang="zh-CN" altLang="en-US" sz="2400" i="1" dirty="0">
                <a:solidFill>
                  <a:srgbClr val="0000FF"/>
                </a:solidFill>
                <a:latin typeface="+mn-lt"/>
                <a:ea typeface="仿宋" panose="02010609060101010101" pitchFamily="49" charset="-122"/>
                <a:sym typeface="Symbol" panose="05050102010706020507" pitchFamily="18" charset="2"/>
              </a:rPr>
              <a:t> </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  cos(</a:t>
            </a:r>
            <a:r>
              <a:rPr lang="zh-CN" altLang="en-US"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i</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en-US" altLang="zh-CN" sz="2400" i="1" dirty="0">
                <a:solidFill>
                  <a:srgbClr val="0000FF"/>
                </a:solidFill>
                <a:latin typeface="+mn-lt"/>
                <a:ea typeface="仿宋" panose="02010609060101010101" pitchFamily="49" charset="-122"/>
                <a:sym typeface="Symbol" panose="05050102010706020507" pitchFamily="18" charset="2"/>
              </a:rPr>
              <a:t>V</a:t>
            </a:r>
            <a:r>
              <a:rPr lang="en-US" altLang="zh-CN" sz="2400" baseline="-25000" dirty="0">
                <a:solidFill>
                  <a:srgbClr val="0000FF"/>
                </a:solidFill>
                <a:latin typeface="+mn-lt"/>
                <a:ea typeface="仿宋" panose="02010609060101010101" pitchFamily="49" charset="-122"/>
                <a:sym typeface="Symbol" panose="05050102010706020507" pitchFamily="18" charset="2"/>
              </a:rPr>
              <a:t>i</a:t>
            </a:r>
            <a:r>
              <a:rPr lang="en-US" altLang="zh-CN"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sym typeface="Symbol" panose="05050102010706020507" pitchFamily="18" charset="2"/>
              </a:rPr>
              <a:t> cos(</a:t>
            </a:r>
            <a:r>
              <a:rPr lang="zh-CN" altLang="en-US" sz="2400" i="1" dirty="0">
                <a:solidFill>
                  <a:srgbClr val="0000FF"/>
                </a:solidFill>
                <a:latin typeface="+mn-lt"/>
                <a:ea typeface="仿宋" panose="02010609060101010101" pitchFamily="49" charset="-122"/>
                <a:sym typeface="Symbol" panose="05050102010706020507" pitchFamily="18" charset="2"/>
              </a:rPr>
              <a:t></a:t>
            </a:r>
            <a:r>
              <a:rPr lang="en-US" altLang="zh-CN" sz="2400" baseline="-25000" dirty="0">
                <a:solidFill>
                  <a:srgbClr val="0000FF"/>
                </a:solidFill>
                <a:latin typeface="+mn-lt"/>
                <a:ea typeface="仿宋" panose="02010609060101010101" pitchFamily="49" charset="-122"/>
                <a:sym typeface="Symbol" panose="05050102010706020507" pitchFamily="18" charset="2"/>
              </a:rPr>
              <a:t>i</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sym typeface="Symbol" panose="05050102010706020507" pitchFamily="18" charset="2"/>
              </a:rPr>
              <a:t>)</a:t>
            </a:r>
            <a:r>
              <a:rPr lang="zh-CN" altLang="en-US" sz="2400" dirty="0">
                <a:solidFill>
                  <a:srgbClr val="0000FF"/>
                </a:solidFill>
                <a:latin typeface="+mn-lt"/>
                <a:ea typeface="仿宋" panose="02010609060101010101" pitchFamily="49" charset="-122"/>
              </a:rPr>
              <a:t> </a:t>
            </a:r>
          </a:p>
        </p:txBody>
      </p:sp>
      <p:sp>
        <p:nvSpPr>
          <p:cNvPr id="90116" name="Text Box 15">
            <a:extLst>
              <a:ext uri="{FF2B5EF4-FFF2-40B4-BE49-F238E27FC236}">
                <a16:creationId xmlns:a16="http://schemas.microsoft.com/office/drawing/2014/main" id="{C5A375C6-34EE-48EA-97BB-AB3D383AD41C}"/>
              </a:ext>
            </a:extLst>
          </p:cNvPr>
          <p:cNvSpPr txBox="1">
            <a:spLocks noChangeArrowheads="1"/>
          </p:cNvSpPr>
          <p:nvPr/>
        </p:nvSpPr>
        <p:spPr bwMode="auto">
          <a:xfrm>
            <a:off x="0" y="948786"/>
            <a:ext cx="90725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选</a:t>
            </a:r>
            <a:r>
              <a:rPr lang="en-US" altLang="zh-CN" sz="2400" i="1" dirty="0">
                <a:solidFill>
                  <a:srgbClr val="660066"/>
                </a:solidFill>
                <a:latin typeface="+mn-lt"/>
                <a:ea typeface="仿宋" panose="02010609060101010101" pitchFamily="49" charset="-122"/>
              </a:rPr>
              <a:t>RC</a:t>
            </a:r>
            <a:r>
              <a:rPr lang="zh-CN" altLang="en-US" sz="2400" dirty="0">
                <a:solidFill>
                  <a:srgbClr val="660066"/>
                </a:solidFill>
                <a:latin typeface="+mn-lt"/>
                <a:ea typeface="仿宋" panose="02010609060101010101" pitchFamily="49" charset="-122"/>
              </a:rPr>
              <a:t>的原则：适当选择</a:t>
            </a:r>
            <a:r>
              <a:rPr lang="en-US" altLang="zh-CN" sz="2400" i="1" dirty="0">
                <a:solidFill>
                  <a:srgbClr val="660066"/>
                </a:solidFill>
                <a:latin typeface="+mn-lt"/>
                <a:ea typeface="仿宋" panose="02010609060101010101" pitchFamily="49" charset="-122"/>
              </a:rPr>
              <a:t>RC</a:t>
            </a:r>
            <a:r>
              <a:rPr lang="zh-CN" altLang="en-US" sz="2400" dirty="0">
                <a:solidFill>
                  <a:srgbClr val="660066"/>
                </a:solidFill>
                <a:latin typeface="+mn-lt"/>
                <a:ea typeface="仿宋" panose="02010609060101010101" pitchFamily="49" charset="-122"/>
              </a:rPr>
              <a:t>值，使检波负载电容</a:t>
            </a:r>
            <a:r>
              <a:rPr lang="en-US" altLang="zh-CN" sz="2400" i="1" dirty="0">
                <a:solidFill>
                  <a:srgbClr val="660066"/>
                </a:solidFill>
                <a:latin typeface="+mn-lt"/>
                <a:ea typeface="仿宋" panose="02010609060101010101" pitchFamily="49" charset="-122"/>
              </a:rPr>
              <a:t>C</a:t>
            </a:r>
            <a:r>
              <a:rPr lang="zh-CN" altLang="en-US" sz="2400" dirty="0">
                <a:solidFill>
                  <a:srgbClr val="660066"/>
                </a:solidFill>
                <a:latin typeface="+mn-lt"/>
                <a:ea typeface="仿宋" panose="02010609060101010101" pitchFamily="49" charset="-122"/>
              </a:rPr>
              <a:t>的放电速度能跟得上输入高频信号电压包络的变化速度。</a:t>
            </a:r>
          </a:p>
        </p:txBody>
      </p:sp>
      <p:sp>
        <p:nvSpPr>
          <p:cNvPr id="90117" name="Text Box 20">
            <a:extLst>
              <a:ext uri="{FF2B5EF4-FFF2-40B4-BE49-F238E27FC236}">
                <a16:creationId xmlns:a16="http://schemas.microsoft.com/office/drawing/2014/main" id="{ADD4DCB2-0EB9-4170-92A2-F72978DD128E}"/>
              </a:ext>
            </a:extLst>
          </p:cNvPr>
          <p:cNvSpPr txBox="1">
            <a:spLocks noChangeArrowheads="1"/>
          </p:cNvSpPr>
          <p:nvPr/>
        </p:nvSpPr>
        <p:spPr bwMode="auto">
          <a:xfrm>
            <a:off x="142875" y="4043363"/>
            <a:ext cx="856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latin typeface="+mn-lt"/>
                <a:ea typeface="仿宋" panose="02010609060101010101" pitchFamily="49" charset="-122"/>
              </a:rPr>
              <a:t>∴要使检波负载电容</a:t>
            </a:r>
            <a:r>
              <a:rPr lang="en-US" altLang="zh-CN" sz="2400" i="1">
                <a:solidFill>
                  <a:srgbClr val="660066"/>
                </a:solidFill>
                <a:latin typeface="+mn-lt"/>
                <a:ea typeface="仿宋" panose="02010609060101010101" pitchFamily="49" charset="-122"/>
              </a:rPr>
              <a:t>C</a:t>
            </a:r>
            <a:r>
              <a:rPr lang="zh-CN" altLang="en-US" sz="2400">
                <a:solidFill>
                  <a:srgbClr val="660066"/>
                </a:solidFill>
                <a:latin typeface="+mn-lt"/>
                <a:ea typeface="仿宋" panose="02010609060101010101" pitchFamily="49" charset="-122"/>
              </a:rPr>
              <a:t>放电速度跟上包络变化速度，必须有：</a:t>
            </a:r>
          </a:p>
        </p:txBody>
      </p:sp>
      <p:sp>
        <p:nvSpPr>
          <p:cNvPr id="90118" name="Text Box 21">
            <a:extLst>
              <a:ext uri="{FF2B5EF4-FFF2-40B4-BE49-F238E27FC236}">
                <a16:creationId xmlns:a16="http://schemas.microsoft.com/office/drawing/2014/main" id="{2234B706-DDBC-482C-90D7-8E60225E6C10}"/>
              </a:ext>
            </a:extLst>
          </p:cNvPr>
          <p:cNvSpPr txBox="1">
            <a:spLocks noChangeArrowheads="1"/>
          </p:cNvSpPr>
          <p:nvPr/>
        </p:nvSpPr>
        <p:spPr bwMode="auto">
          <a:xfrm>
            <a:off x="357188" y="5837238"/>
            <a:ext cx="130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latin typeface="+mn-lt"/>
                <a:ea typeface="仿宋" panose="02010609060101010101" pitchFamily="49" charset="-122"/>
              </a:rPr>
              <a:t>设</a:t>
            </a:r>
            <a:r>
              <a:rPr lang="en-US" altLang="zh-CN" sz="2400">
                <a:solidFill>
                  <a:srgbClr val="660066"/>
                </a:solidFill>
                <a:latin typeface="+mn-lt"/>
                <a:ea typeface="仿宋" panose="02010609060101010101" pitchFamily="49" charset="-122"/>
              </a:rPr>
              <a:t>:</a:t>
            </a:r>
          </a:p>
        </p:txBody>
      </p:sp>
      <p:sp>
        <p:nvSpPr>
          <p:cNvPr id="90119" name="Text Box 22">
            <a:extLst>
              <a:ext uri="{FF2B5EF4-FFF2-40B4-BE49-F238E27FC236}">
                <a16:creationId xmlns:a16="http://schemas.microsoft.com/office/drawing/2014/main" id="{820DFCEC-C49F-452C-9F7A-7E366F9DF46F}"/>
              </a:ext>
            </a:extLst>
          </p:cNvPr>
          <p:cNvSpPr txBox="1">
            <a:spLocks noChangeArrowheads="1"/>
          </p:cNvSpPr>
          <p:nvPr/>
        </p:nvSpPr>
        <p:spPr bwMode="auto">
          <a:xfrm>
            <a:off x="179388" y="2610975"/>
            <a:ext cx="5472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振幅</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i</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在</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baseline="-250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时刻的变化速度为：</a:t>
            </a:r>
          </a:p>
        </p:txBody>
      </p:sp>
      <p:sp>
        <p:nvSpPr>
          <p:cNvPr id="90120" name="Text Box 23">
            <a:extLst>
              <a:ext uri="{FF2B5EF4-FFF2-40B4-BE49-F238E27FC236}">
                <a16:creationId xmlns:a16="http://schemas.microsoft.com/office/drawing/2014/main" id="{7F5B9F72-75FA-403B-A582-8F14975EDEA4}"/>
              </a:ext>
            </a:extLst>
          </p:cNvPr>
          <p:cNvSpPr txBox="1">
            <a:spLocks noChangeArrowheads="1"/>
          </p:cNvSpPr>
          <p:nvPr/>
        </p:nvSpPr>
        <p:spPr bwMode="auto">
          <a:xfrm>
            <a:off x="142875" y="3289300"/>
            <a:ext cx="7597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检波电容的放电速度 </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电容放电电压</a:t>
            </a:r>
            <a:r>
              <a:rPr lang="en-US" altLang="zh-CN" sz="2400" i="1" dirty="0" err="1">
                <a:solidFill>
                  <a:srgbClr val="660066"/>
                </a:solidFill>
                <a:latin typeface="+mn-lt"/>
                <a:ea typeface="仿宋" panose="02010609060101010101" pitchFamily="49" charset="-122"/>
                <a:sym typeface="Symbol" panose="05050102010706020507" pitchFamily="18" charset="2"/>
              </a:rPr>
              <a:t>v</a:t>
            </a:r>
            <a:r>
              <a:rPr lang="en-US" altLang="zh-CN" sz="2400" baseline="-25000" dirty="0" err="1">
                <a:solidFill>
                  <a:srgbClr val="660066"/>
                </a:solidFill>
                <a:latin typeface="+mn-lt"/>
                <a:ea typeface="仿宋" panose="02010609060101010101" pitchFamily="49" charset="-122"/>
                <a:sym typeface="Symbol" panose="05050102010706020507" pitchFamily="18" charset="2"/>
              </a:rPr>
              <a:t>c</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t</a:t>
            </a:r>
            <a:r>
              <a:rPr lang="en-US" altLang="zh-CN" sz="24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对时间</a:t>
            </a:r>
            <a:r>
              <a:rPr lang="en-US" altLang="zh-CN" sz="2400" i="1" dirty="0">
                <a:solidFill>
                  <a:srgbClr val="660066"/>
                </a:solidFill>
                <a:latin typeface="+mn-lt"/>
                <a:ea typeface="仿宋" panose="02010609060101010101" pitchFamily="49" charset="-122"/>
              </a:rPr>
              <a:t>t</a:t>
            </a:r>
            <a:r>
              <a:rPr lang="zh-CN" altLang="en-US" sz="2400" dirty="0">
                <a:solidFill>
                  <a:srgbClr val="660066"/>
                </a:solidFill>
                <a:latin typeface="+mn-lt"/>
                <a:ea typeface="仿宋" panose="02010609060101010101" pitchFamily="49" charset="-122"/>
              </a:rPr>
              <a:t>的导数：</a:t>
            </a:r>
          </a:p>
        </p:txBody>
      </p:sp>
      <p:sp>
        <p:nvSpPr>
          <p:cNvPr id="90121" name="Text Box 3">
            <a:extLst>
              <a:ext uri="{FF2B5EF4-FFF2-40B4-BE49-F238E27FC236}">
                <a16:creationId xmlns:a16="http://schemas.microsoft.com/office/drawing/2014/main" id="{9C90C095-A82F-4D96-90B2-3758B6E862AB}"/>
              </a:ext>
            </a:extLst>
          </p:cNvPr>
          <p:cNvSpPr txBox="1">
            <a:spLocks noChangeArrowheads="1"/>
          </p:cNvSpPr>
          <p:nvPr/>
        </p:nvSpPr>
        <p:spPr bwMode="auto">
          <a:xfrm>
            <a:off x="142875" y="493173"/>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rgbClr val="660066"/>
                </a:solidFill>
                <a:latin typeface="+mn-lt"/>
                <a:ea typeface="仿宋" panose="02010609060101010101" pitchFamily="49" charset="-122"/>
              </a:rPr>
              <a:t>③  </a:t>
            </a:r>
            <a:r>
              <a:rPr lang="zh-CN" altLang="en-US" sz="2400">
                <a:solidFill>
                  <a:srgbClr val="660066"/>
                </a:solidFill>
                <a:latin typeface="+mn-lt"/>
                <a:ea typeface="仿宋" panose="02010609060101010101" pitchFamily="49" charset="-122"/>
              </a:rPr>
              <a:t>惰性失真</a:t>
            </a:r>
            <a:r>
              <a:rPr lang="en-US" altLang="zh-CN" sz="2400">
                <a:solidFill>
                  <a:srgbClr val="660066"/>
                </a:solidFill>
                <a:latin typeface="+mn-lt"/>
                <a:ea typeface="仿宋" panose="02010609060101010101" pitchFamily="49" charset="-122"/>
              </a:rPr>
              <a:t> </a:t>
            </a:r>
            <a:endParaRPr lang="zh-CN" altLang="en-US" sz="2400">
              <a:solidFill>
                <a:srgbClr val="660066"/>
              </a:solidFill>
              <a:latin typeface="+mn-lt"/>
              <a:ea typeface="仿宋" panose="02010609060101010101" pitchFamily="49" charset="-122"/>
            </a:endParaRPr>
          </a:p>
        </p:txBody>
      </p:sp>
      <p:graphicFrame>
        <p:nvGraphicFramePr>
          <p:cNvPr id="90122" name="Object 17">
            <a:extLst>
              <a:ext uri="{FF2B5EF4-FFF2-40B4-BE49-F238E27FC236}">
                <a16:creationId xmlns:a16="http://schemas.microsoft.com/office/drawing/2014/main" id="{998312B9-CEDD-452A-A001-588375668681}"/>
              </a:ext>
            </a:extLst>
          </p:cNvPr>
          <p:cNvGraphicFramePr>
            <a:graphicFrameLocks noChangeAspect="1"/>
          </p:cNvGraphicFramePr>
          <p:nvPr>
            <p:extLst>
              <p:ext uri="{D42A27DB-BD31-4B8C-83A1-F6EECF244321}">
                <p14:modId xmlns:p14="http://schemas.microsoft.com/office/powerpoint/2010/main" val="2032882811"/>
              </p:ext>
            </p:extLst>
          </p:nvPr>
        </p:nvGraphicFramePr>
        <p:xfrm>
          <a:off x="7885113" y="3141663"/>
          <a:ext cx="598487" cy="901700"/>
        </p:xfrm>
        <a:graphic>
          <a:graphicData uri="http://schemas.openxmlformats.org/presentationml/2006/ole">
            <mc:AlternateContent xmlns:mc="http://schemas.openxmlformats.org/markup-compatibility/2006">
              <mc:Choice xmlns:v="urn:schemas-microsoft-com:vml" Requires="v">
                <p:oleObj spid="_x0000_s184886" name="公式" r:id="rId3" imgW="266469" imgH="406048" progId="Equation.3">
                  <p:embed/>
                </p:oleObj>
              </mc:Choice>
              <mc:Fallback>
                <p:oleObj name="公式" r:id="rId3" imgW="266469" imgH="406048"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5113" y="3141663"/>
                        <a:ext cx="598487" cy="901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23" name="Object 18">
            <a:extLst>
              <a:ext uri="{FF2B5EF4-FFF2-40B4-BE49-F238E27FC236}">
                <a16:creationId xmlns:a16="http://schemas.microsoft.com/office/drawing/2014/main" id="{4FDEC245-92FB-4F39-BA39-4E18D7DF0FD7}"/>
              </a:ext>
            </a:extLst>
          </p:cNvPr>
          <p:cNvGraphicFramePr>
            <a:graphicFrameLocks noChangeAspect="1"/>
          </p:cNvGraphicFramePr>
          <p:nvPr>
            <p:extLst>
              <p:ext uri="{D42A27DB-BD31-4B8C-83A1-F6EECF244321}">
                <p14:modId xmlns:p14="http://schemas.microsoft.com/office/powerpoint/2010/main" val="3841778544"/>
              </p:ext>
            </p:extLst>
          </p:nvPr>
        </p:nvGraphicFramePr>
        <p:xfrm>
          <a:off x="1398588" y="5545138"/>
          <a:ext cx="2566987" cy="1042987"/>
        </p:xfrm>
        <a:graphic>
          <a:graphicData uri="http://schemas.openxmlformats.org/presentationml/2006/ole">
            <mc:AlternateContent xmlns:mc="http://schemas.openxmlformats.org/markup-compatibility/2006">
              <mc:Choice xmlns:v="urn:schemas-microsoft-com:vml" Requires="v">
                <p:oleObj spid="_x0000_s184887" name="公式" r:id="rId5" imgW="1104900" imgH="444500" progId="Equation.3">
                  <p:embed/>
                </p:oleObj>
              </mc:Choice>
              <mc:Fallback>
                <p:oleObj name="公式" r:id="rId5" imgW="1104900" imgH="4445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8588" y="5545138"/>
                        <a:ext cx="2566987" cy="1042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24" name="Object 19">
            <a:extLst>
              <a:ext uri="{FF2B5EF4-FFF2-40B4-BE49-F238E27FC236}">
                <a16:creationId xmlns:a16="http://schemas.microsoft.com/office/drawing/2014/main" id="{CA1F9C2F-6FCF-419E-9A59-FF67C5261DBE}"/>
              </a:ext>
            </a:extLst>
          </p:cNvPr>
          <p:cNvGraphicFramePr>
            <a:graphicFrameLocks noChangeAspect="1"/>
          </p:cNvGraphicFramePr>
          <p:nvPr>
            <p:extLst>
              <p:ext uri="{D42A27DB-BD31-4B8C-83A1-F6EECF244321}">
                <p14:modId xmlns:p14="http://schemas.microsoft.com/office/powerpoint/2010/main" val="1646498014"/>
              </p:ext>
            </p:extLst>
          </p:nvPr>
        </p:nvGraphicFramePr>
        <p:xfrm>
          <a:off x="2127250" y="4500563"/>
          <a:ext cx="1747838" cy="954087"/>
        </p:xfrm>
        <a:graphic>
          <a:graphicData uri="http://schemas.openxmlformats.org/presentationml/2006/ole">
            <mc:AlternateContent xmlns:mc="http://schemas.openxmlformats.org/markup-compatibility/2006">
              <mc:Choice xmlns:v="urn:schemas-microsoft-com:vml" Requires="v">
                <p:oleObj spid="_x0000_s184888" name="公式" r:id="rId7" imgW="748975" imgH="406224" progId="Equation.3">
                  <p:embed/>
                </p:oleObj>
              </mc:Choice>
              <mc:Fallback>
                <p:oleObj name="公式" r:id="rId7" imgW="748975" imgH="406224"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7250" y="4500563"/>
                        <a:ext cx="1747838"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25" name="Object 16">
            <a:extLst>
              <a:ext uri="{FF2B5EF4-FFF2-40B4-BE49-F238E27FC236}">
                <a16:creationId xmlns:a16="http://schemas.microsoft.com/office/drawing/2014/main" id="{B7C9B233-20FC-4206-9DB2-6307455107DA}"/>
              </a:ext>
            </a:extLst>
          </p:cNvPr>
          <p:cNvGraphicFramePr>
            <a:graphicFrameLocks noChangeAspect="1"/>
          </p:cNvGraphicFramePr>
          <p:nvPr>
            <p:extLst>
              <p:ext uri="{D42A27DB-BD31-4B8C-83A1-F6EECF244321}">
                <p14:modId xmlns:p14="http://schemas.microsoft.com/office/powerpoint/2010/main" val="2949738151"/>
              </p:ext>
            </p:extLst>
          </p:nvPr>
        </p:nvGraphicFramePr>
        <p:xfrm>
          <a:off x="4750977" y="2572465"/>
          <a:ext cx="3249613" cy="742950"/>
        </p:xfrm>
        <a:graphic>
          <a:graphicData uri="http://schemas.openxmlformats.org/presentationml/2006/ole">
            <mc:AlternateContent xmlns:mc="http://schemas.openxmlformats.org/markup-compatibility/2006">
              <mc:Choice xmlns:v="urn:schemas-microsoft-com:vml" Requires="v">
                <p:oleObj spid="_x0000_s184889" name="公式" r:id="rId9" imgW="1815312" imgH="406224" progId="Equation.3">
                  <p:embed/>
                </p:oleObj>
              </mc:Choice>
              <mc:Fallback>
                <p:oleObj name="公式" r:id="rId9" imgW="1815312" imgH="406224"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50977" y="2572465"/>
                        <a:ext cx="3249613" cy="742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椭圆 1">
            <a:extLst>
              <a:ext uri="{FF2B5EF4-FFF2-40B4-BE49-F238E27FC236}">
                <a16:creationId xmlns:a16="http://schemas.microsoft.com/office/drawing/2014/main" id="{65024063-AC6E-44B1-9F9B-E9B867193C7A}"/>
              </a:ext>
            </a:extLst>
          </p:cNvPr>
          <p:cNvSpPr/>
          <p:nvPr/>
        </p:nvSpPr>
        <p:spPr bwMode="auto">
          <a:xfrm>
            <a:off x="3143250" y="1632728"/>
            <a:ext cx="2292846" cy="619141"/>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a:noFill/>
              </a:ln>
              <a:solidFill>
                <a:srgbClr val="336600"/>
              </a:solidFill>
              <a:effectLst/>
              <a:latin typeface="+mn-lt"/>
              <a:ea typeface="仿宋" panose="02010609060101010101" pitchFamily="49" charset="-122"/>
            </a:endParaRPr>
          </a:p>
        </p:txBody>
      </p:sp>
      <p:cxnSp>
        <p:nvCxnSpPr>
          <p:cNvPr id="4" name="直接箭头连接符 3">
            <a:extLst>
              <a:ext uri="{FF2B5EF4-FFF2-40B4-BE49-F238E27FC236}">
                <a16:creationId xmlns:a16="http://schemas.microsoft.com/office/drawing/2014/main" id="{8644435C-6271-4EA7-9127-EC7A3BF2BBCF}"/>
              </a:ext>
            </a:extLst>
          </p:cNvPr>
          <p:cNvCxnSpPr>
            <a:cxnSpLocks/>
          </p:cNvCxnSpPr>
          <p:nvPr/>
        </p:nvCxnSpPr>
        <p:spPr bwMode="auto">
          <a:xfrm>
            <a:off x="4427537" y="2195513"/>
            <a:ext cx="648519" cy="465573"/>
          </a:xfrm>
          <a:prstGeom prst="straightConnector1">
            <a:avLst/>
          </a:prstGeom>
          <a:noFill/>
          <a:ln w="38100" cap="flat" cmpd="sng" algn="ctr">
            <a:solidFill>
              <a:srgbClr val="FF0000"/>
            </a:solidFill>
            <a:prstDash val="solid"/>
            <a:round/>
            <a:headEnd type="none" w="med" len="med"/>
            <a:tailEnd type="triangle"/>
          </a:ln>
          <a:effectLst/>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ECC3D414-7163-420F-AB32-85B7B021753B}"/>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sp>
        <p:nvSpPr>
          <p:cNvPr id="91139" name="Text Box 17">
            <a:extLst>
              <a:ext uri="{FF2B5EF4-FFF2-40B4-BE49-F238E27FC236}">
                <a16:creationId xmlns:a16="http://schemas.microsoft.com/office/drawing/2014/main" id="{86AAADEE-1E25-465E-8CD6-2A327B11D33B}"/>
              </a:ext>
            </a:extLst>
          </p:cNvPr>
          <p:cNvSpPr txBox="1">
            <a:spLocks noChangeArrowheads="1"/>
          </p:cNvSpPr>
          <p:nvPr/>
        </p:nvSpPr>
        <p:spPr bwMode="auto">
          <a:xfrm>
            <a:off x="228600" y="1417637"/>
            <a:ext cx="7345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检波电容</a:t>
            </a:r>
            <a:r>
              <a:rPr lang="en-US" altLang="zh-CN" sz="2400" i="1" dirty="0">
                <a:solidFill>
                  <a:srgbClr val="660066"/>
                </a:solidFill>
                <a:latin typeface="+mn-lt"/>
                <a:ea typeface="仿宋" panose="02010609060101010101" pitchFamily="49" charset="-122"/>
              </a:rPr>
              <a:t>C</a:t>
            </a:r>
            <a:r>
              <a:rPr lang="zh-CN" altLang="en-US" sz="2400" dirty="0">
                <a:solidFill>
                  <a:srgbClr val="660066"/>
                </a:solidFill>
                <a:latin typeface="+mn-lt"/>
                <a:ea typeface="仿宋" panose="02010609060101010101" pitchFamily="49" charset="-122"/>
              </a:rPr>
              <a:t>从</a:t>
            </a:r>
            <a:r>
              <a:rPr lang="zh-CN" altLang="en-US" sz="2400" i="1"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t</a:t>
            </a:r>
            <a:r>
              <a:rPr lang="en-US" altLang="zh-CN" sz="2400" baseline="-250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时刻开始放电，规律为：       </a:t>
            </a:r>
          </a:p>
        </p:txBody>
      </p:sp>
      <p:sp>
        <p:nvSpPr>
          <p:cNvPr id="91140" name="Text Box 18">
            <a:extLst>
              <a:ext uri="{FF2B5EF4-FFF2-40B4-BE49-F238E27FC236}">
                <a16:creationId xmlns:a16="http://schemas.microsoft.com/office/drawing/2014/main" id="{D2558AB7-DC01-4CC7-9DC9-391B65249A07}"/>
              </a:ext>
            </a:extLst>
          </p:cNvPr>
          <p:cNvSpPr txBox="1">
            <a:spLocks noChangeArrowheads="1"/>
          </p:cNvSpPr>
          <p:nvPr/>
        </p:nvSpPr>
        <p:spPr bwMode="auto">
          <a:xfrm>
            <a:off x="360363" y="2254250"/>
            <a:ext cx="741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err="1">
                <a:solidFill>
                  <a:srgbClr val="660066"/>
                </a:solidFill>
                <a:latin typeface="+mn-lt"/>
                <a:ea typeface="仿宋" panose="02010609060101010101" pitchFamily="49" charset="-122"/>
              </a:rPr>
              <a:t>V</a:t>
            </a:r>
            <a:r>
              <a:rPr lang="en-US" altLang="zh-CN" sz="2400" baseline="-25000" dirty="0" err="1">
                <a:solidFill>
                  <a:srgbClr val="660066"/>
                </a:solidFill>
                <a:latin typeface="+mn-lt"/>
                <a:ea typeface="仿宋" panose="02010609060101010101" pitchFamily="49" charset="-122"/>
              </a:rPr>
              <a:t>c</a:t>
            </a:r>
            <a:r>
              <a:rPr lang="zh-CN" altLang="en-US" sz="2400" dirty="0">
                <a:solidFill>
                  <a:srgbClr val="660066"/>
                </a:solidFill>
                <a:latin typeface="+mn-lt"/>
                <a:ea typeface="仿宋" panose="02010609060101010101" pitchFamily="49" charset="-122"/>
              </a:rPr>
              <a:t>为电容</a:t>
            </a:r>
            <a:r>
              <a:rPr lang="en-US" altLang="zh-CN" sz="2400" i="1" dirty="0">
                <a:solidFill>
                  <a:srgbClr val="660066"/>
                </a:solidFill>
                <a:latin typeface="+mn-lt"/>
                <a:ea typeface="仿宋" panose="02010609060101010101" pitchFamily="49" charset="-122"/>
              </a:rPr>
              <a:t>t</a:t>
            </a:r>
            <a:r>
              <a:rPr lang="en-US" altLang="zh-CN" sz="2400" baseline="-250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时刻输出电压振幅，同时等于调幅波电压在</a:t>
            </a:r>
            <a:r>
              <a:rPr lang="en-US" altLang="zh-CN" sz="2400" i="1" dirty="0">
                <a:solidFill>
                  <a:srgbClr val="660066"/>
                </a:solidFill>
                <a:latin typeface="+mn-lt"/>
                <a:ea typeface="仿宋" panose="02010609060101010101" pitchFamily="49" charset="-122"/>
              </a:rPr>
              <a:t>t</a:t>
            </a:r>
            <a:r>
              <a:rPr lang="en-US" altLang="zh-CN" sz="2400" baseline="-250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时刻的振幅，即：</a:t>
            </a:r>
            <a:r>
              <a:rPr lang="en-US" altLang="zh-CN" sz="2400" i="1" dirty="0">
                <a:solidFill>
                  <a:srgbClr val="660066"/>
                </a:solidFill>
                <a:latin typeface="+mn-lt"/>
                <a:ea typeface="仿宋" panose="02010609060101010101" pitchFamily="49" charset="-122"/>
                <a:sym typeface="Symbol" panose="05050102010706020507" pitchFamily="18" charset="2"/>
              </a:rPr>
              <a:t> </a:t>
            </a:r>
            <a:r>
              <a:rPr lang="en-US" altLang="zh-CN" sz="2400" i="1" dirty="0" err="1">
                <a:solidFill>
                  <a:srgbClr val="CC3300"/>
                </a:solidFill>
                <a:latin typeface="+mn-lt"/>
                <a:ea typeface="仿宋" panose="02010609060101010101" pitchFamily="49" charset="-122"/>
                <a:sym typeface="Symbol" panose="05050102010706020507" pitchFamily="18" charset="2"/>
              </a:rPr>
              <a:t>V</a:t>
            </a:r>
            <a:r>
              <a:rPr lang="en-US" altLang="zh-CN" sz="2400" baseline="-25000" dirty="0" err="1">
                <a:solidFill>
                  <a:srgbClr val="CC3300"/>
                </a:solidFill>
                <a:latin typeface="+mn-lt"/>
                <a:ea typeface="仿宋" panose="02010609060101010101" pitchFamily="49" charset="-122"/>
                <a:sym typeface="Symbol" panose="05050102010706020507" pitchFamily="18" charset="2"/>
              </a:rPr>
              <a:t>c</a:t>
            </a:r>
            <a:r>
              <a:rPr lang="en-US" altLang="zh-CN" sz="2400" baseline="-25000" dirty="0">
                <a:solidFill>
                  <a:srgbClr val="CC3300"/>
                </a:solidFill>
                <a:latin typeface="+mn-lt"/>
                <a:ea typeface="仿宋" panose="02010609060101010101" pitchFamily="49" charset="-122"/>
                <a:sym typeface="Symbol" panose="05050102010706020507" pitchFamily="18" charset="2"/>
              </a:rPr>
              <a:t> </a:t>
            </a:r>
            <a:r>
              <a:rPr lang="en-US" altLang="zh-CN" sz="2400" i="1" dirty="0">
                <a:solidFill>
                  <a:srgbClr val="CC3300"/>
                </a:solidFill>
                <a:latin typeface="+mn-lt"/>
                <a:ea typeface="仿宋" panose="02010609060101010101" pitchFamily="49" charset="-122"/>
                <a:sym typeface="Symbol" panose="05050102010706020507" pitchFamily="18" charset="2"/>
              </a:rPr>
              <a:t>=V</a:t>
            </a:r>
            <a:r>
              <a:rPr lang="en-US" altLang="zh-CN" sz="2400" baseline="-25000" dirty="0">
                <a:solidFill>
                  <a:srgbClr val="CC3300"/>
                </a:solidFill>
                <a:latin typeface="+mn-lt"/>
                <a:ea typeface="仿宋" panose="02010609060101010101" pitchFamily="49" charset="-122"/>
                <a:sym typeface="Symbol" panose="05050102010706020507" pitchFamily="18" charset="2"/>
              </a:rPr>
              <a:t>i</a:t>
            </a:r>
            <a:r>
              <a:rPr lang="en-US" altLang="zh-CN" sz="2400" i="1" dirty="0">
                <a:solidFill>
                  <a:srgbClr val="CC3300"/>
                </a:solidFill>
                <a:latin typeface="+mn-lt"/>
                <a:ea typeface="仿宋" panose="02010609060101010101" pitchFamily="49" charset="-122"/>
                <a:sym typeface="Symbol" panose="05050102010706020507" pitchFamily="18" charset="2"/>
              </a:rPr>
              <a:t> </a:t>
            </a:r>
            <a:r>
              <a:rPr lang="en-US" altLang="zh-CN" sz="2400" dirty="0">
                <a:solidFill>
                  <a:srgbClr val="CC3300"/>
                </a:solidFill>
                <a:latin typeface="+mn-lt"/>
                <a:ea typeface="仿宋" panose="02010609060101010101" pitchFamily="49" charset="-122"/>
                <a:sym typeface="Symbol" panose="05050102010706020507" pitchFamily="18" charset="2"/>
              </a:rPr>
              <a:t>[1+</a:t>
            </a:r>
            <a:r>
              <a:rPr lang="en-US" altLang="zh-CN" sz="2400" i="1" dirty="0">
                <a:solidFill>
                  <a:srgbClr val="CC3300"/>
                </a:solidFill>
                <a:latin typeface="+mn-lt"/>
                <a:ea typeface="仿宋" panose="02010609060101010101" pitchFamily="49" charset="-122"/>
                <a:sym typeface="Symbol" panose="05050102010706020507" pitchFamily="18" charset="2"/>
              </a:rPr>
              <a:t>m</a:t>
            </a:r>
            <a:r>
              <a:rPr lang="en-US" altLang="zh-CN" sz="2400" dirty="0">
                <a:solidFill>
                  <a:srgbClr val="CC3300"/>
                </a:solidFill>
                <a:latin typeface="+mn-lt"/>
                <a:ea typeface="仿宋" panose="02010609060101010101" pitchFamily="49" charset="-122"/>
                <a:sym typeface="Symbol" panose="05050102010706020507" pitchFamily="18" charset="2"/>
              </a:rPr>
              <a:t>cos(</a:t>
            </a:r>
            <a:r>
              <a:rPr lang="zh-CN" altLang="en-US" sz="2400" i="1" dirty="0">
                <a:solidFill>
                  <a:srgbClr val="CC3300"/>
                </a:solidFill>
                <a:latin typeface="+mn-lt"/>
                <a:ea typeface="仿宋" panose="02010609060101010101" pitchFamily="49" charset="-122"/>
                <a:sym typeface="Symbol" panose="05050102010706020507" pitchFamily="18" charset="2"/>
              </a:rPr>
              <a:t> </a:t>
            </a:r>
            <a:r>
              <a:rPr lang="en-US" altLang="zh-CN" sz="2400" i="1" dirty="0">
                <a:solidFill>
                  <a:srgbClr val="CC3300"/>
                </a:solidFill>
                <a:latin typeface="+mn-lt"/>
                <a:ea typeface="仿宋" panose="02010609060101010101" pitchFamily="49" charset="-122"/>
                <a:sym typeface="Symbol" panose="05050102010706020507" pitchFamily="18" charset="2"/>
              </a:rPr>
              <a:t>t</a:t>
            </a:r>
            <a:r>
              <a:rPr lang="en-US" altLang="zh-CN" sz="2400" baseline="-25000" dirty="0">
                <a:solidFill>
                  <a:srgbClr val="CC3300"/>
                </a:solidFill>
                <a:latin typeface="+mn-lt"/>
                <a:ea typeface="仿宋" panose="02010609060101010101" pitchFamily="49" charset="-122"/>
                <a:sym typeface="Symbol" panose="05050102010706020507" pitchFamily="18" charset="2"/>
              </a:rPr>
              <a:t>1</a:t>
            </a:r>
            <a:r>
              <a:rPr lang="en-US" altLang="zh-CN" sz="2400" dirty="0">
                <a:solidFill>
                  <a:srgbClr val="CC3300"/>
                </a:solidFill>
                <a:latin typeface="+mn-lt"/>
                <a:ea typeface="仿宋" panose="02010609060101010101" pitchFamily="49" charset="-122"/>
                <a:sym typeface="Symbol" panose="05050102010706020507" pitchFamily="18" charset="2"/>
              </a:rPr>
              <a:t>)]</a:t>
            </a:r>
            <a:endParaRPr lang="zh-CN" altLang="en-US" sz="2400" dirty="0">
              <a:solidFill>
                <a:srgbClr val="CC3300"/>
              </a:solidFill>
              <a:latin typeface="+mn-lt"/>
              <a:ea typeface="仿宋" panose="02010609060101010101" pitchFamily="49" charset="-122"/>
            </a:endParaRPr>
          </a:p>
        </p:txBody>
      </p:sp>
      <p:sp>
        <p:nvSpPr>
          <p:cNvPr id="91141" name="Text Box 19">
            <a:extLst>
              <a:ext uri="{FF2B5EF4-FFF2-40B4-BE49-F238E27FC236}">
                <a16:creationId xmlns:a16="http://schemas.microsoft.com/office/drawing/2014/main" id="{45CCCCBA-FF2D-4D87-AB6E-8C972A9F6028}"/>
              </a:ext>
            </a:extLst>
          </p:cNvPr>
          <p:cNvSpPr txBox="1">
            <a:spLocks noChangeArrowheads="1"/>
          </p:cNvSpPr>
          <p:nvPr/>
        </p:nvSpPr>
        <p:spPr bwMode="auto">
          <a:xfrm>
            <a:off x="390726" y="3484911"/>
            <a:ext cx="1944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在 </a:t>
            </a:r>
            <a:r>
              <a:rPr lang="en-US" altLang="zh-CN" sz="2400" i="1" dirty="0">
                <a:solidFill>
                  <a:srgbClr val="660066"/>
                </a:solidFill>
                <a:latin typeface="+mn-lt"/>
                <a:ea typeface="仿宋" panose="02010609060101010101" pitchFamily="49" charset="-122"/>
              </a:rPr>
              <a:t>t</a:t>
            </a:r>
            <a:r>
              <a:rPr lang="zh-CN" altLang="en-US"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baseline="-250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时：</a:t>
            </a:r>
          </a:p>
        </p:txBody>
      </p:sp>
      <p:sp>
        <p:nvSpPr>
          <p:cNvPr id="91142" name="Text Box 22">
            <a:extLst>
              <a:ext uri="{FF2B5EF4-FFF2-40B4-BE49-F238E27FC236}">
                <a16:creationId xmlns:a16="http://schemas.microsoft.com/office/drawing/2014/main" id="{49D511E4-3BEC-4146-B43E-9D3EFE6CA0DE}"/>
              </a:ext>
            </a:extLst>
          </p:cNvPr>
          <p:cNvSpPr txBox="1">
            <a:spLocks noChangeArrowheads="1"/>
          </p:cNvSpPr>
          <p:nvPr/>
        </p:nvSpPr>
        <p:spPr bwMode="auto">
          <a:xfrm>
            <a:off x="228600" y="5611276"/>
            <a:ext cx="8664501"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可见，</a:t>
            </a:r>
            <a:r>
              <a:rPr lang="en-US" altLang="zh-CN" sz="2400" i="1" dirty="0">
                <a:solidFill>
                  <a:srgbClr val="660066"/>
                </a:solidFill>
                <a:latin typeface="+mn-lt"/>
                <a:ea typeface="仿宋" panose="02010609060101010101" pitchFamily="49" charset="-122"/>
              </a:rPr>
              <a:t>A</a:t>
            </a:r>
            <a:r>
              <a:rPr lang="zh-CN" altLang="en-US" sz="2400" dirty="0">
                <a:solidFill>
                  <a:srgbClr val="660066"/>
                </a:solidFill>
                <a:latin typeface="+mn-lt"/>
                <a:ea typeface="仿宋" panose="02010609060101010101" pitchFamily="49" charset="-122"/>
              </a:rPr>
              <a:t>是</a:t>
            </a:r>
            <a:r>
              <a:rPr lang="en-US" altLang="zh-CN" sz="2400" i="1" dirty="0">
                <a:solidFill>
                  <a:srgbClr val="660066"/>
                </a:solidFill>
                <a:latin typeface="+mn-lt"/>
                <a:ea typeface="仿宋" panose="02010609060101010101" pitchFamily="49" charset="-122"/>
              </a:rPr>
              <a:t>t</a:t>
            </a:r>
            <a:r>
              <a:rPr lang="en-US" altLang="zh-CN" sz="2400" baseline="-250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的函数。若保证 </a:t>
            </a:r>
            <a:r>
              <a:rPr lang="en-US" altLang="zh-CN" sz="2400" i="1" dirty="0">
                <a:solidFill>
                  <a:srgbClr val="660066"/>
                </a:solidFill>
                <a:latin typeface="+mn-lt"/>
                <a:ea typeface="仿宋" panose="02010609060101010101" pitchFamily="49" charset="-122"/>
              </a:rPr>
              <a:t>A</a:t>
            </a:r>
            <a:r>
              <a:rPr lang="en-US" altLang="zh-CN" sz="2400" baseline="-25000" dirty="0">
                <a:solidFill>
                  <a:srgbClr val="660066"/>
                </a:solidFill>
                <a:latin typeface="+mn-lt"/>
                <a:ea typeface="仿宋" panose="02010609060101010101" pitchFamily="49" charset="-122"/>
              </a:rPr>
              <a:t>max</a:t>
            </a:r>
            <a:r>
              <a:rPr lang="en-US"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，就不会产生惰性失真，这是一个</a:t>
            </a:r>
            <a:r>
              <a:rPr lang="zh-CN" altLang="en-US" sz="2800" dirty="0">
                <a:solidFill>
                  <a:srgbClr val="FF0000"/>
                </a:solidFill>
                <a:latin typeface="+mn-lt"/>
                <a:ea typeface="仿宋" panose="02010609060101010101" pitchFamily="49" charset="-122"/>
              </a:rPr>
              <a:t>充分必要</a:t>
            </a:r>
            <a:r>
              <a:rPr lang="zh-CN" altLang="en-US" sz="2400" dirty="0">
                <a:solidFill>
                  <a:srgbClr val="660066"/>
                </a:solidFill>
                <a:latin typeface="+mn-lt"/>
                <a:ea typeface="仿宋" panose="02010609060101010101" pitchFamily="49" charset="-122"/>
              </a:rPr>
              <a:t>条件。</a:t>
            </a:r>
          </a:p>
        </p:txBody>
      </p:sp>
      <p:sp>
        <p:nvSpPr>
          <p:cNvPr id="91143" name="Text Box 3">
            <a:extLst>
              <a:ext uri="{FF2B5EF4-FFF2-40B4-BE49-F238E27FC236}">
                <a16:creationId xmlns:a16="http://schemas.microsoft.com/office/drawing/2014/main" id="{690D0D2F-AEE3-46FD-8C42-E3CCBF28BCA8}"/>
              </a:ext>
            </a:extLst>
          </p:cNvPr>
          <p:cNvSpPr txBox="1">
            <a:spLocks noChangeArrowheads="1"/>
          </p:cNvSpPr>
          <p:nvPr/>
        </p:nvSpPr>
        <p:spPr bwMode="auto">
          <a:xfrm>
            <a:off x="142875" y="681038"/>
            <a:ext cx="300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rgbClr val="660066"/>
                </a:solidFill>
                <a:latin typeface="+mn-lt"/>
                <a:ea typeface="仿宋" panose="02010609060101010101" pitchFamily="49" charset="-122"/>
              </a:rPr>
              <a:t>③ </a:t>
            </a:r>
            <a:r>
              <a:rPr lang="zh-CN" altLang="en-US" sz="2400">
                <a:solidFill>
                  <a:srgbClr val="660066"/>
                </a:solidFill>
                <a:latin typeface="+mn-lt"/>
                <a:ea typeface="仿宋" panose="02010609060101010101" pitchFamily="49" charset="-122"/>
              </a:rPr>
              <a:t>惰性失真</a:t>
            </a:r>
          </a:p>
        </p:txBody>
      </p:sp>
      <p:graphicFrame>
        <p:nvGraphicFramePr>
          <p:cNvPr id="91144" name="Object 16">
            <a:extLst>
              <a:ext uri="{FF2B5EF4-FFF2-40B4-BE49-F238E27FC236}">
                <a16:creationId xmlns:a16="http://schemas.microsoft.com/office/drawing/2014/main" id="{5F851AC3-4048-40F2-8004-90EF2BE05510}"/>
              </a:ext>
            </a:extLst>
          </p:cNvPr>
          <p:cNvGraphicFramePr>
            <a:graphicFrameLocks noChangeAspect="1"/>
          </p:cNvGraphicFramePr>
          <p:nvPr>
            <p:extLst>
              <p:ext uri="{D42A27DB-BD31-4B8C-83A1-F6EECF244321}">
                <p14:modId xmlns:p14="http://schemas.microsoft.com/office/powerpoint/2010/main" val="3724132684"/>
              </p:ext>
            </p:extLst>
          </p:nvPr>
        </p:nvGraphicFramePr>
        <p:xfrm>
          <a:off x="5652120" y="1076248"/>
          <a:ext cx="2268537" cy="820737"/>
        </p:xfrm>
        <a:graphic>
          <a:graphicData uri="http://schemas.openxmlformats.org/presentationml/2006/ole">
            <mc:AlternateContent xmlns:mc="http://schemas.openxmlformats.org/markup-compatibility/2006">
              <mc:Choice xmlns:v="urn:schemas-microsoft-com:vml" Requires="v">
                <p:oleObj spid="_x0000_s212137" name="公式" r:id="rId3" imgW="1041400" imgH="368300" progId="Equation.3">
                  <p:embed/>
                </p:oleObj>
              </mc:Choice>
              <mc:Fallback>
                <p:oleObj name="公式" r:id="rId3" imgW="1041400" imgH="36830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1076248"/>
                        <a:ext cx="2268537" cy="820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45" name="Object 15">
            <a:extLst>
              <a:ext uri="{FF2B5EF4-FFF2-40B4-BE49-F238E27FC236}">
                <a16:creationId xmlns:a16="http://schemas.microsoft.com/office/drawing/2014/main" id="{A9905D71-6569-462E-A92B-2C6BB8D2A103}"/>
              </a:ext>
            </a:extLst>
          </p:cNvPr>
          <p:cNvGraphicFramePr>
            <a:graphicFrameLocks noChangeAspect="1"/>
          </p:cNvGraphicFramePr>
          <p:nvPr>
            <p:extLst>
              <p:ext uri="{D42A27DB-BD31-4B8C-83A1-F6EECF244321}">
                <p14:modId xmlns:p14="http://schemas.microsoft.com/office/powerpoint/2010/main" val="566185670"/>
              </p:ext>
            </p:extLst>
          </p:nvPr>
        </p:nvGraphicFramePr>
        <p:xfrm>
          <a:off x="2117725" y="3359150"/>
          <a:ext cx="6046788" cy="779463"/>
        </p:xfrm>
        <a:graphic>
          <a:graphicData uri="http://schemas.openxmlformats.org/presentationml/2006/ole">
            <mc:AlternateContent xmlns:mc="http://schemas.openxmlformats.org/markup-compatibility/2006">
              <mc:Choice xmlns:v="urn:schemas-microsoft-com:vml" Requires="v">
                <p:oleObj spid="_x0000_s212138" name="公式" r:id="rId5" imgW="2971800" imgH="406400" progId="Equation.3">
                  <p:embed/>
                </p:oleObj>
              </mc:Choice>
              <mc:Fallback>
                <p:oleObj name="公式" r:id="rId5" imgW="2971800" imgH="4064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725" y="3359150"/>
                        <a:ext cx="6046788" cy="779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46" name="Object 21">
            <a:extLst>
              <a:ext uri="{FF2B5EF4-FFF2-40B4-BE49-F238E27FC236}">
                <a16:creationId xmlns:a16="http://schemas.microsoft.com/office/drawing/2014/main" id="{1B56235B-C60C-43C0-A927-B76BB917C5C0}"/>
              </a:ext>
            </a:extLst>
          </p:cNvPr>
          <p:cNvGraphicFramePr>
            <a:graphicFrameLocks noChangeAspect="1"/>
          </p:cNvGraphicFramePr>
          <p:nvPr>
            <p:extLst>
              <p:ext uri="{D42A27DB-BD31-4B8C-83A1-F6EECF244321}">
                <p14:modId xmlns:p14="http://schemas.microsoft.com/office/powerpoint/2010/main" val="1158795290"/>
              </p:ext>
            </p:extLst>
          </p:nvPr>
        </p:nvGraphicFramePr>
        <p:xfrm>
          <a:off x="1006475" y="4427538"/>
          <a:ext cx="7137400" cy="1144587"/>
        </p:xfrm>
        <a:graphic>
          <a:graphicData uri="http://schemas.openxmlformats.org/presentationml/2006/ole">
            <mc:AlternateContent xmlns:mc="http://schemas.openxmlformats.org/markup-compatibility/2006">
              <mc:Choice xmlns:v="urn:schemas-microsoft-com:vml" Requires="v">
                <p:oleObj spid="_x0000_s212139" name="公式" r:id="rId7" imgW="3556000" imgH="558800" progId="Equation.3">
                  <p:embed/>
                </p:oleObj>
              </mc:Choice>
              <mc:Fallback>
                <p:oleObj name="公式" r:id="rId7" imgW="3556000" imgH="55880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6475" y="4427538"/>
                        <a:ext cx="7137400" cy="1144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0381AB6B-AB6E-4EF1-8556-CB2B8FC434B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graphicFrame>
        <p:nvGraphicFramePr>
          <p:cNvPr id="92163" name="Object 8">
            <a:extLst>
              <a:ext uri="{FF2B5EF4-FFF2-40B4-BE49-F238E27FC236}">
                <a16:creationId xmlns:a16="http://schemas.microsoft.com/office/drawing/2014/main" id="{C35ACD10-3D48-4E6F-9D59-53A025561210}"/>
              </a:ext>
            </a:extLst>
          </p:cNvPr>
          <p:cNvGraphicFramePr>
            <a:graphicFrameLocks noChangeAspect="1"/>
          </p:cNvGraphicFramePr>
          <p:nvPr>
            <p:extLst>
              <p:ext uri="{D42A27DB-BD31-4B8C-83A1-F6EECF244321}">
                <p14:modId xmlns:p14="http://schemas.microsoft.com/office/powerpoint/2010/main" val="2907809561"/>
              </p:ext>
            </p:extLst>
          </p:nvPr>
        </p:nvGraphicFramePr>
        <p:xfrm>
          <a:off x="5265738" y="2139950"/>
          <a:ext cx="1920875" cy="890588"/>
        </p:xfrm>
        <a:graphic>
          <a:graphicData uri="http://schemas.openxmlformats.org/presentationml/2006/ole">
            <mc:AlternateContent xmlns:mc="http://schemas.openxmlformats.org/markup-compatibility/2006">
              <mc:Choice xmlns:v="urn:schemas-microsoft-com:vml" Requires="v">
                <p:oleObj spid="_x0000_s199853" name="公式" r:id="rId3" imgW="1066337" imgH="495085" progId="Equation.3">
                  <p:embed/>
                </p:oleObj>
              </mc:Choice>
              <mc:Fallback>
                <p:oleObj name="公式" r:id="rId3" imgW="1066337" imgH="495085"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738" y="2139950"/>
                        <a:ext cx="1920875" cy="890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4" name="Object 10">
            <a:extLst>
              <a:ext uri="{FF2B5EF4-FFF2-40B4-BE49-F238E27FC236}">
                <a16:creationId xmlns:a16="http://schemas.microsoft.com/office/drawing/2014/main" id="{794804B2-1F2A-4709-AF8D-2651AE878643}"/>
              </a:ext>
            </a:extLst>
          </p:cNvPr>
          <p:cNvGraphicFramePr>
            <a:graphicFrameLocks noChangeAspect="1"/>
          </p:cNvGraphicFramePr>
          <p:nvPr>
            <p:extLst>
              <p:ext uri="{D42A27DB-BD31-4B8C-83A1-F6EECF244321}">
                <p14:modId xmlns:p14="http://schemas.microsoft.com/office/powerpoint/2010/main" val="551494759"/>
              </p:ext>
            </p:extLst>
          </p:nvPr>
        </p:nvGraphicFramePr>
        <p:xfrm>
          <a:off x="5607050" y="814804"/>
          <a:ext cx="1238250" cy="1090612"/>
        </p:xfrm>
        <a:graphic>
          <a:graphicData uri="http://schemas.openxmlformats.org/presentationml/2006/ole">
            <mc:AlternateContent xmlns:mc="http://schemas.openxmlformats.org/markup-compatibility/2006">
              <mc:Choice xmlns:v="urn:schemas-microsoft-com:vml" Requires="v">
                <p:oleObj spid="_x0000_s199854" name="公式" r:id="rId5" imgW="545863" imgH="444307" progId="Equation.3">
                  <p:embed/>
                </p:oleObj>
              </mc:Choice>
              <mc:Fallback>
                <p:oleObj name="公式" r:id="rId5" imgW="545863" imgH="444307"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7050" y="814804"/>
                        <a:ext cx="1238250" cy="10906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5" name="Object 11">
            <a:extLst>
              <a:ext uri="{FF2B5EF4-FFF2-40B4-BE49-F238E27FC236}">
                <a16:creationId xmlns:a16="http://schemas.microsoft.com/office/drawing/2014/main" id="{BAB0C948-CA28-4FBA-87A5-0B18980AB9BA}"/>
              </a:ext>
            </a:extLst>
          </p:cNvPr>
          <p:cNvGraphicFramePr>
            <a:graphicFrameLocks noChangeAspect="1"/>
          </p:cNvGraphicFramePr>
          <p:nvPr>
            <p:extLst>
              <p:ext uri="{D42A27DB-BD31-4B8C-83A1-F6EECF244321}">
                <p14:modId xmlns:p14="http://schemas.microsoft.com/office/powerpoint/2010/main" val="1769271704"/>
              </p:ext>
            </p:extLst>
          </p:nvPr>
        </p:nvGraphicFramePr>
        <p:xfrm>
          <a:off x="971550" y="2089150"/>
          <a:ext cx="3159125" cy="1042988"/>
        </p:xfrm>
        <a:graphic>
          <a:graphicData uri="http://schemas.openxmlformats.org/presentationml/2006/ole">
            <mc:AlternateContent xmlns:mc="http://schemas.openxmlformats.org/markup-compatibility/2006">
              <mc:Choice xmlns:v="urn:schemas-microsoft-com:vml" Requires="v">
                <p:oleObj spid="_x0000_s199855" name="公式" r:id="rId7" imgW="1384300" imgH="457200" progId="Equation.3">
                  <p:embed/>
                </p:oleObj>
              </mc:Choice>
              <mc:Fallback>
                <p:oleObj name="公式" r:id="rId7" imgW="1384300" imgH="4572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2089150"/>
                        <a:ext cx="3159125" cy="1042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6" name="Text Box 12">
            <a:extLst>
              <a:ext uri="{FF2B5EF4-FFF2-40B4-BE49-F238E27FC236}">
                <a16:creationId xmlns:a16="http://schemas.microsoft.com/office/drawing/2014/main" id="{34D18F15-C3F3-46CF-9D72-595764017FFC}"/>
              </a:ext>
            </a:extLst>
          </p:cNvPr>
          <p:cNvSpPr txBox="1">
            <a:spLocks noChangeArrowheads="1"/>
          </p:cNvSpPr>
          <p:nvPr/>
        </p:nvSpPr>
        <p:spPr bwMode="auto">
          <a:xfrm>
            <a:off x="900113" y="1089025"/>
            <a:ext cx="504003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为求</a:t>
            </a:r>
            <a:r>
              <a:rPr lang="en-US" altLang="zh-CN" sz="2400" i="1" dirty="0">
                <a:solidFill>
                  <a:srgbClr val="660066"/>
                </a:solidFill>
                <a:latin typeface="+mn-lt"/>
                <a:ea typeface="仿宋" panose="02010609060101010101" pitchFamily="49" charset="-122"/>
              </a:rPr>
              <a:t>A</a:t>
            </a:r>
            <a:r>
              <a:rPr lang="en-US" altLang="zh-CN" sz="2400" baseline="-25000" dirty="0">
                <a:solidFill>
                  <a:srgbClr val="660066"/>
                </a:solidFill>
                <a:latin typeface="+mn-lt"/>
                <a:ea typeface="仿宋" panose="02010609060101010101" pitchFamily="49" charset="-122"/>
              </a:rPr>
              <a:t>max</a:t>
            </a:r>
            <a:r>
              <a:rPr lang="zh-CN" altLang="en-US" sz="2400" dirty="0">
                <a:solidFill>
                  <a:srgbClr val="660066"/>
                </a:solidFill>
                <a:latin typeface="+mn-lt"/>
                <a:ea typeface="仿宋" panose="02010609060101010101" pitchFamily="49" charset="-122"/>
              </a:rPr>
              <a:t>，将</a:t>
            </a:r>
            <a:r>
              <a:rPr lang="en-US" altLang="zh-CN" sz="2400" i="1" dirty="0">
                <a:solidFill>
                  <a:srgbClr val="660066"/>
                </a:solidFill>
                <a:latin typeface="+mn-lt"/>
                <a:ea typeface="仿宋" panose="02010609060101010101" pitchFamily="49" charset="-122"/>
              </a:rPr>
              <a:t>A</a:t>
            </a:r>
            <a:r>
              <a:rPr lang="zh-CN" altLang="en-US" sz="2400" dirty="0">
                <a:solidFill>
                  <a:srgbClr val="660066"/>
                </a:solidFill>
                <a:latin typeface="+mn-lt"/>
                <a:ea typeface="仿宋" panose="02010609060101010101" pitchFamily="49" charset="-122"/>
              </a:rPr>
              <a:t>对 </a:t>
            </a:r>
            <a:r>
              <a:rPr lang="en-US" altLang="zh-CN" sz="2400" i="1" dirty="0">
                <a:solidFill>
                  <a:srgbClr val="660066"/>
                </a:solidFill>
                <a:latin typeface="+mn-lt"/>
                <a:ea typeface="仿宋" panose="02010609060101010101" pitchFamily="49" charset="-122"/>
              </a:rPr>
              <a:t>t</a:t>
            </a:r>
            <a:r>
              <a:rPr lang="en-US" altLang="zh-CN" sz="2400" baseline="-25000" dirty="0">
                <a:solidFill>
                  <a:srgbClr val="660066"/>
                </a:solidFill>
                <a:latin typeface="+mn-lt"/>
                <a:ea typeface="仿宋" panose="02010609060101010101" pitchFamily="49" charset="-122"/>
              </a:rPr>
              <a:t>1</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取导数，令：</a:t>
            </a:r>
          </a:p>
        </p:txBody>
      </p:sp>
      <p:sp>
        <p:nvSpPr>
          <p:cNvPr id="92167" name="Text Box 13">
            <a:extLst>
              <a:ext uri="{FF2B5EF4-FFF2-40B4-BE49-F238E27FC236}">
                <a16:creationId xmlns:a16="http://schemas.microsoft.com/office/drawing/2014/main" id="{E448806B-919F-41C3-98E5-E07F9AA8A9E5}"/>
              </a:ext>
            </a:extLst>
          </p:cNvPr>
          <p:cNvSpPr txBox="1">
            <a:spLocks noChangeArrowheads="1"/>
          </p:cNvSpPr>
          <p:nvPr/>
        </p:nvSpPr>
        <p:spPr bwMode="auto">
          <a:xfrm>
            <a:off x="1132639" y="3169346"/>
            <a:ext cx="6265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仿宋" panose="02010609060101010101" pitchFamily="49" charset="-122"/>
              </a:rPr>
              <a:t>这是不产生“惰性失真”的条件。</a:t>
            </a:r>
          </a:p>
        </p:txBody>
      </p:sp>
      <p:sp>
        <p:nvSpPr>
          <p:cNvPr id="92168" name="Rectangle 14">
            <a:extLst>
              <a:ext uri="{FF2B5EF4-FFF2-40B4-BE49-F238E27FC236}">
                <a16:creationId xmlns:a16="http://schemas.microsoft.com/office/drawing/2014/main" id="{7D89D326-ADD8-4851-9BB3-1145DBC75A06}"/>
              </a:ext>
            </a:extLst>
          </p:cNvPr>
          <p:cNvSpPr>
            <a:spLocks noChangeArrowheads="1"/>
          </p:cNvSpPr>
          <p:nvPr/>
        </p:nvSpPr>
        <p:spPr bwMode="auto">
          <a:xfrm>
            <a:off x="430213" y="4425950"/>
            <a:ext cx="592772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400" dirty="0">
                <a:solidFill>
                  <a:srgbClr val="0000FF"/>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工程上一般按下式计算：</a:t>
            </a:r>
            <a:endParaRPr lang="en-US" altLang="zh-CN" sz="2400" dirty="0">
              <a:solidFill>
                <a:srgbClr val="660066"/>
              </a:solidFill>
              <a:latin typeface="+mn-lt"/>
              <a:ea typeface="仿宋" panose="02010609060101010101" pitchFamily="49" charset="-122"/>
            </a:endParaRPr>
          </a:p>
          <a:p>
            <a:pPr>
              <a:lnSpc>
                <a:spcPct val="90000"/>
              </a:lnSpc>
              <a:buFontTx/>
              <a:buNone/>
            </a:pP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800" i="1" dirty="0">
                <a:solidFill>
                  <a:srgbClr val="0000FF"/>
                </a:solidFill>
                <a:latin typeface="+mn-lt"/>
                <a:ea typeface="仿宋" panose="02010609060101010101" pitchFamily="49" charset="-122"/>
                <a:sym typeface="Symbol" panose="05050102010706020507" pitchFamily="18" charset="2"/>
              </a:rPr>
              <a:t></a:t>
            </a:r>
            <a:r>
              <a:rPr lang="en-US" altLang="zh-CN" sz="2800" baseline="-25000" dirty="0">
                <a:solidFill>
                  <a:srgbClr val="0000FF"/>
                </a:solidFill>
                <a:latin typeface="+mn-lt"/>
                <a:ea typeface="仿宋" panose="02010609060101010101" pitchFamily="49" charset="-122"/>
                <a:sym typeface="Symbol" panose="05050102010706020507" pitchFamily="18" charset="2"/>
              </a:rPr>
              <a:t>max</a:t>
            </a:r>
            <a:r>
              <a:rPr lang="zh-CN" altLang="en-US" sz="2800" dirty="0">
                <a:solidFill>
                  <a:srgbClr val="0000FF"/>
                </a:solidFill>
                <a:latin typeface="+mn-lt"/>
                <a:ea typeface="仿宋" panose="02010609060101010101" pitchFamily="49" charset="-122"/>
                <a:sym typeface="Symbol" panose="05050102010706020507" pitchFamily="18" charset="2"/>
              </a:rPr>
              <a:t></a:t>
            </a:r>
            <a:r>
              <a:rPr lang="en-US" altLang="zh-CN" sz="2800" i="1" dirty="0">
                <a:solidFill>
                  <a:srgbClr val="0000FF"/>
                </a:solidFill>
                <a:latin typeface="+mn-lt"/>
                <a:ea typeface="仿宋" panose="02010609060101010101" pitchFamily="49" charset="-122"/>
                <a:sym typeface="Symbol" panose="05050102010706020507" pitchFamily="18" charset="2"/>
              </a:rPr>
              <a:t>RC</a:t>
            </a:r>
            <a:r>
              <a:rPr lang="en-US" altLang="zh-CN" sz="2800" i="1" dirty="0">
                <a:solidFill>
                  <a:srgbClr val="0000FF"/>
                </a:solidFill>
                <a:latin typeface="+mn-lt"/>
                <a:ea typeface="仿宋" panose="02010609060101010101" pitchFamily="49" charset="-122"/>
                <a:cs typeface="Times New Roman" panose="02020603050405020304" pitchFamily="18" charset="0"/>
                <a:sym typeface="Symbol" panose="05050102010706020507" pitchFamily="18" charset="2"/>
              </a:rPr>
              <a:t> </a:t>
            </a:r>
            <a:r>
              <a:rPr lang="en-US" altLang="zh-CN" sz="2800" dirty="0">
                <a:solidFill>
                  <a:srgbClr val="0000FF"/>
                </a:solidFill>
                <a:latin typeface="+mn-lt"/>
                <a:ea typeface="仿宋" panose="02010609060101010101" pitchFamily="49" charset="-122"/>
                <a:cs typeface="Times New Roman" panose="02020603050405020304" pitchFamily="18" charset="0"/>
                <a:sym typeface="Symbol" panose="05050102010706020507" pitchFamily="18" charset="2"/>
              </a:rPr>
              <a:t></a:t>
            </a:r>
            <a:r>
              <a:rPr lang="en-US" altLang="zh-CN" sz="2800" dirty="0">
                <a:solidFill>
                  <a:srgbClr val="0000FF"/>
                </a:solidFill>
                <a:latin typeface="+mn-lt"/>
                <a:ea typeface="仿宋" panose="02010609060101010101" pitchFamily="49" charset="-122"/>
              </a:rPr>
              <a:t>  1.5</a:t>
            </a:r>
          </a:p>
        </p:txBody>
      </p:sp>
      <p:sp>
        <p:nvSpPr>
          <p:cNvPr id="92169" name="Rectangle 15">
            <a:extLst>
              <a:ext uri="{FF2B5EF4-FFF2-40B4-BE49-F238E27FC236}">
                <a16:creationId xmlns:a16="http://schemas.microsoft.com/office/drawing/2014/main" id="{2499C586-A8F4-46BA-86D4-8BCE54B1A457}"/>
              </a:ext>
            </a:extLst>
          </p:cNvPr>
          <p:cNvSpPr>
            <a:spLocks noChangeArrowheads="1"/>
          </p:cNvSpPr>
          <p:nvPr/>
        </p:nvSpPr>
        <p:spPr bwMode="auto">
          <a:xfrm>
            <a:off x="228600" y="5386388"/>
            <a:ext cx="856932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547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400" dirty="0">
                <a:solidFill>
                  <a:srgbClr val="660066"/>
                </a:solidFill>
                <a:latin typeface="+mn-lt"/>
                <a:ea typeface="仿宋" panose="02010609060101010101" pitchFamily="49" charset="-122"/>
              </a:rPr>
              <a:t>从惰性不失真条件来看，</a:t>
            </a:r>
            <a:r>
              <a:rPr lang="en-US" altLang="zh-CN" sz="2400" i="1" dirty="0">
                <a:solidFill>
                  <a:srgbClr val="660066"/>
                </a:solidFill>
                <a:latin typeface="+mn-lt"/>
                <a:ea typeface="仿宋" panose="02010609060101010101" pitchFamily="49" charset="-122"/>
              </a:rPr>
              <a:t>m</a:t>
            </a:r>
            <a:r>
              <a:rPr lang="zh-CN" altLang="en-US" sz="2400" dirty="0">
                <a:solidFill>
                  <a:srgbClr val="660066"/>
                </a:solidFill>
                <a:latin typeface="+mn-lt"/>
                <a:ea typeface="仿宋" panose="02010609060101010101" pitchFamily="49" charset="-122"/>
              </a:rPr>
              <a:t>越大或者</a:t>
            </a:r>
            <a:r>
              <a:rPr lang="en-US" altLang="zh-CN" sz="2400" i="1" dirty="0">
                <a:solidFill>
                  <a:srgbClr val="660066"/>
                </a:solidFill>
                <a:latin typeface="+mn-lt"/>
                <a:ea typeface="仿宋" panose="02010609060101010101" pitchFamily="49" charset="-122"/>
              </a:rPr>
              <a:t>Ω</a:t>
            </a:r>
            <a:r>
              <a:rPr lang="zh-CN" altLang="en-US" sz="2400" dirty="0">
                <a:solidFill>
                  <a:srgbClr val="660066"/>
                </a:solidFill>
                <a:latin typeface="+mn-lt"/>
                <a:ea typeface="仿宋" panose="02010609060101010101" pitchFamily="49" charset="-122"/>
              </a:rPr>
              <a:t>越高，则要求</a:t>
            </a:r>
            <a:r>
              <a:rPr lang="en-US" altLang="zh-CN" sz="2400" i="1" dirty="0">
                <a:solidFill>
                  <a:srgbClr val="660066"/>
                </a:solidFill>
                <a:latin typeface="+mn-lt"/>
                <a:ea typeface="仿宋" panose="02010609060101010101" pitchFamily="49" charset="-122"/>
              </a:rPr>
              <a:t>RC</a:t>
            </a:r>
            <a:r>
              <a:rPr lang="zh-CN" altLang="en-US" sz="2400" dirty="0">
                <a:solidFill>
                  <a:srgbClr val="660066"/>
                </a:solidFill>
                <a:latin typeface="+mn-lt"/>
                <a:ea typeface="仿宋" panose="02010609060101010101" pitchFamily="49" charset="-122"/>
              </a:rPr>
              <a:t>越小。因为</a:t>
            </a:r>
            <a:r>
              <a:rPr lang="en-US" altLang="zh-CN" sz="2400" i="1" dirty="0">
                <a:solidFill>
                  <a:srgbClr val="660066"/>
                </a:solidFill>
                <a:latin typeface="+mn-lt"/>
                <a:ea typeface="仿宋" panose="02010609060101010101" pitchFamily="49" charset="-122"/>
              </a:rPr>
              <a:t>m</a:t>
            </a:r>
            <a:r>
              <a:rPr lang="zh-CN" altLang="en-US" sz="2400" dirty="0">
                <a:solidFill>
                  <a:srgbClr val="660066"/>
                </a:solidFill>
                <a:latin typeface="+mn-lt"/>
                <a:ea typeface="仿宋" panose="02010609060101010101" pitchFamily="49" charset="-122"/>
              </a:rPr>
              <a:t>越大或者</a:t>
            </a:r>
            <a:r>
              <a:rPr lang="en-US" altLang="zh-CN" sz="2400" i="1" dirty="0">
                <a:solidFill>
                  <a:srgbClr val="660066"/>
                </a:solidFill>
                <a:latin typeface="+mn-lt"/>
                <a:ea typeface="仿宋" panose="02010609060101010101" pitchFamily="49" charset="-122"/>
              </a:rPr>
              <a:t>Ω</a:t>
            </a:r>
            <a:r>
              <a:rPr lang="zh-CN" altLang="en-US" sz="2400" dirty="0">
                <a:solidFill>
                  <a:srgbClr val="660066"/>
                </a:solidFill>
                <a:latin typeface="+mn-lt"/>
                <a:ea typeface="仿宋" panose="02010609060101010101" pitchFamily="49" charset="-122"/>
              </a:rPr>
              <a:t>越高，其包络变化速度越快。为了跟上包络的变化速度，</a:t>
            </a:r>
            <a:r>
              <a:rPr lang="zh-CN" altLang="en-US" sz="2400" dirty="0">
                <a:solidFill>
                  <a:srgbClr val="FF0000"/>
                </a:solidFill>
                <a:latin typeface="+mn-lt"/>
                <a:ea typeface="仿宋" panose="02010609060101010101" pitchFamily="49" charset="-122"/>
              </a:rPr>
              <a:t>必须缩短</a:t>
            </a:r>
            <a:r>
              <a:rPr lang="en-US" altLang="zh-CN" sz="2400" i="1" dirty="0">
                <a:solidFill>
                  <a:srgbClr val="FF0000"/>
                </a:solidFill>
                <a:latin typeface="+mn-lt"/>
                <a:ea typeface="仿宋" panose="02010609060101010101" pitchFamily="49" charset="-122"/>
              </a:rPr>
              <a:t>RC</a:t>
            </a:r>
            <a:r>
              <a:rPr lang="zh-CN" altLang="en-US" sz="2400" dirty="0">
                <a:solidFill>
                  <a:srgbClr val="FF0000"/>
                </a:solidFill>
                <a:latin typeface="+mn-lt"/>
                <a:ea typeface="仿宋" panose="02010609060101010101" pitchFamily="49" charset="-122"/>
              </a:rPr>
              <a:t>放电时间。</a:t>
            </a:r>
          </a:p>
        </p:txBody>
      </p:sp>
      <p:sp>
        <p:nvSpPr>
          <p:cNvPr id="92170" name="Text Box 3">
            <a:extLst>
              <a:ext uri="{FF2B5EF4-FFF2-40B4-BE49-F238E27FC236}">
                <a16:creationId xmlns:a16="http://schemas.microsoft.com/office/drawing/2014/main" id="{00998E1B-7439-4F41-BDFD-F3B3A5C2DDC3}"/>
              </a:ext>
            </a:extLst>
          </p:cNvPr>
          <p:cNvSpPr txBox="1">
            <a:spLocks noChangeArrowheads="1"/>
          </p:cNvSpPr>
          <p:nvPr/>
        </p:nvSpPr>
        <p:spPr bwMode="auto">
          <a:xfrm>
            <a:off x="71438" y="60960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olidFill>
                  <a:srgbClr val="660066"/>
                </a:solidFill>
                <a:latin typeface="+mn-lt"/>
                <a:ea typeface="仿宋" panose="02010609060101010101" pitchFamily="49" charset="-122"/>
              </a:rPr>
              <a:t>③ </a:t>
            </a:r>
            <a:r>
              <a:rPr lang="zh-CN" altLang="en-US" sz="2400">
                <a:solidFill>
                  <a:srgbClr val="660066"/>
                </a:solidFill>
                <a:latin typeface="+mn-lt"/>
                <a:ea typeface="仿宋" panose="02010609060101010101" pitchFamily="49" charset="-122"/>
              </a:rPr>
              <a:t>惰性失真</a:t>
            </a:r>
          </a:p>
        </p:txBody>
      </p:sp>
      <p:sp>
        <p:nvSpPr>
          <p:cNvPr id="92171" name="Text Box 12">
            <a:extLst>
              <a:ext uri="{FF2B5EF4-FFF2-40B4-BE49-F238E27FC236}">
                <a16:creationId xmlns:a16="http://schemas.microsoft.com/office/drawing/2014/main" id="{EFE4D2E0-BF41-40E4-A1EB-3DF09F6FAC05}"/>
              </a:ext>
            </a:extLst>
          </p:cNvPr>
          <p:cNvSpPr txBox="1">
            <a:spLocks noChangeArrowheads="1"/>
          </p:cNvSpPr>
          <p:nvPr/>
        </p:nvSpPr>
        <p:spPr bwMode="auto">
          <a:xfrm>
            <a:off x="241300" y="1804988"/>
            <a:ext cx="1485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解得：</a:t>
            </a:r>
          </a:p>
        </p:txBody>
      </p:sp>
      <p:sp>
        <p:nvSpPr>
          <p:cNvPr id="92172" name="箭头: 右 1">
            <a:extLst>
              <a:ext uri="{FF2B5EF4-FFF2-40B4-BE49-F238E27FC236}">
                <a16:creationId xmlns:a16="http://schemas.microsoft.com/office/drawing/2014/main" id="{00CEA658-9DE2-4159-8C90-5E81BAEA0335}"/>
              </a:ext>
            </a:extLst>
          </p:cNvPr>
          <p:cNvSpPr>
            <a:spLocks noChangeArrowheads="1"/>
          </p:cNvSpPr>
          <p:nvPr/>
        </p:nvSpPr>
        <p:spPr bwMode="auto">
          <a:xfrm>
            <a:off x="4427538" y="2492375"/>
            <a:ext cx="541337" cy="303213"/>
          </a:xfrm>
          <a:prstGeom prst="rightArrow">
            <a:avLst>
              <a:gd name="adj1" fmla="val 50000"/>
              <a:gd name="adj2" fmla="val 49849"/>
            </a:avLst>
          </a:prstGeom>
          <a:solidFill>
            <a:schemeClr val="bg1"/>
          </a:solidFill>
          <a:ln w="9525" algn="ctr">
            <a:solidFill>
              <a:schemeClr val="bg1"/>
            </a:solidFill>
            <a:round/>
            <a:headEnd/>
            <a:tailEnd/>
          </a:ln>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14" name="Rectangle 2">
            <a:extLst>
              <a:ext uri="{FF2B5EF4-FFF2-40B4-BE49-F238E27FC236}">
                <a16:creationId xmlns:a16="http://schemas.microsoft.com/office/drawing/2014/main" id="{9235FE5F-7563-4FB1-8C52-206CFE885648}"/>
              </a:ext>
            </a:extLst>
          </p:cNvPr>
          <p:cNvSpPr txBox="1">
            <a:spLocks noChangeArrowheads="1"/>
          </p:cNvSpPr>
          <p:nvPr/>
        </p:nvSpPr>
        <p:spPr bwMode="auto">
          <a:xfrm>
            <a:off x="7477125" y="2301875"/>
            <a:ext cx="15970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0000FF"/>
                </a:solidFill>
                <a:latin typeface="+mn-lt"/>
                <a:ea typeface="仿宋" panose="02010609060101010101" pitchFamily="49" charset="-122"/>
              </a:rPr>
              <a:t>(6-33)</a:t>
            </a:r>
            <a:endParaRPr lang="zh-CN" altLang="en-US" sz="2800" kern="0" dirty="0">
              <a:solidFill>
                <a:srgbClr val="0000FF"/>
              </a:solidFill>
              <a:latin typeface="+mn-lt"/>
              <a:ea typeface="仿宋" panose="02010609060101010101" pitchFamily="49" charset="-122"/>
            </a:endParaRPr>
          </a:p>
        </p:txBody>
      </p:sp>
      <p:sp>
        <p:nvSpPr>
          <p:cNvPr id="92174" name="Rectangle 14">
            <a:extLst>
              <a:ext uri="{FF2B5EF4-FFF2-40B4-BE49-F238E27FC236}">
                <a16:creationId xmlns:a16="http://schemas.microsoft.com/office/drawing/2014/main" id="{2DC4292F-DB94-4799-A36E-E2C26C7155AB}"/>
              </a:ext>
            </a:extLst>
          </p:cNvPr>
          <p:cNvSpPr>
            <a:spLocks noChangeArrowheads="1"/>
          </p:cNvSpPr>
          <p:nvPr/>
        </p:nvSpPr>
        <p:spPr bwMode="auto">
          <a:xfrm>
            <a:off x="593725" y="3795713"/>
            <a:ext cx="68580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400" dirty="0">
                <a:solidFill>
                  <a:srgbClr val="660066"/>
                </a:solidFill>
                <a:latin typeface="+mn-lt"/>
                <a:ea typeface="仿宋" panose="02010609060101010101" pitchFamily="49" charset="-122"/>
              </a:rPr>
              <a:t>    上式中， </a:t>
            </a:r>
            <a:r>
              <a:rPr lang="zh-CN" altLang="en-US" sz="2400" i="1"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sym typeface="Symbol" panose="05050102010706020507" pitchFamily="18" charset="2"/>
              </a:rPr>
              <a:t> </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min</a:t>
            </a:r>
            <a:r>
              <a:rPr lang="en-US" altLang="zh-CN" sz="2400" dirty="0">
                <a:solidFill>
                  <a:srgbClr val="660066"/>
                </a:solidFill>
                <a:latin typeface="+mn-lt"/>
                <a:ea typeface="仿宋" panose="02010609060101010101" pitchFamily="49" charset="-122"/>
                <a:sym typeface="Symbol" panose="05050102010706020507" pitchFamily="18" charset="2"/>
              </a:rPr>
              <a:t>, </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max</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 , </a:t>
            </a:r>
            <a:r>
              <a:rPr lang="zh-CN" altLang="en-US" sz="2400" dirty="0">
                <a:solidFill>
                  <a:srgbClr val="660066"/>
                </a:solidFill>
                <a:latin typeface="+mn-lt"/>
                <a:ea typeface="仿宋" panose="02010609060101010101" pitchFamily="49" charset="-122"/>
              </a:rPr>
              <a:t>取</a:t>
            </a:r>
            <a:r>
              <a:rPr lang="zh-CN" altLang="en-US" sz="2400" i="1"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baseline="-25000" dirty="0">
                <a:solidFill>
                  <a:srgbClr val="660066"/>
                </a:solidFill>
                <a:latin typeface="+mn-lt"/>
                <a:ea typeface="仿宋" panose="02010609060101010101" pitchFamily="49" charset="-122"/>
                <a:sym typeface="Symbol" panose="05050102010706020507" pitchFamily="18" charset="2"/>
              </a:rPr>
              <a:t>max</a:t>
            </a:r>
            <a:r>
              <a:rPr lang="zh-CN" altLang="en-US" sz="2400" dirty="0">
                <a:solidFill>
                  <a:srgbClr val="660066"/>
                </a:solidFill>
                <a:latin typeface="+mn-lt"/>
                <a:ea typeface="仿宋" panose="02010609060101010101" pitchFamily="49" charset="-122"/>
              </a:rPr>
              <a:t> ，</a:t>
            </a:r>
            <a:endParaRPr lang="en-US" altLang="zh-CN" sz="2400" dirty="0">
              <a:solidFill>
                <a:srgbClr val="660066"/>
              </a:solidFill>
              <a:latin typeface="+mn-lt"/>
              <a:ea typeface="仿宋"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15970FA-ABDD-4C77-B92E-1923FECED2F2}"/>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5.1.1 </a:t>
            </a:r>
            <a:r>
              <a:rPr lang="zh-CN" altLang="en-US" sz="2800" b="1" dirty="0">
                <a:solidFill>
                  <a:srgbClr val="0000FF"/>
                </a:solidFill>
                <a:latin typeface="+mn-lt"/>
                <a:ea typeface="仿宋" panose="02010609060101010101" pitchFamily="49" charset="-122"/>
              </a:rPr>
              <a:t>振幅调制信号的分析</a:t>
            </a:r>
          </a:p>
        </p:txBody>
      </p:sp>
      <p:sp>
        <p:nvSpPr>
          <p:cNvPr id="12291" name="Text Box 5">
            <a:extLst>
              <a:ext uri="{FF2B5EF4-FFF2-40B4-BE49-F238E27FC236}">
                <a16:creationId xmlns:a16="http://schemas.microsoft.com/office/drawing/2014/main" id="{6837CEB1-B15D-4392-A967-267E0A990BDF}"/>
              </a:ext>
            </a:extLst>
          </p:cNvPr>
          <p:cNvSpPr txBox="1">
            <a:spLocks noChangeArrowheads="1"/>
          </p:cNvSpPr>
          <p:nvPr/>
        </p:nvSpPr>
        <p:spPr bwMode="auto">
          <a:xfrm>
            <a:off x="199093" y="687773"/>
            <a:ext cx="849630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FF0000"/>
                </a:solidFill>
                <a:latin typeface="+mn-lt"/>
                <a:ea typeface="仿宋" panose="02010609060101010101" pitchFamily="49" charset="-122"/>
              </a:rPr>
              <a:t>带宽</a:t>
            </a:r>
            <a:r>
              <a:rPr lang="zh-CN" altLang="en-US" sz="2400" dirty="0">
                <a:solidFill>
                  <a:srgbClr val="660066"/>
                </a:solidFill>
                <a:latin typeface="+mn-lt"/>
                <a:ea typeface="仿宋" panose="02010609060101010101" pitchFamily="49" charset="-122"/>
              </a:rPr>
              <a:t>：</a:t>
            </a:r>
            <a:endParaRPr lang="en-US" altLang="zh-CN" sz="2400" dirty="0">
              <a:solidFill>
                <a:srgbClr val="660066"/>
              </a:solidFill>
              <a:latin typeface="+mn-lt"/>
              <a:ea typeface="仿宋" panose="02010609060101010101" pitchFamily="49" charset="-122"/>
            </a:endParaRPr>
          </a:p>
          <a:p>
            <a:pPr eaLnBrk="1" hangingPunct="1">
              <a:spcBef>
                <a:spcPct val="0"/>
              </a:spcBef>
              <a:buFontTx/>
              <a:buNone/>
            </a:pPr>
            <a:r>
              <a:rPr lang="zh-CN" altLang="en-US" sz="2400" dirty="0">
                <a:solidFill>
                  <a:srgbClr val="660066"/>
                </a:solidFill>
                <a:latin typeface="+mn-lt"/>
                <a:ea typeface="仿宋" panose="02010609060101010101" pitchFamily="49" charset="-122"/>
              </a:rPr>
              <a:t>单音时，调幅波所占频带</a:t>
            </a:r>
            <a:r>
              <a:rPr lang="zh-CN" altLang="en-US" sz="2400" dirty="0">
                <a:solidFill>
                  <a:srgbClr val="CC3300"/>
                </a:solidFill>
                <a:latin typeface="+mn-lt"/>
                <a:ea typeface="仿宋" panose="02010609060101010101" pitchFamily="49" charset="-122"/>
              </a:rPr>
              <a:t>（</a:t>
            </a:r>
            <a:r>
              <a:rPr lang="en-US" altLang="zh-CN" sz="2400" dirty="0">
                <a:solidFill>
                  <a:srgbClr val="CC3300"/>
                </a:solidFill>
                <a:latin typeface="+mn-lt"/>
                <a:ea typeface="仿宋" panose="02010609060101010101" pitchFamily="49" charset="-122"/>
              </a:rPr>
              <a:t>BW</a:t>
            </a:r>
            <a:r>
              <a:rPr lang="zh-CN" altLang="en-US" sz="2400" dirty="0">
                <a:solidFill>
                  <a:srgbClr val="CC3300"/>
                </a:solidFill>
                <a:latin typeface="+mn-lt"/>
                <a:ea typeface="仿宋" panose="02010609060101010101" pitchFamily="49" charset="-122"/>
              </a:rPr>
              <a:t>）带宽</a:t>
            </a:r>
            <a:r>
              <a:rPr lang="zh-CN" altLang="en-US"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B</a:t>
            </a:r>
            <a:r>
              <a:rPr lang="en-US" altLang="zh-CN" sz="2400" dirty="0">
                <a:solidFill>
                  <a:srgbClr val="660066"/>
                </a:solidFill>
                <a:latin typeface="+mn-lt"/>
                <a:ea typeface="仿宋" panose="02010609060101010101" pitchFamily="49" charset="-122"/>
              </a:rPr>
              <a:t>=2</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a:t>
            </a:r>
          </a:p>
          <a:p>
            <a:pPr eaLnBrk="1" hangingPunct="1">
              <a:spcBef>
                <a:spcPct val="0"/>
              </a:spcBef>
              <a:buFontTx/>
              <a:buNone/>
            </a:pPr>
            <a:r>
              <a:rPr lang="zh-CN" altLang="en-US" sz="2400" dirty="0">
                <a:solidFill>
                  <a:srgbClr val="660066"/>
                </a:solidFill>
                <a:latin typeface="+mn-lt"/>
                <a:ea typeface="仿宋" panose="02010609060101010101" pitchFamily="49" charset="-122"/>
              </a:rPr>
              <a:t>多频时，调幅波所占频带</a:t>
            </a:r>
            <a:r>
              <a:rPr lang="zh-CN" altLang="en-US" sz="2400" dirty="0">
                <a:solidFill>
                  <a:srgbClr val="CC3300"/>
                </a:solidFill>
                <a:latin typeface="+mn-lt"/>
                <a:ea typeface="仿宋" panose="02010609060101010101" pitchFamily="49" charset="-122"/>
              </a:rPr>
              <a:t>（</a:t>
            </a:r>
            <a:r>
              <a:rPr lang="en-US" altLang="zh-CN" sz="2400" dirty="0">
                <a:solidFill>
                  <a:srgbClr val="CC3300"/>
                </a:solidFill>
                <a:latin typeface="+mn-lt"/>
                <a:ea typeface="仿宋" panose="02010609060101010101" pitchFamily="49" charset="-122"/>
              </a:rPr>
              <a:t>BW</a:t>
            </a:r>
            <a:r>
              <a:rPr lang="zh-CN" altLang="en-US" sz="2400" dirty="0">
                <a:solidFill>
                  <a:srgbClr val="CC3300"/>
                </a:solidFill>
                <a:latin typeface="+mn-lt"/>
                <a:ea typeface="仿宋" panose="02010609060101010101" pitchFamily="49" charset="-122"/>
              </a:rPr>
              <a:t>）带宽</a:t>
            </a:r>
            <a:r>
              <a:rPr lang="zh-CN" altLang="en-US"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B</a:t>
            </a:r>
            <a:r>
              <a:rPr lang="en-US" altLang="zh-CN" sz="2400" dirty="0">
                <a:solidFill>
                  <a:srgbClr val="660066"/>
                </a:solidFill>
                <a:latin typeface="+mn-lt"/>
                <a:ea typeface="仿宋" panose="02010609060101010101" pitchFamily="49" charset="-122"/>
              </a:rPr>
              <a:t>=2</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max          </a:t>
            </a:r>
            <a:r>
              <a:rPr lang="zh-CN" altLang="en-US" sz="2400" dirty="0">
                <a:solidFill>
                  <a:srgbClr val="FF0000"/>
                </a:solidFill>
                <a:latin typeface="+mn-lt"/>
                <a:ea typeface="仿宋" panose="02010609060101010101" pitchFamily="49" charset="-122"/>
              </a:rPr>
              <a:t>（</a:t>
            </a:r>
            <a:r>
              <a:rPr lang="en-US" altLang="zh-CN" sz="2400" dirty="0">
                <a:solidFill>
                  <a:srgbClr val="FF0000"/>
                </a:solidFill>
                <a:latin typeface="+mn-lt"/>
                <a:ea typeface="仿宋" panose="02010609060101010101" pitchFamily="49" charset="-122"/>
              </a:rPr>
              <a:t>6-5</a:t>
            </a:r>
            <a:r>
              <a:rPr lang="zh-CN" altLang="en-US" sz="2400" dirty="0">
                <a:solidFill>
                  <a:srgbClr val="FF0000"/>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 </a:t>
            </a:r>
            <a:endParaRPr lang="zh-CN" altLang="en-US" sz="2400" baseline="-25000" dirty="0">
              <a:solidFill>
                <a:srgbClr val="660066"/>
              </a:solidFill>
              <a:latin typeface="+mn-lt"/>
              <a:ea typeface="仿宋" panose="02010609060101010101" pitchFamily="49" charset="-122"/>
            </a:endParaRPr>
          </a:p>
          <a:p>
            <a:pPr eaLnBrk="1" hangingPunct="1">
              <a:spcBef>
                <a:spcPct val="0"/>
              </a:spcBef>
              <a:buFontTx/>
              <a:buNone/>
            </a:pPr>
            <a:r>
              <a:rPr lang="zh-CN" altLang="en-US" sz="2400" dirty="0">
                <a:solidFill>
                  <a:srgbClr val="660066"/>
                </a:solidFill>
                <a:latin typeface="+mn-lt"/>
                <a:ea typeface="仿宋" panose="02010609060101010101" pitchFamily="49" charset="-122"/>
              </a:rPr>
              <a:t>        它是决定电台频道间隔的重要因素，在中、短波广播时，规定频道间隔是</a:t>
            </a:r>
            <a:r>
              <a:rPr lang="en-US" altLang="zh-CN" sz="2400" dirty="0">
                <a:solidFill>
                  <a:srgbClr val="660066"/>
                </a:solidFill>
                <a:latin typeface="+mn-lt"/>
                <a:ea typeface="仿宋" panose="02010609060101010101" pitchFamily="49" charset="-122"/>
              </a:rPr>
              <a:t>9kHz</a:t>
            </a:r>
            <a:r>
              <a:rPr lang="zh-CN" altLang="en-US"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另外，</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c</a:t>
            </a:r>
            <a:r>
              <a:rPr lang="zh-CN" altLang="en-US" sz="2400" dirty="0">
                <a:solidFill>
                  <a:srgbClr val="660066"/>
                </a:solidFill>
                <a:latin typeface="+mn-lt"/>
                <a:ea typeface="仿宋" panose="02010609060101010101" pitchFamily="49" charset="-122"/>
                <a:sym typeface="Symbol" panose="05050102010706020507" pitchFamily="18" charset="2"/>
              </a:rPr>
              <a:t>  </a:t>
            </a:r>
            <a:r>
              <a:rPr lang="en-US" altLang="zh-CN" sz="2400" dirty="0">
                <a:solidFill>
                  <a:srgbClr val="660066"/>
                </a:solidFill>
                <a:latin typeface="+mn-lt"/>
                <a:ea typeface="仿宋" panose="02010609060101010101" pitchFamily="49" charset="-122"/>
              </a:rPr>
              <a:t>2</a:t>
            </a:r>
            <a:r>
              <a:rPr lang="en-US" altLang="zh-CN" sz="2400" i="1" dirty="0">
                <a:solidFill>
                  <a:srgbClr val="660066"/>
                </a:solidFill>
                <a:latin typeface="+mn-lt"/>
                <a:ea typeface="仿宋" panose="02010609060101010101" pitchFamily="49" charset="-122"/>
              </a:rPr>
              <a:t>f</a:t>
            </a:r>
            <a:r>
              <a:rPr lang="en-US" altLang="zh-CN" sz="2400" baseline="-25000" dirty="0">
                <a:solidFill>
                  <a:srgbClr val="660066"/>
                </a:solidFill>
                <a:latin typeface="+mn-lt"/>
                <a:ea typeface="仿宋" panose="02010609060101010101" pitchFamily="49" charset="-122"/>
                <a:sym typeface="Symbol" panose="05050102010706020507" pitchFamily="18" charset="2"/>
              </a:rPr>
              <a:t>max</a:t>
            </a:r>
            <a:endParaRPr lang="zh-CN" altLang="en-US" sz="2400" dirty="0">
              <a:solidFill>
                <a:srgbClr val="660066"/>
              </a:solidFill>
              <a:latin typeface="+mn-lt"/>
              <a:ea typeface="仿宋" panose="02010609060101010101" pitchFamily="49" charset="-122"/>
            </a:endParaRPr>
          </a:p>
        </p:txBody>
      </p:sp>
      <p:sp>
        <p:nvSpPr>
          <p:cNvPr id="12292" name="Text Box 6">
            <a:extLst>
              <a:ext uri="{FF2B5EF4-FFF2-40B4-BE49-F238E27FC236}">
                <a16:creationId xmlns:a16="http://schemas.microsoft.com/office/drawing/2014/main" id="{C403CF4A-DC71-46AA-A62D-CD4B9274FE1D}"/>
              </a:ext>
            </a:extLst>
          </p:cNvPr>
          <p:cNvSpPr txBox="1">
            <a:spLocks noChangeArrowheads="1"/>
          </p:cNvSpPr>
          <p:nvPr/>
        </p:nvSpPr>
        <p:spPr bwMode="auto">
          <a:xfrm>
            <a:off x="127919" y="2816323"/>
            <a:ext cx="84629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dirty="0">
                <a:solidFill>
                  <a:srgbClr val="0000FF"/>
                </a:solidFill>
                <a:latin typeface="+mn-lt"/>
                <a:ea typeface="仿宋" panose="02010609060101010101" pitchFamily="49" charset="-122"/>
              </a:rPr>
              <a:t>3</a:t>
            </a:r>
            <a:r>
              <a:rPr lang="zh-CN" altLang="en-US" sz="2400" dirty="0">
                <a:solidFill>
                  <a:srgbClr val="0000FF"/>
                </a:solidFill>
                <a:latin typeface="+mn-lt"/>
                <a:ea typeface="仿宋" panose="02010609060101010101" pitchFamily="49" charset="-122"/>
              </a:rPr>
              <a:t>）调幅波的功率</a:t>
            </a:r>
            <a:r>
              <a:rPr lang="en-US" altLang="zh-CN" sz="2400" dirty="0">
                <a:solidFill>
                  <a:srgbClr val="0000FF"/>
                </a:solidFill>
                <a:latin typeface="+mn-lt"/>
                <a:ea typeface="仿宋" panose="02010609060101010101" pitchFamily="49" charset="-122"/>
              </a:rPr>
              <a:t>:</a:t>
            </a:r>
          </a:p>
          <a:p>
            <a:pPr eaLnBrk="1" hangingPunct="1">
              <a:spcBef>
                <a:spcPct val="0"/>
              </a:spcBef>
              <a:buFontTx/>
              <a:buNone/>
            </a:pPr>
            <a:r>
              <a:rPr lang="en-US" altLang="zh-CN" sz="2400" dirty="0">
                <a:solidFill>
                  <a:srgbClr val="003300"/>
                </a:solidFill>
                <a:latin typeface="+mn-lt"/>
                <a:ea typeface="仿宋" panose="02010609060101010101" pitchFamily="49" charset="-122"/>
              </a:rPr>
              <a:t>         </a:t>
            </a:r>
            <a:r>
              <a:rPr lang="zh-CN" altLang="en-US" sz="2400" dirty="0">
                <a:solidFill>
                  <a:srgbClr val="003300"/>
                </a:solidFill>
                <a:latin typeface="+mn-lt"/>
                <a:ea typeface="仿宋" panose="02010609060101010101" pitchFamily="49" charset="-122"/>
              </a:rPr>
              <a:t>调幅波有以下几种状态下的功率：载波功率、最大功率、调幅波的平均功率。</a:t>
            </a:r>
          </a:p>
        </p:txBody>
      </p:sp>
      <p:sp>
        <p:nvSpPr>
          <p:cNvPr id="12293" name="Text Box 7">
            <a:extLst>
              <a:ext uri="{FF2B5EF4-FFF2-40B4-BE49-F238E27FC236}">
                <a16:creationId xmlns:a16="http://schemas.microsoft.com/office/drawing/2014/main" id="{D09CA761-B40D-44A2-8CC0-123FD0E13DB8}"/>
              </a:ext>
            </a:extLst>
          </p:cNvPr>
          <p:cNvSpPr txBox="1">
            <a:spLocks noChangeArrowheads="1"/>
          </p:cNvSpPr>
          <p:nvPr/>
        </p:nvSpPr>
        <p:spPr bwMode="auto">
          <a:xfrm>
            <a:off x="127919" y="5067023"/>
            <a:ext cx="8785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3300"/>
                </a:solidFill>
                <a:latin typeface="+mn-lt"/>
                <a:ea typeface="仿宋" panose="02010609060101010101" pitchFamily="49" charset="-122"/>
              </a:rPr>
              <a:t>② </a:t>
            </a:r>
            <a:r>
              <a:rPr lang="zh-CN" altLang="en-US" sz="2400" dirty="0">
                <a:solidFill>
                  <a:srgbClr val="CC3300"/>
                </a:solidFill>
                <a:latin typeface="+mn-lt"/>
                <a:ea typeface="仿宋" panose="02010609060101010101" pitchFamily="49" charset="-122"/>
              </a:rPr>
              <a:t>最大功率</a:t>
            </a:r>
            <a:r>
              <a:rPr lang="zh-CN" altLang="en-US" sz="2400" dirty="0">
                <a:latin typeface="+mn-lt"/>
                <a:ea typeface="仿宋" panose="02010609060101010101" pitchFamily="49" charset="-122"/>
              </a:rPr>
              <a:t>：</a:t>
            </a:r>
            <a:r>
              <a:rPr lang="zh-CN" altLang="en-US" sz="2400" dirty="0">
                <a:solidFill>
                  <a:srgbClr val="003300"/>
                </a:solidFill>
                <a:latin typeface="+mn-lt"/>
                <a:ea typeface="仿宋" panose="02010609060101010101" pitchFamily="49" charset="-122"/>
              </a:rPr>
              <a:t>指调幅波包络峰值处的一个高频周期内的平均功率，即峰包功率（</a:t>
            </a:r>
            <a:r>
              <a:rPr lang="en-US" altLang="zh-CN" sz="2400" dirty="0">
                <a:solidFill>
                  <a:srgbClr val="003300"/>
                </a:solidFill>
                <a:latin typeface="+mn-lt"/>
                <a:ea typeface="仿宋" panose="02010609060101010101" pitchFamily="49" charset="-122"/>
              </a:rPr>
              <a:t>PEP</a:t>
            </a:r>
            <a:r>
              <a:rPr lang="zh-CN" altLang="en-US" sz="2400" dirty="0">
                <a:solidFill>
                  <a:srgbClr val="003300"/>
                </a:solidFill>
                <a:latin typeface="+mn-lt"/>
                <a:ea typeface="仿宋" panose="02010609060101010101" pitchFamily="49" charset="-122"/>
              </a:rPr>
              <a:t>，</a:t>
            </a:r>
            <a:r>
              <a:rPr lang="en-US" altLang="zh-CN" sz="2400" dirty="0">
                <a:solidFill>
                  <a:srgbClr val="003300"/>
                </a:solidFill>
                <a:latin typeface="+mn-lt"/>
                <a:ea typeface="仿宋" panose="02010609060101010101" pitchFamily="49" charset="-122"/>
              </a:rPr>
              <a:t> peak envelope  power</a:t>
            </a:r>
            <a:r>
              <a:rPr lang="zh-CN" altLang="en-US" sz="2400" dirty="0">
                <a:solidFill>
                  <a:srgbClr val="003300"/>
                </a:solidFill>
                <a:latin typeface="+mn-lt"/>
                <a:ea typeface="仿宋" panose="02010609060101010101" pitchFamily="49" charset="-122"/>
              </a:rPr>
              <a:t>）</a:t>
            </a:r>
            <a:endParaRPr lang="en-US" altLang="zh-CN" sz="2400" dirty="0">
              <a:solidFill>
                <a:srgbClr val="003300"/>
              </a:solidFill>
              <a:latin typeface="+mn-lt"/>
              <a:ea typeface="仿宋" panose="02010609060101010101" pitchFamily="49" charset="-122"/>
            </a:endParaRPr>
          </a:p>
        </p:txBody>
      </p:sp>
      <p:sp>
        <p:nvSpPr>
          <p:cNvPr id="12" name="Text Box 6">
            <a:extLst>
              <a:ext uri="{FF2B5EF4-FFF2-40B4-BE49-F238E27FC236}">
                <a16:creationId xmlns:a16="http://schemas.microsoft.com/office/drawing/2014/main" id="{796DE5C1-AB21-46ED-928D-1D56EDA7B479}"/>
              </a:ext>
            </a:extLst>
          </p:cNvPr>
          <p:cNvSpPr txBox="1">
            <a:spLocks noChangeArrowheads="1"/>
          </p:cNvSpPr>
          <p:nvPr/>
        </p:nvSpPr>
        <p:spPr bwMode="auto">
          <a:xfrm>
            <a:off x="228600" y="5840595"/>
            <a:ext cx="5249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r>
              <a:rPr lang="zh-CN" altLang="en-US" sz="2400" dirty="0">
                <a:solidFill>
                  <a:schemeClr val="bg1"/>
                </a:solidFill>
                <a:latin typeface="+mn-lt"/>
                <a:ea typeface="仿宋" panose="02010609060101010101" pitchFamily="49" charset="-122"/>
              </a:rPr>
              <a:t> </a:t>
            </a:r>
            <a:r>
              <a:rPr lang="zh-CN" altLang="en-US" sz="2400" dirty="0">
                <a:solidFill>
                  <a:srgbClr val="003300"/>
                </a:solidFill>
                <a:latin typeface="+mn-lt"/>
                <a:ea typeface="仿宋" panose="02010609060101010101" pitchFamily="49" charset="-122"/>
              </a:rPr>
              <a:t>由于包络峰值电压</a:t>
            </a:r>
            <a:r>
              <a:rPr lang="en-US" altLang="zh-CN" sz="2400" i="1" dirty="0">
                <a:solidFill>
                  <a:srgbClr val="CC3300"/>
                </a:solidFill>
                <a:latin typeface="+mn-lt"/>
                <a:ea typeface="仿宋" panose="02010609060101010101" pitchFamily="49" charset="-122"/>
              </a:rPr>
              <a:t>V</a:t>
            </a:r>
            <a:r>
              <a:rPr lang="en-US" altLang="zh-CN" sz="2400" baseline="-25000" dirty="0">
                <a:solidFill>
                  <a:srgbClr val="CC3300"/>
                </a:solidFill>
                <a:latin typeface="+mn-lt"/>
                <a:ea typeface="仿宋" panose="02010609060101010101" pitchFamily="49" charset="-122"/>
              </a:rPr>
              <a:t>0m</a:t>
            </a:r>
            <a:r>
              <a:rPr lang="en-US" altLang="zh-CN" sz="2400" dirty="0">
                <a:solidFill>
                  <a:srgbClr val="CC3300"/>
                </a:solidFill>
                <a:latin typeface="+mn-lt"/>
                <a:ea typeface="仿宋" panose="02010609060101010101" pitchFamily="49" charset="-122"/>
              </a:rPr>
              <a:t>=(1+</a:t>
            </a:r>
            <a:r>
              <a:rPr lang="en-US" altLang="zh-CN" sz="2400" i="1" dirty="0">
                <a:solidFill>
                  <a:srgbClr val="CC3300"/>
                </a:solidFill>
                <a:latin typeface="+mn-lt"/>
                <a:ea typeface="仿宋" panose="02010609060101010101" pitchFamily="49" charset="-122"/>
              </a:rPr>
              <a:t> m</a:t>
            </a:r>
            <a:r>
              <a:rPr lang="en-US" altLang="zh-CN" sz="2400" baseline="-25000" dirty="0">
                <a:solidFill>
                  <a:srgbClr val="CC3300"/>
                </a:solidFill>
                <a:latin typeface="+mn-lt"/>
                <a:ea typeface="仿宋" panose="02010609060101010101" pitchFamily="49" charset="-122"/>
              </a:rPr>
              <a:t>a</a:t>
            </a:r>
            <a:r>
              <a:rPr lang="en-US" altLang="zh-CN" sz="2400" dirty="0">
                <a:solidFill>
                  <a:srgbClr val="CC3300"/>
                </a:solidFill>
                <a:latin typeface="+mn-lt"/>
                <a:ea typeface="仿宋" panose="02010609060101010101" pitchFamily="49" charset="-122"/>
              </a:rPr>
              <a:t>)</a:t>
            </a:r>
            <a:r>
              <a:rPr lang="en-US" altLang="zh-CN" sz="2400" dirty="0">
                <a:solidFill>
                  <a:srgbClr val="CC3300"/>
                </a:solidFill>
                <a:latin typeface="+mn-lt"/>
                <a:ea typeface="仿宋" panose="02010609060101010101" pitchFamily="49" charset="-122"/>
                <a:sym typeface="Symbol" panose="05050102010706020507" pitchFamily="18" charset="2"/>
              </a:rPr>
              <a:t></a:t>
            </a:r>
            <a:r>
              <a:rPr lang="en-US" altLang="zh-CN" sz="2400" i="1" dirty="0">
                <a:solidFill>
                  <a:srgbClr val="CC3300"/>
                </a:solidFill>
                <a:latin typeface="+mn-lt"/>
                <a:ea typeface="仿宋" panose="02010609060101010101" pitchFamily="49" charset="-122"/>
              </a:rPr>
              <a:t>V</a:t>
            </a:r>
            <a:r>
              <a:rPr lang="en-US" altLang="zh-CN" sz="2400" baseline="-25000" dirty="0">
                <a:solidFill>
                  <a:srgbClr val="CC3300"/>
                </a:solidFill>
                <a:latin typeface="+mn-lt"/>
                <a:ea typeface="仿宋" panose="02010609060101010101" pitchFamily="49" charset="-122"/>
              </a:rPr>
              <a:t>0</a:t>
            </a:r>
            <a:r>
              <a:rPr lang="zh-CN" altLang="en-US" sz="2400" dirty="0">
                <a:solidFill>
                  <a:srgbClr val="003300"/>
                </a:solidFill>
                <a:latin typeface="+mn-lt"/>
                <a:ea typeface="仿宋" panose="02010609060101010101" pitchFamily="49" charset="-122"/>
              </a:rPr>
              <a:t>有：</a:t>
            </a:r>
          </a:p>
        </p:txBody>
      </p:sp>
      <mc:AlternateContent xmlns:mc="http://schemas.openxmlformats.org/markup-compatibility/2006" xmlns:a14="http://schemas.microsoft.com/office/drawing/2010/main">
        <mc:Choice Requires="a14">
          <p:sp>
            <p:nvSpPr>
              <p:cNvPr id="12298" name="对象 12">
                <a:extLst>
                  <a:ext uri="{FF2B5EF4-FFF2-40B4-BE49-F238E27FC236}">
                    <a16:creationId xmlns:a16="http://schemas.microsoft.com/office/drawing/2014/main" id="{251C421C-0201-4843-8646-04D0657E2DF2}"/>
                  </a:ext>
                </a:extLst>
              </p:cNvPr>
              <p:cNvSpPr txBox="1"/>
              <p:nvPr/>
            </p:nvSpPr>
            <p:spPr bwMode="auto">
              <a:xfrm>
                <a:off x="4644008" y="4124172"/>
                <a:ext cx="3267075" cy="673394"/>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m:rPr>
                              <m:nor/>
                            </m:rPr>
                            <a:rPr lang="en-US" altLang="zh-CN" i="1" dirty="0">
                              <a:solidFill>
                                <a:srgbClr val="003300"/>
                              </a:solidFill>
                              <a:ea typeface="仿宋" panose="02010609060101010101" pitchFamily="49" charset="-122"/>
                            </a:rPr>
                            <m:t>P</m:t>
                          </m:r>
                        </m:e>
                        <m:sub>
                          <m:r>
                            <m:rPr>
                              <m:nor/>
                            </m:rPr>
                            <a:rPr lang="en-US" altLang="zh-CN" baseline="-25000" dirty="0">
                              <a:solidFill>
                                <a:srgbClr val="003300"/>
                              </a:solidFill>
                              <a:ea typeface="仿宋" panose="02010609060101010101" pitchFamily="49" charset="-122"/>
                            </a:rPr>
                            <m:t>0</m:t>
                          </m:r>
                          <m:r>
                            <m:rPr>
                              <m:nor/>
                            </m:rPr>
                            <a:rPr lang="en-US" altLang="zh-CN" baseline="-25000" dirty="0">
                              <a:solidFill>
                                <a:srgbClr val="003300"/>
                              </a:solidFill>
                              <a:ea typeface="仿宋" panose="02010609060101010101" pitchFamily="49" charset="-122"/>
                            </a:rPr>
                            <m:t>T</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m:rPr>
                              <m:nor/>
                            </m:rPr>
                            <a:rPr lang="en-US" altLang="zh-CN" dirty="0">
                              <a:solidFill>
                                <a:srgbClr val="003300"/>
                              </a:solidFill>
                              <a:ea typeface="仿宋" panose="02010609060101010101" pitchFamily="49" charset="-122"/>
                            </a:rPr>
                            <m:t>2</m:t>
                          </m:r>
                          <m:r>
                            <m:rPr>
                              <m:nor/>
                            </m:rPr>
                            <a:rPr lang="zh-CN" altLang="en-US" i="0">
                              <a:solidFill>
                                <a:srgbClr val="000000"/>
                              </a:solidFill>
                              <a:latin typeface="Cambria Math" panose="02040503050406030204" pitchFamily="18" charset="0"/>
                            </a:rPr>
                            <m:t>π</m:t>
                          </m:r>
                        </m:den>
                      </m:f>
                      <m:nary>
                        <m:naryPr>
                          <m:ctrlPr>
                            <a:rPr lang="zh-CN" altLang="en-US" i="1">
                              <a:solidFill>
                                <a:srgbClr val="000000"/>
                              </a:solidFill>
                              <a:latin typeface="Cambria Math" panose="02040503050406030204" pitchFamily="18" charset="0"/>
                            </a:rPr>
                          </m:ctrlPr>
                        </m:naryPr>
                        <m:sub>
                          <m:r>
                            <m:rPr>
                              <m:nor/>
                            </m:rPr>
                            <a:rPr lang="zh-CN" altLang="en-US" i="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π</m:t>
                          </m:r>
                        </m:sub>
                        <m:sup>
                          <m:r>
                            <m:rPr>
                              <m:sty m:val="p"/>
                            </m:rPr>
                            <a:rPr lang="zh-CN" altLang="en-US" i="0">
                              <a:solidFill>
                                <a:srgbClr val="000000"/>
                              </a:solidFill>
                              <a:latin typeface="Cambria Math" panose="02040503050406030204" pitchFamily="18" charset="0"/>
                            </a:rPr>
                            <m:t>π</m:t>
                          </m:r>
                        </m:sup>
                        <m:e>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m:rPr>
                                      <m:nor/>
                                    </m:rPr>
                                    <a:rPr lang="en-US" altLang="zh-CN" i="1" dirty="0">
                                      <a:solidFill>
                                        <a:srgbClr val="CC3300"/>
                                      </a:solidFill>
                                      <a:ea typeface="仿宋" panose="02010609060101010101" pitchFamily="49" charset="-122"/>
                                      <a:sym typeface="Symbol" panose="05050102010706020507" pitchFamily="18" charset="2"/>
                                    </a:rPr>
                                    <m:t>v</m:t>
                                  </m:r>
                                  <m:r>
                                    <m:rPr>
                                      <m:nor/>
                                    </m:rPr>
                                    <a:rPr lang="en-US" altLang="zh-CN" baseline="-25000" dirty="0">
                                      <a:solidFill>
                                        <a:srgbClr val="CC3300"/>
                                      </a:solidFill>
                                      <a:ea typeface="仿宋" panose="02010609060101010101" pitchFamily="49" charset="-122"/>
                                      <a:sym typeface="Symbol" panose="05050102010706020507" pitchFamily="18" charset="2"/>
                                    </a:rPr>
                                    <m:t>0</m:t>
                                  </m:r>
                                </m:e>
                                <m:sup>
                                  <m:r>
                                    <a:rPr lang="zh-CN" altLang="en-US" i="0" smtClean="0">
                                      <a:solidFill>
                                        <a:srgbClr val="000000"/>
                                      </a:solidFill>
                                      <a:latin typeface="Cambria Math" panose="02040503050406030204" pitchFamily="18" charset="0"/>
                                    </a:rPr>
                                    <m:t>2</m:t>
                                  </m:r>
                                </m:sup>
                              </m:sSup>
                              <m:r>
                                <m:rPr>
                                  <m:nor/>
                                </m:rPr>
                                <a:rPr lang="en-US" altLang="zh-CN" dirty="0">
                                  <a:solidFill>
                                    <a:srgbClr val="0000FF"/>
                                  </a:solidFill>
                                  <a:ea typeface="仿宋" panose="02010609060101010101" pitchFamily="49" charset="-122"/>
                                </a:rPr>
                                <m:t>(</m:t>
                              </m:r>
                              <m:r>
                                <m:rPr>
                                  <m:nor/>
                                </m:rPr>
                                <a:rPr lang="en-US" altLang="zh-CN" i="1" dirty="0">
                                  <a:solidFill>
                                    <a:srgbClr val="0000FF"/>
                                  </a:solidFill>
                                  <a:ea typeface="仿宋" panose="02010609060101010101" pitchFamily="49" charset="-122"/>
                                </a:rPr>
                                <m:t>t</m:t>
                              </m:r>
                              <m:r>
                                <m:rPr>
                                  <m:nor/>
                                </m:rPr>
                                <a:rPr lang="en-US" altLang="zh-CN" dirty="0">
                                  <a:solidFill>
                                    <a:srgbClr val="0000FF"/>
                                  </a:solidFill>
                                  <a:ea typeface="仿宋" panose="02010609060101010101" pitchFamily="49" charset="-122"/>
                                </a:rPr>
                                <m:t>)</m:t>
                              </m:r>
                            </m:num>
                            <m:den>
                              <m:r>
                                <m:rPr>
                                  <m:nor/>
                                </m:rPr>
                                <a:rPr lang="en-US" altLang="zh-CN" i="1" dirty="0">
                                  <a:solidFill>
                                    <a:srgbClr val="003300"/>
                                  </a:solidFill>
                                  <a:ea typeface="仿宋" panose="02010609060101010101" pitchFamily="49" charset="-122"/>
                                </a:rPr>
                                <m:t>R</m:t>
                              </m:r>
                              <m:r>
                                <m:rPr>
                                  <m:nor/>
                                </m:rPr>
                                <a:rPr lang="en-US" altLang="zh-CN" baseline="-25000" dirty="0">
                                  <a:solidFill>
                                    <a:srgbClr val="003300"/>
                                  </a:solidFill>
                                  <a:ea typeface="仿宋" panose="02010609060101010101" pitchFamily="49" charset="-122"/>
                                </a:rPr>
                                <m:t>L</m:t>
                              </m:r>
                            </m:den>
                          </m:f>
                        </m:e>
                      </m:nary>
                      <m:r>
                        <m:rPr>
                          <m:nor/>
                        </m:rPr>
                        <a:rPr lang="en-US" altLang="zh-CN" dirty="0">
                          <a:solidFill>
                            <a:srgbClr val="003300"/>
                          </a:solidFill>
                          <a:ea typeface="仿宋" panose="02010609060101010101" pitchFamily="49" charset="-122"/>
                        </a:rPr>
                        <m:t>d</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m:rPr>
                                  <m:nor/>
                                </m:rPr>
                                <a:rPr lang="en-US" altLang="zh-CN" i="1" dirty="0">
                                  <a:solidFill>
                                    <a:srgbClr val="660066"/>
                                  </a:solidFill>
                                  <a:ea typeface="仿宋" panose="02010609060101010101" pitchFamily="49" charset="-122"/>
                                </a:rPr>
                                <m:t>V</m:t>
                              </m:r>
                              <m:r>
                                <m:rPr>
                                  <m:nor/>
                                </m:rPr>
                                <a:rPr lang="en-US" altLang="zh-CN" baseline="-25000" dirty="0">
                                  <a:solidFill>
                                    <a:srgbClr val="660066"/>
                                  </a:solidFill>
                                  <a:ea typeface="仿宋" panose="02010609060101010101" pitchFamily="49" charset="-122"/>
                                </a:rPr>
                                <m:t>0</m:t>
                              </m:r>
                            </m:e>
                            <m:sup>
                              <m:r>
                                <a:rPr lang="zh-CN" altLang="en-US" i="1">
                                  <a:solidFill>
                                    <a:srgbClr val="000000"/>
                                  </a:solidFill>
                                  <a:latin typeface="Cambria Math" panose="02040503050406030204" pitchFamily="18" charset="0"/>
                                </a:rPr>
                                <m:t>2</m:t>
                              </m:r>
                            </m:sup>
                          </m:sSup>
                        </m:num>
                        <m:den>
                          <m:r>
                            <m:rPr>
                              <m:nor/>
                            </m:rPr>
                            <a:rPr lang="en-US" altLang="zh-CN" dirty="0">
                              <a:solidFill>
                                <a:srgbClr val="003300"/>
                              </a:solidFill>
                              <a:ea typeface="仿宋" panose="02010609060101010101" pitchFamily="49" charset="-122"/>
                            </a:rPr>
                            <m:t>2</m:t>
                          </m:r>
                          <m:r>
                            <m:rPr>
                              <m:nor/>
                            </m:rPr>
                            <a:rPr lang="en-US" altLang="zh-CN" i="1" dirty="0">
                              <a:solidFill>
                                <a:srgbClr val="0000FF"/>
                              </a:solidFill>
                              <a:ea typeface="仿宋" panose="02010609060101010101" pitchFamily="49" charset="-122"/>
                            </a:rPr>
                            <m:t>R</m:t>
                          </m:r>
                          <m:r>
                            <m:rPr>
                              <m:nor/>
                            </m:rPr>
                            <a:rPr lang="en-US" altLang="zh-CN" baseline="-25000" dirty="0">
                              <a:solidFill>
                                <a:srgbClr val="0000FF"/>
                              </a:solidFill>
                              <a:ea typeface="仿宋" panose="02010609060101010101" pitchFamily="49" charset="-122"/>
                            </a:rPr>
                            <m:t>L</m:t>
                          </m:r>
                        </m:den>
                      </m:f>
                    </m:oMath>
                  </m:oMathPara>
                </a14:m>
                <a:endParaRPr lang="zh-CN" altLang="en-US" dirty="0"/>
              </a:p>
            </p:txBody>
          </p:sp>
        </mc:Choice>
        <mc:Fallback xmlns="">
          <p:sp>
            <p:nvSpPr>
              <p:cNvPr id="12298" name="对象 12">
                <a:extLst>
                  <a:ext uri="{FF2B5EF4-FFF2-40B4-BE49-F238E27FC236}">
                    <a16:creationId xmlns:a16="http://schemas.microsoft.com/office/drawing/2014/main" id="{251C421C-0201-4843-8646-04D0657E2DF2}"/>
                  </a:ext>
                </a:extLst>
              </p:cNvPr>
              <p:cNvSpPr txBox="1">
                <a:spLocks noRot="1" noChangeAspect="1" noMove="1" noResize="1" noEditPoints="1" noAdjustHandles="1" noChangeArrowheads="1" noChangeShapeType="1" noTextEdit="1"/>
              </p:cNvSpPr>
              <p:nvPr/>
            </p:nvSpPr>
            <p:spPr bwMode="auto">
              <a:xfrm>
                <a:off x="4644008" y="4124172"/>
                <a:ext cx="3267075" cy="673394"/>
              </a:xfrm>
              <a:prstGeom prst="rect">
                <a:avLst/>
              </a:prstGeom>
              <a:blipFill>
                <a:blip r:embed="rId3"/>
                <a:stretch>
                  <a:fillRect/>
                </a:stretch>
              </a:blipFill>
              <a:ln>
                <a:noFill/>
              </a:ln>
            </p:spPr>
            <p:txBody>
              <a:bodyPr/>
              <a:lstStyle/>
              <a:p>
                <a:r>
                  <a:rPr lang="zh-CN" altLang="en-US">
                    <a:noFill/>
                  </a:rPr>
                  <a:t> </a:t>
                </a:r>
              </a:p>
            </p:txBody>
          </p:sp>
        </mc:Fallback>
      </mc:AlternateContent>
      <p:sp>
        <p:nvSpPr>
          <p:cNvPr id="12294" name="Text Box 6">
            <a:extLst>
              <a:ext uri="{FF2B5EF4-FFF2-40B4-BE49-F238E27FC236}">
                <a16:creationId xmlns:a16="http://schemas.microsoft.com/office/drawing/2014/main" id="{74348EA0-40C5-44A2-8D9C-AC7C184B839A}"/>
              </a:ext>
            </a:extLst>
          </p:cNvPr>
          <p:cNvSpPr txBox="1">
            <a:spLocks noChangeArrowheads="1"/>
          </p:cNvSpPr>
          <p:nvPr/>
        </p:nvSpPr>
        <p:spPr bwMode="auto">
          <a:xfrm>
            <a:off x="35496" y="4217733"/>
            <a:ext cx="4714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3300"/>
                </a:solidFill>
                <a:latin typeface="+mn-lt"/>
                <a:ea typeface="仿宋" panose="02010609060101010101" pitchFamily="49" charset="-122"/>
              </a:rPr>
              <a:t> ① 在电阻</a:t>
            </a:r>
            <a:r>
              <a:rPr lang="en-US" altLang="zh-CN" sz="2400" i="1" dirty="0">
                <a:solidFill>
                  <a:srgbClr val="003300"/>
                </a:solidFill>
                <a:latin typeface="+mn-lt"/>
                <a:ea typeface="仿宋" panose="02010609060101010101" pitchFamily="49" charset="-122"/>
              </a:rPr>
              <a:t>R</a:t>
            </a:r>
            <a:r>
              <a:rPr lang="en-US" altLang="zh-CN" sz="2400" baseline="-25000" dirty="0">
                <a:solidFill>
                  <a:srgbClr val="003300"/>
                </a:solidFill>
                <a:latin typeface="+mn-lt"/>
                <a:ea typeface="仿宋" panose="02010609060101010101" pitchFamily="49" charset="-122"/>
              </a:rPr>
              <a:t>L</a:t>
            </a:r>
            <a:r>
              <a:rPr lang="zh-CN" altLang="en-US" sz="2400" dirty="0">
                <a:solidFill>
                  <a:srgbClr val="003300"/>
                </a:solidFill>
                <a:latin typeface="+mn-lt"/>
                <a:ea typeface="仿宋" panose="02010609060101010101" pitchFamily="49" charset="-122"/>
              </a:rPr>
              <a:t>上消耗的</a:t>
            </a:r>
            <a:r>
              <a:rPr lang="zh-CN" altLang="en-US" sz="2400" dirty="0">
                <a:solidFill>
                  <a:srgbClr val="CC3300"/>
                </a:solidFill>
                <a:latin typeface="+mn-lt"/>
                <a:ea typeface="仿宋" panose="02010609060101010101" pitchFamily="49" charset="-122"/>
              </a:rPr>
              <a:t>载波功率</a:t>
            </a:r>
            <a:r>
              <a:rPr lang="zh-CN" altLang="en-US" sz="2400" dirty="0">
                <a:solidFill>
                  <a:srgbClr val="003300"/>
                </a:solidFill>
                <a:latin typeface="+mn-lt"/>
                <a:ea typeface="仿宋" panose="02010609060101010101" pitchFamily="49" charset="-122"/>
              </a:rPr>
              <a:t>：</a:t>
            </a:r>
          </a:p>
        </p:txBody>
      </p:sp>
      <p:sp>
        <p:nvSpPr>
          <p:cNvPr id="12295" name="Text Box 5">
            <a:extLst>
              <a:ext uri="{FF2B5EF4-FFF2-40B4-BE49-F238E27FC236}">
                <a16:creationId xmlns:a16="http://schemas.microsoft.com/office/drawing/2014/main" id="{99423800-40DA-4F0E-878B-1B7E337477C0}"/>
              </a:ext>
            </a:extLst>
          </p:cNvPr>
          <p:cNvSpPr txBox="1">
            <a:spLocks noChangeArrowheads="1"/>
          </p:cNvSpPr>
          <p:nvPr/>
        </p:nvSpPr>
        <p:spPr bwMode="auto">
          <a:xfrm>
            <a:off x="7524328" y="4217732"/>
            <a:ext cx="121381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FF0000"/>
                </a:solidFill>
                <a:latin typeface="+mn-lt"/>
                <a:ea typeface="仿宋" panose="02010609060101010101" pitchFamily="49" charset="-122"/>
              </a:rPr>
              <a:t>（</a:t>
            </a:r>
            <a:r>
              <a:rPr lang="en-US" altLang="zh-CN" sz="2400" dirty="0">
                <a:solidFill>
                  <a:srgbClr val="FF0000"/>
                </a:solidFill>
                <a:latin typeface="+mn-lt"/>
                <a:ea typeface="仿宋" panose="02010609060101010101" pitchFamily="49" charset="-122"/>
              </a:rPr>
              <a:t>6-6</a:t>
            </a:r>
            <a:r>
              <a:rPr lang="zh-CN" altLang="en-US" sz="2400" dirty="0">
                <a:solidFill>
                  <a:srgbClr val="FF0000"/>
                </a:solidFill>
                <a:latin typeface="+mn-lt"/>
                <a:ea typeface="仿宋" panose="02010609060101010101" pitchFamily="49" charset="-122"/>
              </a:rPr>
              <a:t>）</a:t>
            </a:r>
          </a:p>
        </p:txBody>
      </p:sp>
      <mc:AlternateContent xmlns:mc="http://schemas.openxmlformats.org/markup-compatibility/2006" xmlns:a14="http://schemas.microsoft.com/office/drawing/2010/main">
        <mc:Choice Requires="a14">
          <p:sp>
            <p:nvSpPr>
              <p:cNvPr id="4" name="对象 12">
                <a:extLst>
                  <a:ext uri="{FF2B5EF4-FFF2-40B4-BE49-F238E27FC236}">
                    <a16:creationId xmlns:a16="http://schemas.microsoft.com/office/drawing/2014/main" id="{A20D77A7-1B3F-4943-8FBC-D729C70154B3}"/>
                  </a:ext>
                </a:extLst>
              </p:cNvPr>
              <p:cNvSpPr txBox="1"/>
              <p:nvPr/>
            </p:nvSpPr>
            <p:spPr bwMode="auto">
              <a:xfrm>
                <a:off x="5323595" y="5995966"/>
                <a:ext cx="3744416" cy="673394"/>
              </a:xfrm>
              <a:prstGeom prst="rect">
                <a:avLst/>
              </a:prstGeom>
              <a:solidFill>
                <a:schemeClr val="bg1"/>
              </a:solidFill>
              <a:ln>
                <a:noFill/>
              </a:ln>
            </p:spPr>
            <p:txBody>
              <a:bodyPr>
                <a:normAutofit fontScale="62500" lnSpcReduction="20000"/>
              </a:bodyPr>
              <a:lstStyle/>
              <a:p>
                <a14:m>
                  <m:oMath xmlns:m="http://schemas.openxmlformats.org/officeDocument/2006/math">
                    <m:sSub>
                      <m:sSubPr>
                        <m:ctrlPr>
                          <a:rPr lang="zh-CN" altLang="en-US" i="1" smtClean="0">
                            <a:solidFill>
                              <a:srgbClr val="0000FF"/>
                            </a:solidFill>
                            <a:latin typeface="Cambria Math" panose="02040503050406030204" pitchFamily="18" charset="0"/>
                          </a:rPr>
                        </m:ctrlPr>
                      </m:sSubPr>
                      <m:e>
                        <m:r>
                          <m:rPr>
                            <m:nor/>
                          </m:rPr>
                          <a:rPr lang="en-US" altLang="zh-CN" i="1" dirty="0">
                            <a:solidFill>
                              <a:srgbClr val="0000FF"/>
                            </a:solidFill>
                            <a:ea typeface="仿宋" panose="02010609060101010101" pitchFamily="49" charset="-122"/>
                          </a:rPr>
                          <m:t>P</m:t>
                        </m:r>
                      </m:e>
                      <m:sub>
                        <m:r>
                          <m:rPr>
                            <m:nor/>
                          </m:rPr>
                          <a:rPr lang="en-US" altLang="zh-CN" baseline="-25000" dirty="0">
                            <a:solidFill>
                              <a:srgbClr val="0000FF"/>
                            </a:solidFill>
                            <a:ea typeface="仿宋" panose="02010609060101010101" pitchFamily="49" charset="-122"/>
                          </a:rPr>
                          <m:t>max</m:t>
                        </m:r>
                      </m:sub>
                    </m:sSub>
                    <m:r>
                      <a:rPr lang="zh-CN" altLang="en-US" i="1">
                        <a:solidFill>
                          <a:srgbClr val="0000FF"/>
                        </a:solidFill>
                        <a:latin typeface="Cambria Math" panose="02040503050406030204" pitchFamily="18" charset="0"/>
                      </a:rPr>
                      <m:t>=</m:t>
                    </m:r>
                    <m:f>
                      <m:fPr>
                        <m:ctrlPr>
                          <a:rPr lang="zh-CN" altLang="en-US" i="1">
                            <a:solidFill>
                              <a:srgbClr val="0000FF"/>
                            </a:solidFill>
                            <a:latin typeface="Cambria Math" panose="02040503050406030204" pitchFamily="18" charset="0"/>
                          </a:rPr>
                        </m:ctrlPr>
                      </m:fPr>
                      <m:num>
                        <m:sSup>
                          <m:sSupPr>
                            <m:ctrlPr>
                              <a:rPr lang="zh-CN" altLang="en-US" i="1">
                                <a:solidFill>
                                  <a:srgbClr val="0000FF"/>
                                </a:solidFill>
                                <a:latin typeface="Cambria Math" panose="02040503050406030204" pitchFamily="18" charset="0"/>
                              </a:rPr>
                            </m:ctrlPr>
                          </m:sSupPr>
                          <m:e>
                            <m:r>
                              <m:rPr>
                                <m:nor/>
                              </m:rPr>
                              <a:rPr lang="en-US" altLang="zh-CN" dirty="0">
                                <a:solidFill>
                                  <a:srgbClr val="0000FF"/>
                                </a:solidFill>
                                <a:ea typeface="仿宋" panose="02010609060101010101" pitchFamily="49" charset="-122"/>
                              </a:rPr>
                              <m:t>(1+</m:t>
                            </m:r>
                            <m:r>
                              <m:rPr>
                                <m:nor/>
                              </m:rPr>
                              <a:rPr lang="en-US" altLang="zh-CN" i="1" dirty="0">
                                <a:solidFill>
                                  <a:srgbClr val="0000FF"/>
                                </a:solidFill>
                                <a:ea typeface="仿宋" panose="02010609060101010101" pitchFamily="49" charset="-122"/>
                              </a:rPr>
                              <m:t> </m:t>
                            </m:r>
                            <m:r>
                              <m:rPr>
                                <m:nor/>
                              </m:rPr>
                              <a:rPr lang="en-US" altLang="zh-CN" i="1" dirty="0">
                                <a:solidFill>
                                  <a:srgbClr val="0000FF"/>
                                </a:solidFill>
                                <a:ea typeface="仿宋" panose="02010609060101010101" pitchFamily="49" charset="-122"/>
                              </a:rPr>
                              <m:t>m</m:t>
                            </m:r>
                            <m:r>
                              <m:rPr>
                                <m:nor/>
                              </m:rPr>
                              <a:rPr lang="en-US" altLang="zh-CN" baseline="-25000" dirty="0">
                                <a:solidFill>
                                  <a:srgbClr val="0000FF"/>
                                </a:solidFill>
                                <a:ea typeface="仿宋" panose="02010609060101010101" pitchFamily="49" charset="-122"/>
                              </a:rPr>
                              <m:t>a</m:t>
                            </m:r>
                            <m:r>
                              <m:rPr>
                                <m:nor/>
                              </m:rPr>
                              <a:rPr lang="en-US" altLang="zh-CN" dirty="0">
                                <a:solidFill>
                                  <a:srgbClr val="0000FF"/>
                                </a:solidFill>
                                <a:ea typeface="仿宋" panose="02010609060101010101" pitchFamily="49" charset="-122"/>
                              </a:rPr>
                              <m:t>)</m:t>
                            </m:r>
                            <m:r>
                              <m:rPr>
                                <m:nor/>
                              </m:rPr>
                              <a:rPr lang="en-US" altLang="zh-CN" baseline="30000" dirty="0">
                                <a:solidFill>
                                  <a:srgbClr val="0000FF"/>
                                </a:solidFill>
                                <a:ea typeface="仿宋" panose="02010609060101010101" pitchFamily="49" charset="-122"/>
                              </a:rPr>
                              <m:t>2</m:t>
                            </m:r>
                            <m:r>
                              <m:rPr>
                                <m:nor/>
                              </m:rPr>
                              <a:rPr lang="en-US" altLang="zh-CN" i="1" dirty="0">
                                <a:solidFill>
                                  <a:srgbClr val="0000FF"/>
                                </a:solidFill>
                                <a:ea typeface="仿宋" panose="02010609060101010101" pitchFamily="49" charset="-122"/>
                              </a:rPr>
                              <m:t>V</m:t>
                            </m:r>
                            <m:r>
                              <m:rPr>
                                <m:nor/>
                              </m:rPr>
                              <a:rPr lang="en-US" altLang="zh-CN" baseline="-25000" dirty="0">
                                <a:solidFill>
                                  <a:srgbClr val="0000FF"/>
                                </a:solidFill>
                                <a:ea typeface="仿宋" panose="02010609060101010101" pitchFamily="49" charset="-122"/>
                              </a:rPr>
                              <m:t>0</m:t>
                            </m:r>
                          </m:e>
                          <m:sup>
                            <m:r>
                              <m:rPr>
                                <m:nor/>
                              </m:rPr>
                              <a:rPr lang="en-US" altLang="zh-CN" baseline="30000" dirty="0">
                                <a:solidFill>
                                  <a:srgbClr val="0000FF"/>
                                </a:solidFill>
                                <a:ea typeface="仿宋" panose="02010609060101010101" pitchFamily="49" charset="-122"/>
                              </a:rPr>
                              <m:t>2</m:t>
                            </m:r>
                          </m:sup>
                        </m:sSup>
                      </m:num>
                      <m:den>
                        <m:r>
                          <m:rPr>
                            <m:nor/>
                          </m:rPr>
                          <a:rPr lang="en-US" altLang="zh-CN" dirty="0">
                            <a:solidFill>
                              <a:srgbClr val="003300"/>
                            </a:solidFill>
                            <a:ea typeface="仿宋" panose="02010609060101010101" pitchFamily="49" charset="-122"/>
                          </a:rPr>
                          <m:t>2</m:t>
                        </m:r>
                        <m:r>
                          <m:rPr>
                            <m:nor/>
                          </m:rPr>
                          <a:rPr lang="en-US" altLang="zh-CN" i="1" dirty="0">
                            <a:solidFill>
                              <a:srgbClr val="0000FF"/>
                            </a:solidFill>
                            <a:ea typeface="仿宋" panose="02010609060101010101" pitchFamily="49" charset="-122"/>
                          </a:rPr>
                          <m:t>R</m:t>
                        </m:r>
                        <m:r>
                          <m:rPr>
                            <m:nor/>
                          </m:rPr>
                          <a:rPr lang="en-US" altLang="zh-CN" baseline="-25000" dirty="0">
                            <a:solidFill>
                              <a:srgbClr val="0000FF"/>
                            </a:solidFill>
                            <a:ea typeface="仿宋" panose="02010609060101010101" pitchFamily="49" charset="-122"/>
                          </a:rPr>
                          <m:t>L</m:t>
                        </m:r>
                      </m:den>
                    </m:f>
                  </m:oMath>
                </a14:m>
                <a:r>
                  <a:rPr lang="zh-CN" altLang="en-US" dirty="0">
                    <a:solidFill>
                      <a:srgbClr val="0000FF"/>
                    </a:solidFill>
                  </a:rPr>
                  <a:t> </a:t>
                </a:r>
                <a14:m>
                  <m:oMath xmlns:m="http://schemas.openxmlformats.org/officeDocument/2006/math">
                    <m:r>
                      <a:rPr lang="zh-CN" altLang="en-US" i="1">
                        <a:solidFill>
                          <a:srgbClr val="0000FF"/>
                        </a:solidFill>
                        <a:latin typeface="Cambria Math" panose="02040503050406030204" pitchFamily="18" charset="0"/>
                      </a:rPr>
                      <m:t>=</m:t>
                    </m:r>
                    <m:r>
                      <m:rPr>
                        <m:nor/>
                      </m:rPr>
                      <a:rPr lang="en-US" altLang="zh-CN" dirty="0">
                        <a:solidFill>
                          <a:srgbClr val="0000FF"/>
                        </a:solidFill>
                        <a:ea typeface="仿宋" panose="02010609060101010101" pitchFamily="49" charset="-122"/>
                      </a:rPr>
                      <m:t>(1+</m:t>
                    </m:r>
                    <m:r>
                      <m:rPr>
                        <m:nor/>
                      </m:rPr>
                      <a:rPr lang="en-US" altLang="zh-CN" i="1" dirty="0">
                        <a:solidFill>
                          <a:srgbClr val="0000FF"/>
                        </a:solidFill>
                        <a:ea typeface="仿宋" panose="02010609060101010101" pitchFamily="49" charset="-122"/>
                      </a:rPr>
                      <m:t> </m:t>
                    </m:r>
                    <m:r>
                      <m:rPr>
                        <m:nor/>
                      </m:rPr>
                      <a:rPr lang="en-US" altLang="zh-CN" i="1" dirty="0">
                        <a:solidFill>
                          <a:srgbClr val="0000FF"/>
                        </a:solidFill>
                        <a:ea typeface="仿宋" panose="02010609060101010101" pitchFamily="49" charset="-122"/>
                      </a:rPr>
                      <m:t>m</m:t>
                    </m:r>
                    <m:r>
                      <m:rPr>
                        <m:nor/>
                      </m:rPr>
                      <a:rPr lang="en-US" altLang="zh-CN" baseline="-25000" dirty="0">
                        <a:solidFill>
                          <a:srgbClr val="0000FF"/>
                        </a:solidFill>
                        <a:ea typeface="仿宋" panose="02010609060101010101" pitchFamily="49" charset="-122"/>
                      </a:rPr>
                      <m:t>a</m:t>
                    </m:r>
                    <m:r>
                      <m:rPr>
                        <m:nor/>
                      </m:rPr>
                      <a:rPr lang="en-US" altLang="zh-CN" dirty="0">
                        <a:solidFill>
                          <a:srgbClr val="0000FF"/>
                        </a:solidFill>
                        <a:ea typeface="仿宋" panose="02010609060101010101" pitchFamily="49" charset="-122"/>
                      </a:rPr>
                      <m:t>)</m:t>
                    </m:r>
                    <m:r>
                      <m:rPr>
                        <m:nor/>
                      </m:rPr>
                      <a:rPr lang="en-US" altLang="zh-CN" baseline="30000" dirty="0">
                        <a:solidFill>
                          <a:srgbClr val="0000FF"/>
                        </a:solidFill>
                        <a:ea typeface="仿宋" panose="02010609060101010101" pitchFamily="49" charset="-122"/>
                      </a:rPr>
                      <m:t>2</m:t>
                    </m:r>
                  </m:oMath>
                </a14:m>
                <a:r>
                  <a:rPr lang="zh-CN" altLang="en-US" dirty="0">
                    <a:solidFill>
                      <a:srgbClr val="0000FF"/>
                    </a:solidFill>
                    <a:sym typeface="Symbol" panose="05050102010706020507" pitchFamily="18" charset="2"/>
                  </a:rPr>
                  <a:t></a:t>
                </a:r>
                <a:r>
                  <a:rPr lang="en-US" altLang="zh-CN" i="1" dirty="0">
                    <a:solidFill>
                      <a:srgbClr val="0000FF"/>
                    </a:solidFill>
                    <a:ea typeface="仿宋" panose="02010609060101010101" pitchFamily="49" charset="-122"/>
                  </a:rPr>
                  <a:t>P</a:t>
                </a:r>
                <a:r>
                  <a:rPr lang="en-US" altLang="zh-CN" baseline="-25000" dirty="0">
                    <a:solidFill>
                      <a:srgbClr val="0000FF"/>
                    </a:solidFill>
                    <a:ea typeface="仿宋" panose="02010609060101010101" pitchFamily="49" charset="-122"/>
                  </a:rPr>
                  <a:t>0T</a:t>
                </a:r>
                <a:endParaRPr lang="zh-CN" altLang="en-US" dirty="0">
                  <a:solidFill>
                    <a:srgbClr val="0000FF"/>
                  </a:solidFill>
                </a:endParaRPr>
              </a:p>
            </p:txBody>
          </p:sp>
        </mc:Choice>
        <mc:Fallback xmlns="">
          <p:sp>
            <p:nvSpPr>
              <p:cNvPr id="4" name="对象 12">
                <a:extLst>
                  <a:ext uri="{FF2B5EF4-FFF2-40B4-BE49-F238E27FC236}">
                    <a16:creationId xmlns:a16="http://schemas.microsoft.com/office/drawing/2014/main" id="{A20D77A7-1B3F-4943-8FBC-D729C70154B3}"/>
                  </a:ext>
                </a:extLst>
              </p:cNvPr>
              <p:cNvSpPr txBox="1">
                <a:spLocks noRot="1" noChangeAspect="1" noMove="1" noResize="1" noEditPoints="1" noAdjustHandles="1" noChangeArrowheads="1" noChangeShapeType="1" noTextEdit="1"/>
              </p:cNvSpPr>
              <p:nvPr/>
            </p:nvSpPr>
            <p:spPr bwMode="auto">
              <a:xfrm>
                <a:off x="5323595" y="5995966"/>
                <a:ext cx="3744416" cy="673394"/>
              </a:xfrm>
              <a:prstGeom prst="rect">
                <a:avLst/>
              </a:prstGeom>
              <a:blipFill>
                <a:blip r:embed="rId4"/>
                <a:stretch>
                  <a:fillRect t="-10000"/>
                </a:stretch>
              </a:blipFill>
              <a:ln>
                <a:noFill/>
              </a:ln>
            </p:spPr>
            <p:txBody>
              <a:bodyPr/>
              <a:lstStyle/>
              <a:p>
                <a:r>
                  <a:rPr lang="zh-CN" alt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CDADBE8B-9586-4B2B-B611-DC75C0B11142}"/>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sp>
        <p:nvSpPr>
          <p:cNvPr id="93188" name="Text Box 7">
            <a:extLst>
              <a:ext uri="{FF2B5EF4-FFF2-40B4-BE49-F238E27FC236}">
                <a16:creationId xmlns:a16="http://schemas.microsoft.com/office/drawing/2014/main" id="{680AA5AB-4D19-4F74-B8F3-46CE3281F65D}"/>
              </a:ext>
            </a:extLst>
          </p:cNvPr>
          <p:cNvSpPr txBox="1">
            <a:spLocks noChangeArrowheads="1"/>
          </p:cNvSpPr>
          <p:nvPr/>
        </p:nvSpPr>
        <p:spPr bwMode="auto">
          <a:xfrm>
            <a:off x="153989" y="627063"/>
            <a:ext cx="8234436"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④ 负峰切割失真</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底部切割失真</a:t>
            </a:r>
            <a:r>
              <a:rPr lang="en-US" altLang="zh-CN" sz="2400" dirty="0">
                <a:solidFill>
                  <a:srgbClr val="660066"/>
                </a:solidFill>
                <a:latin typeface="+mn-lt"/>
                <a:ea typeface="仿宋" panose="02010609060101010101" pitchFamily="49" charset="-122"/>
              </a:rPr>
              <a:t>)  (</a:t>
            </a:r>
            <a:r>
              <a:rPr lang="en-US" altLang="zh-CN" sz="2400" b="1" dirty="0">
                <a:solidFill>
                  <a:srgbClr val="00CC00"/>
                </a:solidFill>
                <a:latin typeface="+mn-lt"/>
                <a:ea typeface="仿宋" panose="02010609060101010101" pitchFamily="49" charset="-122"/>
              </a:rPr>
              <a:t>P163       </a:t>
            </a:r>
            <a:r>
              <a:rPr lang="en-US" altLang="zh-CN" sz="2400" dirty="0">
                <a:solidFill>
                  <a:srgbClr val="FF0000"/>
                </a:solidFill>
                <a:latin typeface="+mn-lt"/>
                <a:ea typeface="仿宋" panose="02010609060101010101" pitchFamily="49" charset="-122"/>
              </a:rPr>
              <a:t>P167</a:t>
            </a:r>
            <a:r>
              <a:rPr lang="en-US" altLang="zh-CN" sz="2400" dirty="0">
                <a:solidFill>
                  <a:srgbClr val="660066"/>
                </a:solidFill>
                <a:latin typeface="+mn-lt"/>
                <a:ea typeface="仿宋" panose="02010609060101010101" pitchFamily="49" charset="-122"/>
              </a:rPr>
              <a:t>      P174)</a:t>
            </a:r>
          </a:p>
          <a:p>
            <a:pPr eaLnBrk="1" hangingPunct="1">
              <a:spcBef>
                <a:spcPct val="50000"/>
              </a:spcBef>
              <a:buFontTx/>
              <a:buNone/>
            </a:pPr>
            <a:r>
              <a:rPr lang="zh-CN" altLang="en-US"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rPr>
              <a:t>negative peak clipping</a:t>
            </a:r>
            <a:r>
              <a:rPr lang="zh-CN" altLang="en-US" sz="2400" dirty="0">
                <a:solidFill>
                  <a:srgbClr val="0000FF"/>
                </a:solidFill>
                <a:latin typeface="+mn-lt"/>
                <a:ea typeface="仿宋" panose="02010609060101010101" pitchFamily="49" charset="-122"/>
              </a:rPr>
              <a:t>）</a:t>
            </a:r>
          </a:p>
          <a:p>
            <a:pPr eaLnBrk="1" hangingPunct="1">
              <a:spcBef>
                <a:spcPct val="50000"/>
              </a:spcBef>
              <a:buFontTx/>
              <a:buNone/>
            </a:pPr>
            <a:r>
              <a:rPr lang="zh-CN" altLang="en-US" sz="2400" dirty="0">
                <a:solidFill>
                  <a:schemeClr val="bg1"/>
                </a:solidFill>
                <a:latin typeface="+mn-lt"/>
                <a:ea typeface="仿宋" panose="02010609060101010101" pitchFamily="49" charset="-122"/>
              </a:rPr>
              <a:t>    </a:t>
            </a:r>
            <a:r>
              <a:rPr lang="zh-CN" altLang="en-US" sz="2400" dirty="0">
                <a:solidFill>
                  <a:srgbClr val="FF0000"/>
                </a:solidFill>
                <a:latin typeface="+mn-lt"/>
                <a:ea typeface="仿宋" panose="02010609060101010101" pitchFamily="49" charset="-122"/>
              </a:rPr>
              <a:t>由检波器交直流负载电阻相差较大引起的。</a:t>
            </a:r>
          </a:p>
        </p:txBody>
      </p:sp>
      <p:sp>
        <p:nvSpPr>
          <p:cNvPr id="93189" name="Text Box 8">
            <a:extLst>
              <a:ext uri="{FF2B5EF4-FFF2-40B4-BE49-F238E27FC236}">
                <a16:creationId xmlns:a16="http://schemas.microsoft.com/office/drawing/2014/main" id="{6EB11C36-6DBB-4CCB-99B6-04B81DC13881}"/>
              </a:ext>
            </a:extLst>
          </p:cNvPr>
          <p:cNvSpPr txBox="1">
            <a:spLocks noChangeArrowheads="1"/>
          </p:cNvSpPr>
          <p:nvPr/>
        </p:nvSpPr>
        <p:spPr bwMode="auto">
          <a:xfrm>
            <a:off x="4112569" y="2730500"/>
            <a:ext cx="479573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solidFill>
                  <a:srgbClr val="660066"/>
                </a:solidFill>
                <a:latin typeface="+mn-lt"/>
                <a:ea typeface="仿宋" panose="02010609060101010101" pitchFamily="49" charset="-122"/>
              </a:rPr>
              <a:t>C</a:t>
            </a:r>
            <a:r>
              <a:rPr lang="en-US" altLang="zh-CN" sz="2400" baseline="-25000" dirty="0">
                <a:solidFill>
                  <a:srgbClr val="660066"/>
                </a:solidFill>
                <a:latin typeface="+mn-lt"/>
                <a:ea typeface="仿宋" panose="02010609060101010101" pitchFamily="49" charset="-122"/>
              </a:rPr>
              <a:t>C</a:t>
            </a:r>
            <a:r>
              <a:rPr lang="zh-CN" altLang="en-US" sz="2400" dirty="0">
                <a:solidFill>
                  <a:srgbClr val="660066"/>
                </a:solidFill>
                <a:latin typeface="+mn-lt"/>
                <a:ea typeface="仿宋" panose="02010609060101010101" pitchFamily="49" charset="-122"/>
              </a:rPr>
              <a:t>：几～几十微法</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F)</a:t>
            </a:r>
            <a:r>
              <a:rPr lang="zh-CN" altLang="en-US" sz="2400" dirty="0">
                <a:solidFill>
                  <a:srgbClr val="660066"/>
                </a:solidFill>
                <a:latin typeface="+mn-lt"/>
                <a:ea typeface="仿宋" panose="02010609060101010101" pitchFamily="49" charset="-122"/>
              </a:rPr>
              <a:t>， 对于低频相当于短路。</a:t>
            </a:r>
          </a:p>
          <a:p>
            <a:pPr eaLnBrk="1" hangingPunct="1">
              <a:spcBef>
                <a:spcPct val="50000"/>
              </a:spcBef>
              <a:buFontTx/>
              <a:buNone/>
            </a:pPr>
            <a:r>
              <a:rPr lang="zh-CN" altLang="en-US"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rPr>
              <a:t>g</a:t>
            </a:r>
            <a:r>
              <a:rPr lang="zh-CN" altLang="en-US" sz="2400" dirty="0">
                <a:solidFill>
                  <a:srgbClr val="660066"/>
                </a:solidFill>
                <a:latin typeface="+mn-lt"/>
                <a:ea typeface="仿宋" panose="02010609060101010101" pitchFamily="49" charset="-122"/>
              </a:rPr>
              <a:t>：下一级低放的输入电阻。</a:t>
            </a:r>
          </a:p>
        </p:txBody>
      </p:sp>
      <p:sp>
        <p:nvSpPr>
          <p:cNvPr id="93190" name="Text Box 12">
            <a:extLst>
              <a:ext uri="{FF2B5EF4-FFF2-40B4-BE49-F238E27FC236}">
                <a16:creationId xmlns:a16="http://schemas.microsoft.com/office/drawing/2014/main" id="{37E02534-F636-4519-AB45-7976F449FDD7}"/>
              </a:ext>
            </a:extLst>
          </p:cNvPr>
          <p:cNvSpPr txBox="1">
            <a:spLocks noChangeArrowheads="1"/>
          </p:cNvSpPr>
          <p:nvPr/>
        </p:nvSpPr>
        <p:spPr bwMode="auto">
          <a:xfrm>
            <a:off x="845118" y="5243775"/>
            <a:ext cx="5472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检波器的直流负载：</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rPr>
              <a:t>0</a:t>
            </a:r>
            <a:r>
              <a:rPr lang="en-US" altLang="zh-CN" sz="2400" dirty="0">
                <a:solidFill>
                  <a:srgbClr val="660066"/>
                </a:solidFill>
                <a:latin typeface="+mn-lt"/>
                <a:ea typeface="仿宋" panose="02010609060101010101" pitchFamily="49" charset="-122"/>
              </a:rPr>
              <a:t> = </a:t>
            </a:r>
            <a:r>
              <a:rPr lang="en-US" altLang="zh-CN" sz="2400" i="1" dirty="0">
                <a:solidFill>
                  <a:srgbClr val="660066"/>
                </a:solidFill>
                <a:latin typeface="+mn-lt"/>
                <a:ea typeface="仿宋" panose="02010609060101010101" pitchFamily="49" charset="-122"/>
              </a:rPr>
              <a:t>R</a:t>
            </a:r>
            <a:endParaRPr lang="zh-CN" altLang="en-US" sz="2400" i="1" dirty="0">
              <a:solidFill>
                <a:srgbClr val="660066"/>
              </a:solidFill>
              <a:latin typeface="+mn-lt"/>
              <a:ea typeface="仿宋" panose="02010609060101010101" pitchFamily="49" charset="-122"/>
            </a:endParaRPr>
          </a:p>
        </p:txBody>
      </p:sp>
      <p:sp>
        <p:nvSpPr>
          <p:cNvPr id="93191" name="Text Box 13">
            <a:extLst>
              <a:ext uri="{FF2B5EF4-FFF2-40B4-BE49-F238E27FC236}">
                <a16:creationId xmlns:a16="http://schemas.microsoft.com/office/drawing/2014/main" id="{7A5FF063-A756-4FEA-8503-01CFD102672A}"/>
              </a:ext>
            </a:extLst>
          </p:cNvPr>
          <p:cNvSpPr txBox="1">
            <a:spLocks noChangeArrowheads="1"/>
          </p:cNvSpPr>
          <p:nvPr/>
        </p:nvSpPr>
        <p:spPr bwMode="auto">
          <a:xfrm>
            <a:off x="843417" y="5720289"/>
            <a:ext cx="79928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检波器的交流负载：</a:t>
            </a:r>
            <a:r>
              <a:rPr lang="en-US" altLang="zh-CN" sz="2400" i="1" dirty="0">
                <a:solidFill>
                  <a:srgbClr val="660066"/>
                </a:solidFill>
                <a:latin typeface="+mn-lt"/>
                <a:ea typeface="仿宋" panose="02010609060101010101" pitchFamily="49" charset="-122"/>
              </a:rPr>
              <a:t> R</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或</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 R</a:t>
            </a:r>
            <a:r>
              <a:rPr lang="en-US" altLang="zh-CN" sz="2400" i="1" dirty="0">
                <a:solidFill>
                  <a:srgbClr val="660066"/>
                </a:solidFill>
                <a:latin typeface="+mn-lt"/>
                <a:ea typeface="仿宋" panose="02010609060101010101" pitchFamily="49" charset="-122"/>
                <a:sym typeface="Symbol" panose="05050102010706020507" pitchFamily="18" charset="2"/>
              </a:rPr>
              <a:t> // </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rPr>
              <a:t>g</a:t>
            </a:r>
            <a:r>
              <a:rPr lang="en-US" altLang="zh-CN" sz="2400" dirty="0">
                <a:solidFill>
                  <a:srgbClr val="660066"/>
                </a:solidFill>
                <a:latin typeface="+mn-lt"/>
                <a:ea typeface="仿宋" panose="02010609060101010101" pitchFamily="49" charset="-122"/>
              </a:rPr>
              <a:t> =(</a:t>
            </a:r>
            <a:r>
              <a:rPr lang="en-US" altLang="zh-CN" sz="2400" i="1" dirty="0">
                <a:solidFill>
                  <a:srgbClr val="660066"/>
                </a:solidFill>
                <a:latin typeface="+mn-lt"/>
                <a:ea typeface="仿宋" panose="02010609060101010101" pitchFamily="49" charset="-122"/>
              </a:rPr>
              <a:t>R</a:t>
            </a:r>
            <a:r>
              <a:rPr lang="en-US" altLang="zh-CN" sz="2400" i="1" dirty="0">
                <a:solidFill>
                  <a:srgbClr val="660066"/>
                </a:solidFill>
                <a:latin typeface="+mn-lt"/>
                <a:ea typeface="仿宋" panose="02010609060101010101" pitchFamily="49" charset="-122"/>
                <a:sym typeface="Symbol" panose="05050102010706020507" pitchFamily="18" charset="2"/>
              </a:rPr>
              <a:t></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rPr>
              <a:t>g</a:t>
            </a:r>
            <a:r>
              <a:rPr lang="en-US" altLang="zh-CN" sz="2400" dirty="0">
                <a:solidFill>
                  <a:srgbClr val="660066"/>
                </a:solidFill>
                <a:latin typeface="+mn-lt"/>
                <a:ea typeface="仿宋" panose="02010609060101010101" pitchFamily="49" charset="-122"/>
              </a:rPr>
              <a:t>)/(</a:t>
            </a:r>
            <a:r>
              <a:rPr lang="en-US" altLang="zh-CN" sz="2400" i="1" dirty="0" err="1">
                <a:solidFill>
                  <a:srgbClr val="660066"/>
                </a:solidFill>
                <a:latin typeface="+mn-lt"/>
                <a:ea typeface="仿宋" panose="02010609060101010101" pitchFamily="49" charset="-122"/>
              </a:rPr>
              <a:t>R</a:t>
            </a:r>
            <a:r>
              <a:rPr lang="en-US" altLang="zh-CN" sz="2400" i="1" dirty="0" err="1">
                <a:solidFill>
                  <a:srgbClr val="660066"/>
                </a:solidFill>
                <a:latin typeface="+mn-lt"/>
                <a:ea typeface="仿宋" panose="02010609060101010101" pitchFamily="49" charset="-122"/>
                <a:sym typeface="Symbol" panose="05050102010706020507" pitchFamily="18" charset="2"/>
              </a:rPr>
              <a:t>+</a:t>
            </a:r>
            <a:r>
              <a:rPr lang="en-US" altLang="zh-CN" sz="2400" i="1" dirty="0" err="1">
                <a:solidFill>
                  <a:srgbClr val="660066"/>
                </a:solidFill>
                <a:latin typeface="+mn-lt"/>
                <a:ea typeface="仿宋" panose="02010609060101010101" pitchFamily="49" charset="-122"/>
              </a:rPr>
              <a:t>R</a:t>
            </a:r>
            <a:r>
              <a:rPr lang="en-US" altLang="zh-CN" sz="2400" baseline="-25000" dirty="0" err="1">
                <a:solidFill>
                  <a:srgbClr val="660066"/>
                </a:solidFill>
                <a:latin typeface="+mn-lt"/>
                <a:ea typeface="仿宋" panose="02010609060101010101" pitchFamily="49" charset="-122"/>
              </a:rPr>
              <a:t>g</a:t>
            </a:r>
            <a:r>
              <a:rPr lang="en-US" altLang="zh-CN" sz="2400" dirty="0">
                <a:solidFill>
                  <a:srgbClr val="660066"/>
                </a:solidFill>
                <a:latin typeface="+mn-lt"/>
                <a:ea typeface="仿宋" panose="02010609060101010101" pitchFamily="49" charset="-122"/>
              </a:rPr>
              <a:t>) &lt; </a:t>
            </a:r>
            <a:r>
              <a:rPr lang="en-US" altLang="zh-CN" sz="2400" i="1" dirty="0">
                <a:solidFill>
                  <a:srgbClr val="660066"/>
                </a:solidFill>
                <a:latin typeface="+mn-lt"/>
                <a:ea typeface="仿宋" panose="02010609060101010101" pitchFamily="49" charset="-122"/>
              </a:rPr>
              <a:t>R</a:t>
            </a:r>
            <a:endParaRPr lang="zh-CN" altLang="en-US" sz="2400" dirty="0">
              <a:solidFill>
                <a:srgbClr val="660066"/>
              </a:solidFill>
              <a:latin typeface="+mn-lt"/>
              <a:ea typeface="仿宋" panose="02010609060101010101" pitchFamily="49" charset="-122"/>
            </a:endParaRPr>
          </a:p>
        </p:txBody>
      </p:sp>
      <p:sp>
        <p:nvSpPr>
          <p:cNvPr id="93192" name="Text Box 14">
            <a:extLst>
              <a:ext uri="{FF2B5EF4-FFF2-40B4-BE49-F238E27FC236}">
                <a16:creationId xmlns:a16="http://schemas.microsoft.com/office/drawing/2014/main" id="{F0685D8F-E64D-451E-A70E-7C511DF8454B}"/>
              </a:ext>
            </a:extLst>
          </p:cNvPr>
          <p:cNvSpPr txBox="1">
            <a:spLocks noChangeArrowheads="1"/>
          </p:cNvSpPr>
          <p:nvPr/>
        </p:nvSpPr>
        <p:spPr bwMode="auto">
          <a:xfrm>
            <a:off x="755576" y="6161351"/>
            <a:ext cx="6218039"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直流负载</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rPr>
              <a:t>0</a:t>
            </a:r>
            <a:r>
              <a:rPr lang="zh-CN" altLang="en-US" sz="2400" dirty="0">
                <a:solidFill>
                  <a:srgbClr val="660066"/>
                </a:solidFill>
                <a:latin typeface="+mn-lt"/>
                <a:ea typeface="仿宋" panose="02010609060101010101" pitchFamily="49" charset="-122"/>
              </a:rPr>
              <a:t>和低频交流负载</a:t>
            </a:r>
            <a:r>
              <a:rPr lang="en-US" altLang="zh-CN" sz="2400" i="1" dirty="0">
                <a:solidFill>
                  <a:srgbClr val="660066"/>
                </a:solidFill>
                <a:latin typeface="+mn-lt"/>
                <a:ea typeface="仿宋" panose="02010609060101010101" pitchFamily="49" charset="-122"/>
              </a:rPr>
              <a:t>R</a:t>
            </a:r>
            <a:r>
              <a:rPr lang="en-US" altLang="zh-CN" sz="2400" baseline="-25000" dirty="0">
                <a:solidFill>
                  <a:srgbClr val="660066"/>
                </a:solidFill>
                <a:latin typeface="+mn-lt"/>
                <a:ea typeface="仿宋" panose="02010609060101010101" pitchFamily="49" charset="-122"/>
                <a:sym typeface="Symbol" panose="05050102010706020507" pitchFamily="18" charset="2"/>
              </a:rPr>
              <a:t> ~</a:t>
            </a:r>
            <a:r>
              <a:rPr lang="zh-CN" altLang="en-US" sz="2400" dirty="0">
                <a:solidFill>
                  <a:srgbClr val="660066"/>
                </a:solidFill>
                <a:latin typeface="+mn-lt"/>
                <a:ea typeface="仿宋" panose="02010609060101010101" pitchFamily="49" charset="-122"/>
              </a:rPr>
              <a:t>不相同。</a:t>
            </a:r>
          </a:p>
        </p:txBody>
      </p:sp>
      <p:pic>
        <p:nvPicPr>
          <p:cNvPr id="3" name="图片 2">
            <a:extLst>
              <a:ext uri="{FF2B5EF4-FFF2-40B4-BE49-F238E27FC236}">
                <a16:creationId xmlns:a16="http://schemas.microsoft.com/office/drawing/2014/main" id="{FD489190-73D1-4D6B-8270-744240D5C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97" y="2160532"/>
            <a:ext cx="3876871" cy="3063929"/>
          </a:xfrm>
          <a:prstGeom prst="rect">
            <a:avLst/>
          </a:prstGeom>
        </p:spPr>
      </p:pic>
      <p:sp>
        <p:nvSpPr>
          <p:cNvPr id="2" name="矩形 1">
            <a:extLst>
              <a:ext uri="{FF2B5EF4-FFF2-40B4-BE49-F238E27FC236}">
                <a16:creationId xmlns:a16="http://schemas.microsoft.com/office/drawing/2014/main" id="{AD0F0C54-00F8-4071-B6AE-24FA4230067A}"/>
              </a:ext>
            </a:extLst>
          </p:cNvPr>
          <p:cNvSpPr/>
          <p:nvPr/>
        </p:nvSpPr>
        <p:spPr>
          <a:xfrm>
            <a:off x="1022300" y="4005064"/>
            <a:ext cx="2908168" cy="523220"/>
          </a:xfrm>
          <a:prstGeom prst="rect">
            <a:avLst/>
          </a:prstGeom>
        </p:spPr>
        <p:txBody>
          <a:bodyPr wrap="none">
            <a:spAutoFit/>
          </a:bodyPr>
          <a:lstStyle/>
          <a:p>
            <a:r>
              <a:rPr lang="en-US" altLang="zh-CN" sz="2800" b="1" dirty="0">
                <a:solidFill>
                  <a:srgbClr val="00CC00"/>
                </a:solidFill>
                <a:latin typeface="+mn-lt"/>
                <a:ea typeface="仿宋" panose="02010609060101010101" pitchFamily="49" charset="-122"/>
              </a:rPr>
              <a:t>P163 </a:t>
            </a:r>
            <a:r>
              <a:rPr lang="en-US" altLang="zh-CN" dirty="0">
                <a:solidFill>
                  <a:srgbClr val="FF0000"/>
                </a:solidFill>
                <a:latin typeface="+mn-lt"/>
                <a:ea typeface="仿宋" panose="02010609060101010101" pitchFamily="49" charset="-122"/>
              </a:rPr>
              <a:t>P167</a:t>
            </a:r>
            <a:r>
              <a:rPr lang="en-US" altLang="zh-CN" dirty="0">
                <a:solidFill>
                  <a:srgbClr val="660066"/>
                </a:solidFill>
                <a:latin typeface="+mn-lt"/>
                <a:ea typeface="仿宋" panose="02010609060101010101" pitchFamily="49" charset="-122"/>
              </a:rPr>
              <a:t>    P174</a:t>
            </a:r>
            <a:endParaRPr lang="zh-CN" altLang="en-US" dirty="0">
              <a:latin typeface="+mn-lt"/>
              <a:ea typeface="仿宋" panose="02010609060101010101" pitchFamily="49"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94210" name="Object 4">
            <a:extLst>
              <a:ext uri="{FF2B5EF4-FFF2-40B4-BE49-F238E27FC236}">
                <a16:creationId xmlns:a16="http://schemas.microsoft.com/office/drawing/2014/main" id="{42747744-B1C5-46D3-BB7B-10E5786004F0}"/>
              </a:ext>
            </a:extLst>
          </p:cNvPr>
          <p:cNvGraphicFramePr>
            <a:graphicFrameLocks noChangeAspect="1"/>
          </p:cNvGraphicFramePr>
          <p:nvPr>
            <p:extLst>
              <p:ext uri="{D42A27DB-BD31-4B8C-83A1-F6EECF244321}">
                <p14:modId xmlns:p14="http://schemas.microsoft.com/office/powerpoint/2010/main" val="1039055829"/>
              </p:ext>
            </p:extLst>
          </p:nvPr>
        </p:nvGraphicFramePr>
        <p:xfrm>
          <a:off x="3451225" y="1473200"/>
          <a:ext cx="2146300" cy="2943225"/>
        </p:xfrm>
        <a:graphic>
          <a:graphicData uri="http://schemas.openxmlformats.org/presentationml/2006/ole">
            <mc:AlternateContent xmlns:mc="http://schemas.openxmlformats.org/markup-compatibility/2006">
              <mc:Choice xmlns:v="urn:schemas-microsoft-com:vml" Requires="v">
                <p:oleObj spid="_x0000_s173975" name="公式" r:id="rId3" imgW="1130300" imgH="1562100" progId="Equation.3">
                  <p:embed/>
                </p:oleObj>
              </mc:Choice>
              <mc:Fallback>
                <p:oleObj name="公式" r:id="rId3" imgW="1130300" imgH="1562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225" y="1473200"/>
                        <a:ext cx="2146300" cy="2943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1" name="Rectangle 2">
            <a:extLst>
              <a:ext uri="{FF2B5EF4-FFF2-40B4-BE49-F238E27FC236}">
                <a16:creationId xmlns:a16="http://schemas.microsoft.com/office/drawing/2014/main" id="{8E39B640-DEF5-405E-BEC8-AB8B281446D4}"/>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graphicFrame>
        <p:nvGraphicFramePr>
          <p:cNvPr id="94212" name="Object 3">
            <a:extLst>
              <a:ext uri="{FF2B5EF4-FFF2-40B4-BE49-F238E27FC236}">
                <a16:creationId xmlns:a16="http://schemas.microsoft.com/office/drawing/2014/main" id="{EB30EE6D-4208-4317-BA0D-CEB519C88FF7}"/>
              </a:ext>
            </a:extLst>
          </p:cNvPr>
          <p:cNvGraphicFramePr>
            <a:graphicFrameLocks noChangeAspect="1"/>
          </p:cNvGraphicFramePr>
          <p:nvPr>
            <p:extLst>
              <p:ext uri="{D42A27DB-BD31-4B8C-83A1-F6EECF244321}">
                <p14:modId xmlns:p14="http://schemas.microsoft.com/office/powerpoint/2010/main" val="4193338062"/>
              </p:ext>
            </p:extLst>
          </p:nvPr>
        </p:nvGraphicFramePr>
        <p:xfrm>
          <a:off x="758825" y="1697038"/>
          <a:ext cx="2547938" cy="2201862"/>
        </p:xfrm>
        <a:graphic>
          <a:graphicData uri="http://schemas.openxmlformats.org/presentationml/2006/ole">
            <mc:AlternateContent xmlns:mc="http://schemas.openxmlformats.org/markup-compatibility/2006">
              <mc:Choice xmlns:v="urn:schemas-microsoft-com:vml" Requires="v">
                <p:oleObj spid="_x0000_s173976" name="SmartDraw" r:id="rId5" imgW="1664208" imgH="1438656" progId="">
                  <p:embed/>
                </p:oleObj>
              </mc:Choice>
              <mc:Fallback>
                <p:oleObj name="SmartDraw" r:id="rId5" imgW="1664208" imgH="1438656"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825" y="1697038"/>
                        <a:ext cx="2547938" cy="2201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13" name="Text Box 5">
            <a:extLst>
              <a:ext uri="{FF2B5EF4-FFF2-40B4-BE49-F238E27FC236}">
                <a16:creationId xmlns:a16="http://schemas.microsoft.com/office/drawing/2014/main" id="{2D626A84-8436-4CB3-9AD7-3E825ACC0EB0}"/>
              </a:ext>
            </a:extLst>
          </p:cNvPr>
          <p:cNvSpPr txBox="1">
            <a:spLocks noChangeArrowheads="1"/>
          </p:cNvSpPr>
          <p:nvPr/>
        </p:nvSpPr>
        <p:spPr bwMode="auto">
          <a:xfrm>
            <a:off x="323850" y="942975"/>
            <a:ext cx="7489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当无 </a:t>
            </a:r>
            <a:r>
              <a:rPr lang="en-US" altLang="zh-CN" sz="2400" i="1" dirty="0">
                <a:solidFill>
                  <a:srgbClr val="0000FF"/>
                </a:solidFill>
                <a:latin typeface="+mn-lt"/>
                <a:ea typeface="仿宋" panose="02010609060101010101" pitchFamily="49" charset="-122"/>
              </a:rPr>
              <a:t>C</a:t>
            </a:r>
            <a:r>
              <a:rPr lang="en-US" altLang="zh-CN" sz="2400" baseline="-25000" dirty="0">
                <a:solidFill>
                  <a:srgbClr val="0000FF"/>
                </a:solidFill>
                <a:latin typeface="+mn-lt"/>
                <a:ea typeface="仿宋" panose="02010609060101010101" pitchFamily="49" charset="-122"/>
              </a:rPr>
              <a:t>C</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和</a:t>
            </a:r>
            <a:r>
              <a:rPr lang="en-US" altLang="zh-CN" sz="2400" i="1" dirty="0">
                <a:solidFill>
                  <a:srgbClr val="0000FF"/>
                </a:solidFill>
                <a:latin typeface="+mn-lt"/>
                <a:ea typeface="仿宋" panose="02010609060101010101" pitchFamily="49" charset="-122"/>
              </a:rPr>
              <a:t>R</a:t>
            </a:r>
            <a:r>
              <a:rPr lang="en-US" altLang="zh-CN" sz="2400" baseline="-25000" dirty="0">
                <a:solidFill>
                  <a:srgbClr val="0000FF"/>
                </a:solidFill>
                <a:latin typeface="+mn-lt"/>
                <a:ea typeface="仿宋" panose="02010609060101010101" pitchFamily="49" charset="-122"/>
              </a:rPr>
              <a:t>g</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时，</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0</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为直流与低频调制频率分量之和，即：</a:t>
            </a:r>
          </a:p>
        </p:txBody>
      </p:sp>
      <p:sp>
        <p:nvSpPr>
          <p:cNvPr id="94214" name="AutoShape 6">
            <a:extLst>
              <a:ext uri="{FF2B5EF4-FFF2-40B4-BE49-F238E27FC236}">
                <a16:creationId xmlns:a16="http://schemas.microsoft.com/office/drawing/2014/main" id="{0DBFD21C-0FB0-45D7-A424-34D840FB7C1C}"/>
              </a:ext>
            </a:extLst>
          </p:cNvPr>
          <p:cNvSpPr>
            <a:spLocks noChangeArrowheads="1"/>
          </p:cNvSpPr>
          <p:nvPr/>
        </p:nvSpPr>
        <p:spPr bwMode="auto">
          <a:xfrm>
            <a:off x="6453823" y="1379515"/>
            <a:ext cx="2305823" cy="1146696"/>
          </a:xfrm>
          <a:prstGeom prst="wedgeRoundRectCallout">
            <a:avLst>
              <a:gd name="adj1" fmla="val -92779"/>
              <a:gd name="adj2" fmla="val 54945"/>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dirty="0">
                <a:solidFill>
                  <a:srgbClr val="003300"/>
                </a:solidFill>
                <a:latin typeface="+mn-lt"/>
                <a:ea typeface="仿宋" panose="02010609060101010101" pitchFamily="49" charset="-122"/>
              </a:rPr>
              <a:t>AM</a:t>
            </a:r>
            <a:r>
              <a:rPr lang="zh-CN" altLang="en-US" sz="2400" dirty="0">
                <a:solidFill>
                  <a:srgbClr val="003300"/>
                </a:solidFill>
                <a:latin typeface="+mn-lt"/>
                <a:ea typeface="仿宋" panose="02010609060101010101" pitchFamily="49" charset="-122"/>
              </a:rPr>
              <a:t>已调波中，载波的振幅</a:t>
            </a:r>
            <a:r>
              <a:rPr lang="en-US" altLang="zh-CN" sz="2400" i="1" dirty="0">
                <a:solidFill>
                  <a:srgbClr val="003300"/>
                </a:solidFill>
                <a:latin typeface="+mn-lt"/>
                <a:ea typeface="仿宋" panose="02010609060101010101" pitchFamily="49" charset="-122"/>
              </a:rPr>
              <a:t>V</a:t>
            </a:r>
            <a:r>
              <a:rPr lang="en-US" altLang="zh-CN" sz="2400" baseline="-25000" dirty="0">
                <a:solidFill>
                  <a:srgbClr val="003300"/>
                </a:solidFill>
                <a:latin typeface="+mn-lt"/>
                <a:ea typeface="仿宋" panose="02010609060101010101" pitchFamily="49" charset="-122"/>
              </a:rPr>
              <a:t>i</a:t>
            </a:r>
          </a:p>
          <a:p>
            <a:pPr eaLnBrk="1" hangingPunct="1">
              <a:spcBef>
                <a:spcPct val="0"/>
              </a:spcBef>
              <a:buFontTx/>
              <a:buNone/>
            </a:pPr>
            <a:endParaRPr lang="zh-CN" altLang="en-US" sz="2400" dirty="0">
              <a:solidFill>
                <a:srgbClr val="003300"/>
              </a:solidFill>
              <a:latin typeface="+mn-lt"/>
              <a:ea typeface="仿宋" panose="02010609060101010101" pitchFamily="49" charset="-122"/>
            </a:endParaRPr>
          </a:p>
        </p:txBody>
      </p:sp>
      <p:sp>
        <p:nvSpPr>
          <p:cNvPr id="94216" name="Text Box 7">
            <a:extLst>
              <a:ext uri="{FF2B5EF4-FFF2-40B4-BE49-F238E27FC236}">
                <a16:creationId xmlns:a16="http://schemas.microsoft.com/office/drawing/2014/main" id="{D1201E72-B4E7-45B3-9093-B57F90024F01}"/>
              </a:ext>
            </a:extLst>
          </p:cNvPr>
          <p:cNvSpPr txBox="1">
            <a:spLocks noChangeArrowheads="1"/>
          </p:cNvSpPr>
          <p:nvPr/>
        </p:nvSpPr>
        <p:spPr bwMode="auto">
          <a:xfrm>
            <a:off x="153988" y="563563"/>
            <a:ext cx="491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④ 负峰切割失真</a:t>
            </a:r>
          </a:p>
        </p:txBody>
      </p:sp>
      <p:sp>
        <p:nvSpPr>
          <p:cNvPr id="94217" name="Text Box 11">
            <a:extLst>
              <a:ext uri="{FF2B5EF4-FFF2-40B4-BE49-F238E27FC236}">
                <a16:creationId xmlns:a16="http://schemas.microsoft.com/office/drawing/2014/main" id="{F799234B-FD2C-4309-A65E-2EC02BB67F6A}"/>
              </a:ext>
            </a:extLst>
          </p:cNvPr>
          <p:cNvSpPr txBox="1">
            <a:spLocks noChangeArrowheads="1"/>
          </p:cNvSpPr>
          <p:nvPr/>
        </p:nvSpPr>
        <p:spPr bwMode="auto">
          <a:xfrm>
            <a:off x="2882900" y="2903538"/>
            <a:ext cx="51752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i="1" dirty="0" err="1">
                <a:latin typeface="+mn-lt"/>
                <a:ea typeface="仿宋" panose="02010609060101010101" pitchFamily="49" charset="-122"/>
              </a:rPr>
              <a:t>v</a:t>
            </a:r>
            <a:r>
              <a:rPr lang="en-US" altLang="zh-CN" sz="2000" baseline="-25000" dirty="0" err="1">
                <a:latin typeface="+mn-lt"/>
                <a:ea typeface="仿宋" panose="02010609060101010101" pitchFamily="49" charset="-122"/>
              </a:rPr>
              <a:t>c</a:t>
            </a:r>
            <a:endParaRPr lang="en-US" altLang="zh-CN" sz="2000" baseline="-25000" dirty="0">
              <a:latin typeface="+mn-lt"/>
              <a:ea typeface="仿宋" panose="02010609060101010101" pitchFamily="49" charset="-122"/>
            </a:endParaRPr>
          </a:p>
        </p:txBody>
      </p:sp>
      <p:grpSp>
        <p:nvGrpSpPr>
          <p:cNvPr id="2" name="组合 1">
            <a:extLst>
              <a:ext uri="{FF2B5EF4-FFF2-40B4-BE49-F238E27FC236}">
                <a16:creationId xmlns:a16="http://schemas.microsoft.com/office/drawing/2014/main" id="{2530E799-ACC7-4B9B-9919-21E6CB942618}"/>
              </a:ext>
            </a:extLst>
          </p:cNvPr>
          <p:cNvGrpSpPr/>
          <p:nvPr/>
        </p:nvGrpSpPr>
        <p:grpSpPr>
          <a:xfrm>
            <a:off x="1942327" y="3970132"/>
            <a:ext cx="6162675" cy="2490788"/>
            <a:chOff x="1942327" y="3970132"/>
            <a:chExt cx="6162675" cy="2490788"/>
          </a:xfrm>
        </p:grpSpPr>
        <p:grpSp>
          <p:nvGrpSpPr>
            <p:cNvPr id="94215" name="Group 8">
              <a:extLst>
                <a:ext uri="{FF2B5EF4-FFF2-40B4-BE49-F238E27FC236}">
                  <a16:creationId xmlns:a16="http://schemas.microsoft.com/office/drawing/2014/main" id="{3AEED0CD-A674-422F-AD23-31DF29876B2A}"/>
                </a:ext>
              </a:extLst>
            </p:cNvPr>
            <p:cNvGrpSpPr>
              <a:grpSpLocks/>
            </p:cNvGrpSpPr>
            <p:nvPr/>
          </p:nvGrpSpPr>
          <p:grpSpPr bwMode="auto">
            <a:xfrm>
              <a:off x="1942327" y="3970132"/>
              <a:ext cx="6162675" cy="2490788"/>
              <a:chOff x="727" y="148"/>
              <a:chExt cx="3882" cy="1569"/>
            </a:xfrm>
          </p:grpSpPr>
          <p:graphicFrame>
            <p:nvGraphicFramePr>
              <p:cNvPr id="94220" name="Object 10">
                <a:extLst>
                  <a:ext uri="{FF2B5EF4-FFF2-40B4-BE49-F238E27FC236}">
                    <a16:creationId xmlns:a16="http://schemas.microsoft.com/office/drawing/2014/main" id="{12564BBF-F86D-4368-AF40-7FC02E92C3A2}"/>
                  </a:ext>
                </a:extLst>
              </p:cNvPr>
              <p:cNvGraphicFramePr>
                <a:graphicFrameLocks noChangeAspect="1"/>
              </p:cNvGraphicFramePr>
              <p:nvPr/>
            </p:nvGraphicFramePr>
            <p:xfrm>
              <a:off x="3005" y="148"/>
              <a:ext cx="1604" cy="1569"/>
            </p:xfrm>
            <a:graphic>
              <a:graphicData uri="http://schemas.openxmlformats.org/presentationml/2006/ole">
                <mc:AlternateContent xmlns:mc="http://schemas.openxmlformats.org/markup-compatibility/2006">
                  <mc:Choice xmlns:v="urn:schemas-microsoft-com:vml" Requires="v">
                    <p:oleObj spid="_x0000_s173977" name="SmartDraw" r:id="rId7" imgW="1612392" imgH="1575816" progId="">
                      <p:embed/>
                    </p:oleObj>
                  </mc:Choice>
                  <mc:Fallback>
                    <p:oleObj name="SmartDraw" r:id="rId7" imgW="1612392" imgH="1575816" progId="">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5" y="148"/>
                            <a:ext cx="1604" cy="156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21" name="Text Box 11">
                <a:extLst>
                  <a:ext uri="{FF2B5EF4-FFF2-40B4-BE49-F238E27FC236}">
                    <a16:creationId xmlns:a16="http://schemas.microsoft.com/office/drawing/2014/main" id="{8779C726-87B4-4211-ABB8-FEFC2282A263}"/>
                  </a:ext>
                </a:extLst>
              </p:cNvPr>
              <p:cNvSpPr txBox="1">
                <a:spLocks noChangeArrowheads="1"/>
              </p:cNvSpPr>
              <p:nvPr/>
            </p:nvSpPr>
            <p:spPr bwMode="auto">
              <a:xfrm>
                <a:off x="727" y="300"/>
                <a:ext cx="10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3300"/>
                    </a:solidFill>
                    <a:latin typeface="+mn-lt"/>
                    <a:ea typeface="仿宋" panose="02010609060101010101" pitchFamily="49" charset="-122"/>
                  </a:rPr>
                  <a:t>交直流比</a:t>
                </a:r>
                <a:r>
                  <a:rPr lang="en-US" altLang="zh-CN" sz="2400" dirty="0">
                    <a:solidFill>
                      <a:srgbClr val="003300"/>
                    </a:solidFill>
                    <a:latin typeface="+mn-lt"/>
                    <a:ea typeface="仿宋" panose="02010609060101010101" pitchFamily="49" charset="-122"/>
                  </a:rPr>
                  <a:t>:</a:t>
                </a:r>
              </a:p>
            </p:txBody>
          </p:sp>
          <p:sp>
            <p:nvSpPr>
              <p:cNvPr id="94222" name="Text Box 12">
                <a:extLst>
                  <a:ext uri="{FF2B5EF4-FFF2-40B4-BE49-F238E27FC236}">
                    <a16:creationId xmlns:a16="http://schemas.microsoft.com/office/drawing/2014/main" id="{5B0C6B5F-BCE8-476F-9168-63F0BC1EC70F}"/>
                  </a:ext>
                </a:extLst>
              </p:cNvPr>
              <p:cNvSpPr txBox="1">
                <a:spLocks noChangeArrowheads="1"/>
              </p:cNvSpPr>
              <p:nvPr/>
            </p:nvSpPr>
            <p:spPr bwMode="auto">
              <a:xfrm>
                <a:off x="2096" y="789"/>
                <a:ext cx="7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0000FF"/>
                    </a:solidFill>
                    <a:latin typeface="+mn-lt"/>
                    <a:ea typeface="仿宋" panose="02010609060101010101" pitchFamily="49" charset="-122"/>
                  </a:rPr>
                  <a:t>如图：</a:t>
                </a:r>
              </a:p>
            </p:txBody>
          </p:sp>
        </p:grpSp>
        <p:graphicFrame>
          <p:nvGraphicFramePr>
            <p:cNvPr id="94218" name="Object 9">
              <a:extLst>
                <a:ext uri="{FF2B5EF4-FFF2-40B4-BE49-F238E27FC236}">
                  <a16:creationId xmlns:a16="http://schemas.microsoft.com/office/drawing/2014/main" id="{5045D9ED-3707-4C35-9A20-43504279EDB6}"/>
                </a:ext>
              </a:extLst>
            </p:cNvPr>
            <p:cNvGraphicFramePr>
              <a:graphicFrameLocks noChangeAspect="1"/>
            </p:cNvGraphicFramePr>
            <p:nvPr>
              <p:extLst>
                <p:ext uri="{D42A27DB-BD31-4B8C-83A1-F6EECF244321}">
                  <p14:modId xmlns:p14="http://schemas.microsoft.com/office/powerpoint/2010/main" val="3669325893"/>
                </p:ext>
              </p:extLst>
            </p:nvPr>
          </p:nvGraphicFramePr>
          <p:xfrm>
            <a:off x="2093913" y="4791075"/>
            <a:ext cx="2009775" cy="992188"/>
          </p:xfrm>
          <a:graphic>
            <a:graphicData uri="http://schemas.openxmlformats.org/presentationml/2006/ole">
              <mc:AlternateContent xmlns:mc="http://schemas.openxmlformats.org/markup-compatibility/2006">
                <mc:Choice xmlns:v="urn:schemas-microsoft-com:vml" Requires="v">
                  <p:oleObj spid="_x0000_s173978" name="公式" r:id="rId9" imgW="914400" imgH="444500" progId="Equation.3">
                    <p:embed/>
                  </p:oleObj>
                </mc:Choice>
                <mc:Fallback>
                  <p:oleObj name="公式" r:id="rId9" imgW="914400" imgH="4445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3913" y="4791075"/>
                          <a:ext cx="2009775" cy="992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E0E1EBD9-D82D-4FE1-B741-F1FCCA7E06D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sp>
        <p:nvSpPr>
          <p:cNvPr id="95235" name="Text Box 8">
            <a:extLst>
              <a:ext uri="{FF2B5EF4-FFF2-40B4-BE49-F238E27FC236}">
                <a16:creationId xmlns:a16="http://schemas.microsoft.com/office/drawing/2014/main" id="{DBA2EC5C-F82D-43DC-A198-1A90F8EA32AB}"/>
              </a:ext>
            </a:extLst>
          </p:cNvPr>
          <p:cNvSpPr txBox="1">
            <a:spLocks noChangeArrowheads="1"/>
          </p:cNvSpPr>
          <p:nvPr/>
        </p:nvSpPr>
        <p:spPr bwMode="auto">
          <a:xfrm>
            <a:off x="177215" y="1064087"/>
            <a:ext cx="4682817"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FF0000"/>
                </a:solidFill>
                <a:latin typeface="+mn-lt"/>
                <a:ea typeface="仿宋" panose="02010609060101010101" pitchFamily="49" charset="-122"/>
              </a:rPr>
              <a:t>并联</a:t>
            </a:r>
            <a:r>
              <a:rPr lang="zh-CN" altLang="en-US" sz="2400" dirty="0">
                <a:solidFill>
                  <a:srgbClr val="C00000"/>
                </a:solidFill>
                <a:latin typeface="+mn-lt"/>
                <a:ea typeface="仿宋" panose="02010609060101010101" pitchFamily="49" charset="-122"/>
              </a:rPr>
              <a:t>了</a:t>
            </a:r>
            <a:r>
              <a:rPr lang="en-US" altLang="zh-CN" sz="2400" i="1" dirty="0">
                <a:solidFill>
                  <a:srgbClr val="CC3300"/>
                </a:solidFill>
                <a:latin typeface="+mn-lt"/>
                <a:ea typeface="仿宋" panose="02010609060101010101" pitchFamily="49" charset="-122"/>
              </a:rPr>
              <a:t>C</a:t>
            </a:r>
            <a:r>
              <a:rPr lang="en-US" altLang="zh-CN" sz="2400" baseline="-25000" dirty="0">
                <a:solidFill>
                  <a:srgbClr val="CC3300"/>
                </a:solidFill>
                <a:latin typeface="+mn-lt"/>
                <a:ea typeface="仿宋" panose="02010609060101010101" pitchFamily="49" charset="-122"/>
              </a:rPr>
              <a:t>C</a:t>
            </a:r>
            <a:r>
              <a:rPr lang="zh-CN" altLang="en-US" sz="2400" dirty="0">
                <a:solidFill>
                  <a:srgbClr val="660066"/>
                </a:solidFill>
                <a:latin typeface="+mn-lt"/>
                <a:ea typeface="仿宋" panose="02010609060101010101" pitchFamily="49" charset="-122"/>
              </a:rPr>
              <a:t>和</a:t>
            </a:r>
            <a:r>
              <a:rPr lang="en-US" altLang="zh-CN" sz="2400" i="1" dirty="0">
                <a:solidFill>
                  <a:srgbClr val="CC3300"/>
                </a:solidFill>
                <a:latin typeface="+mn-lt"/>
                <a:ea typeface="仿宋" panose="02010609060101010101" pitchFamily="49" charset="-122"/>
              </a:rPr>
              <a:t>R</a:t>
            </a:r>
            <a:r>
              <a:rPr lang="en-US" altLang="zh-CN" sz="2400" baseline="-25000" dirty="0">
                <a:solidFill>
                  <a:srgbClr val="CC3300"/>
                </a:solidFill>
                <a:latin typeface="+mn-lt"/>
                <a:ea typeface="仿宋" panose="02010609060101010101" pitchFamily="49" charset="-122"/>
              </a:rPr>
              <a:t>g</a:t>
            </a:r>
            <a:r>
              <a:rPr lang="zh-CN" altLang="en-US" sz="2400" dirty="0">
                <a:solidFill>
                  <a:srgbClr val="660066"/>
                </a:solidFill>
                <a:latin typeface="+mn-lt"/>
                <a:ea typeface="仿宋" panose="02010609060101010101" pitchFamily="49" charset="-122"/>
              </a:rPr>
              <a:t>后，直流负载仍为</a:t>
            </a:r>
            <a:r>
              <a:rPr lang="en-US" altLang="zh-CN" sz="2400" i="1" dirty="0">
                <a:solidFill>
                  <a:srgbClr val="660066"/>
                </a:solidFill>
                <a:latin typeface="+mn-lt"/>
                <a:ea typeface="仿宋" panose="02010609060101010101" pitchFamily="49" charset="-122"/>
              </a:rPr>
              <a:t>R</a:t>
            </a:r>
            <a:r>
              <a:rPr lang="zh-CN" altLang="en-US" sz="2400" dirty="0">
                <a:solidFill>
                  <a:srgbClr val="660066"/>
                </a:solidFill>
                <a:latin typeface="+mn-lt"/>
                <a:ea typeface="仿宋" panose="02010609060101010101" pitchFamily="49" charset="-122"/>
              </a:rPr>
              <a:t>， </a:t>
            </a:r>
            <a:r>
              <a:rPr lang="en-US" altLang="zh-CN" sz="2800" i="1" dirty="0">
                <a:solidFill>
                  <a:srgbClr val="660066"/>
                </a:solidFill>
                <a:latin typeface="+mn-lt"/>
                <a:ea typeface="仿宋" panose="02010609060101010101" pitchFamily="49" charset="-122"/>
              </a:rPr>
              <a:t>I</a:t>
            </a:r>
            <a:r>
              <a:rPr lang="en-US" altLang="zh-CN" sz="2800" baseline="-25000" dirty="0">
                <a:solidFill>
                  <a:srgbClr val="660066"/>
                </a:solidFill>
                <a:latin typeface="+mn-lt"/>
                <a:ea typeface="仿宋" panose="02010609060101010101" pitchFamily="49" charset="-122"/>
              </a:rPr>
              <a:t>DC</a:t>
            </a:r>
            <a:r>
              <a:rPr lang="zh-CN" altLang="en-US" sz="2400" dirty="0">
                <a:solidFill>
                  <a:srgbClr val="660066"/>
                </a:solidFill>
                <a:latin typeface="+mn-lt"/>
                <a:ea typeface="仿宋" panose="02010609060101010101" pitchFamily="49" charset="-122"/>
              </a:rPr>
              <a:t> 不变，此时交流电流与上页的情况不同。设此时低频调制分量为</a:t>
            </a:r>
            <a:r>
              <a:rPr lang="en-US" altLang="zh-CN" sz="2800" i="1" dirty="0">
                <a:solidFill>
                  <a:srgbClr val="660066"/>
                </a:solidFill>
                <a:latin typeface="+mn-lt"/>
                <a:ea typeface="仿宋" panose="02010609060101010101" pitchFamily="49" charset="-122"/>
              </a:rPr>
              <a:t>I</a:t>
            </a:r>
            <a:r>
              <a:rPr lang="en-US" altLang="zh-CN" sz="2800" baseline="-25000" dirty="0">
                <a:solidFill>
                  <a:srgbClr val="660066"/>
                </a:solidFill>
                <a:latin typeface="+mn-lt"/>
                <a:ea typeface="仿宋" panose="02010609060101010101" pitchFamily="49" charset="-122"/>
                <a:sym typeface="Symbol" panose="05050102010706020507" pitchFamily="18" charset="2"/>
              </a:rPr>
              <a:t></a:t>
            </a:r>
            <a:r>
              <a:rPr lang="en-US" altLang="zh-CN" sz="28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，其幅值为：</a:t>
            </a:r>
          </a:p>
        </p:txBody>
      </p:sp>
      <p:graphicFrame>
        <p:nvGraphicFramePr>
          <p:cNvPr id="95236" name="Object 15">
            <a:extLst>
              <a:ext uri="{FF2B5EF4-FFF2-40B4-BE49-F238E27FC236}">
                <a16:creationId xmlns:a16="http://schemas.microsoft.com/office/drawing/2014/main" id="{4EC6BF3E-3037-4FE9-8F56-1157ACE4A258}"/>
              </a:ext>
            </a:extLst>
          </p:cNvPr>
          <p:cNvGraphicFramePr>
            <a:graphicFrameLocks noChangeAspect="1"/>
          </p:cNvGraphicFramePr>
          <p:nvPr>
            <p:extLst>
              <p:ext uri="{D42A27DB-BD31-4B8C-83A1-F6EECF244321}">
                <p14:modId xmlns:p14="http://schemas.microsoft.com/office/powerpoint/2010/main" val="2156998971"/>
              </p:ext>
            </p:extLst>
          </p:nvPr>
        </p:nvGraphicFramePr>
        <p:xfrm>
          <a:off x="5243576" y="3811587"/>
          <a:ext cx="3529013" cy="2416175"/>
        </p:xfrm>
        <a:graphic>
          <a:graphicData uri="http://schemas.openxmlformats.org/presentationml/2006/ole">
            <mc:AlternateContent xmlns:mc="http://schemas.openxmlformats.org/markup-compatibility/2006">
              <mc:Choice xmlns:v="urn:schemas-microsoft-com:vml" Requires="v">
                <p:oleObj spid="_x0000_s95792" name="SmartDraw" r:id="rId3" imgW="1895856" imgH="1335024" progId="">
                  <p:embed/>
                </p:oleObj>
              </mc:Choice>
              <mc:Fallback>
                <p:oleObj name="SmartDraw" r:id="rId3" imgW="1895856" imgH="1335024" progId="">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76" y="3811587"/>
                        <a:ext cx="3529013" cy="2416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37" name="Text Box 16">
            <a:extLst>
              <a:ext uri="{FF2B5EF4-FFF2-40B4-BE49-F238E27FC236}">
                <a16:creationId xmlns:a16="http://schemas.microsoft.com/office/drawing/2014/main" id="{292A4AF3-61E2-485B-A561-A164FC29A693}"/>
              </a:ext>
            </a:extLst>
          </p:cNvPr>
          <p:cNvSpPr txBox="1">
            <a:spLocks noChangeArrowheads="1"/>
          </p:cNvSpPr>
          <p:nvPr/>
        </p:nvSpPr>
        <p:spPr bwMode="auto">
          <a:xfrm>
            <a:off x="179031" y="3717032"/>
            <a:ext cx="446497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由于</a:t>
            </a:r>
            <a:r>
              <a:rPr lang="en-US" altLang="zh-CN" sz="2400" i="1" dirty="0">
                <a:solidFill>
                  <a:srgbClr val="660066"/>
                </a:solidFill>
                <a:latin typeface="+mn-lt"/>
                <a:ea typeface="仿宋" panose="02010609060101010101" pitchFamily="49" charset="-122"/>
              </a:rPr>
              <a:t>R</a:t>
            </a:r>
            <a:r>
              <a:rPr lang="en-US" altLang="zh-CN" sz="2400" dirty="0">
                <a:solidFill>
                  <a:srgbClr val="660066"/>
                </a:solidFill>
                <a:latin typeface="+mn-lt"/>
                <a:ea typeface="仿宋" panose="02010609060101010101" pitchFamily="49" charset="-122"/>
              </a:rPr>
              <a:t>||</a:t>
            </a:r>
            <a:r>
              <a:rPr lang="en-US" altLang="zh-CN" sz="2400" i="1" dirty="0">
                <a:solidFill>
                  <a:srgbClr val="FF0000"/>
                </a:solidFill>
                <a:latin typeface="+mn-lt"/>
                <a:ea typeface="仿宋" panose="02010609060101010101" pitchFamily="49" charset="-122"/>
              </a:rPr>
              <a:t>R</a:t>
            </a:r>
            <a:r>
              <a:rPr lang="en-US" altLang="zh-CN" sz="2400" baseline="-25000" dirty="0">
                <a:solidFill>
                  <a:srgbClr val="FF0000"/>
                </a:solidFill>
                <a:latin typeface="+mn-lt"/>
                <a:ea typeface="仿宋" panose="02010609060101010101" pitchFamily="49" charset="-122"/>
              </a:rPr>
              <a:t>g</a:t>
            </a:r>
            <a:r>
              <a:rPr lang="zh-CN" altLang="en-US" sz="2400" baseline="-25000" dirty="0">
                <a:solidFill>
                  <a:srgbClr val="660066"/>
                </a:solidFill>
                <a:latin typeface="+mn-lt"/>
                <a:ea typeface="仿宋" panose="02010609060101010101" pitchFamily="49" charset="-122"/>
              </a:rPr>
              <a:t> </a:t>
            </a:r>
            <a:r>
              <a:rPr lang="en-US" altLang="zh-CN" sz="2400" baseline="-250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&lt; </a:t>
            </a:r>
            <a:r>
              <a:rPr lang="en-US" altLang="zh-CN" sz="2400" i="1" dirty="0">
                <a:solidFill>
                  <a:srgbClr val="660066"/>
                </a:solidFill>
                <a:latin typeface="+mn-lt"/>
                <a:ea typeface="仿宋" panose="02010609060101010101" pitchFamily="49" charset="-122"/>
              </a:rPr>
              <a:t>R,</a:t>
            </a:r>
            <a:r>
              <a:rPr lang="zh-CN" altLang="en-US" sz="2400" dirty="0">
                <a:solidFill>
                  <a:srgbClr val="660066"/>
                </a:solidFill>
                <a:latin typeface="+mn-lt"/>
                <a:ea typeface="仿宋" panose="02010609060101010101" pitchFamily="49" charset="-122"/>
              </a:rPr>
              <a:t>故： </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’&gt; </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sym typeface="Symbol" panose="05050102010706020507" pitchFamily="18" charset="2"/>
              </a:rPr>
              <a:t></a:t>
            </a:r>
            <a:endParaRPr lang="zh-CN" altLang="en-US" sz="2400" baseline="-25000" dirty="0">
              <a:solidFill>
                <a:srgbClr val="660066"/>
              </a:solidFill>
              <a:latin typeface="+mn-lt"/>
              <a:ea typeface="仿宋" panose="02010609060101010101" pitchFamily="49" charset="-122"/>
            </a:endParaRPr>
          </a:p>
          <a:p>
            <a:pPr eaLnBrk="1" hangingPunct="1">
              <a:spcBef>
                <a:spcPct val="50000"/>
              </a:spcBef>
              <a:buFontTx/>
              <a:buNone/>
            </a:pPr>
            <a:r>
              <a:rPr lang="zh-CN" altLang="en-US" sz="2400" dirty="0">
                <a:solidFill>
                  <a:srgbClr val="660066"/>
                </a:solidFill>
                <a:latin typeface="+mn-lt"/>
                <a:ea typeface="仿宋" panose="02010609060101010101" pitchFamily="49" charset="-122"/>
              </a:rPr>
              <a:t>若</a:t>
            </a:r>
            <a:r>
              <a:rPr lang="en-US" altLang="zh-CN" sz="2400" i="1" dirty="0">
                <a:solidFill>
                  <a:srgbClr val="FF0000"/>
                </a:solidFill>
                <a:latin typeface="+mn-lt"/>
                <a:ea typeface="仿宋" panose="02010609060101010101" pitchFamily="49" charset="-122"/>
              </a:rPr>
              <a:t>R</a:t>
            </a:r>
            <a:r>
              <a:rPr lang="en-US" altLang="zh-CN" sz="2400" baseline="-25000" dirty="0">
                <a:solidFill>
                  <a:srgbClr val="FF0000"/>
                </a:solidFill>
                <a:latin typeface="+mn-lt"/>
                <a:ea typeface="仿宋" panose="02010609060101010101" pitchFamily="49" charset="-122"/>
              </a:rPr>
              <a:t>g</a:t>
            </a:r>
            <a:r>
              <a:rPr lang="zh-CN" altLang="en-US" sz="2400" dirty="0">
                <a:solidFill>
                  <a:srgbClr val="660066"/>
                </a:solidFill>
                <a:latin typeface="+mn-lt"/>
                <a:ea typeface="仿宋" panose="02010609060101010101" pitchFamily="49" charset="-122"/>
              </a:rPr>
              <a:t> 过小，有可能使</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en-US" altLang="zh-CN" sz="2400" dirty="0">
                <a:solidFill>
                  <a:srgbClr val="660066"/>
                </a:solidFill>
                <a:latin typeface="+mn-lt"/>
                <a:ea typeface="仿宋" panose="02010609060101010101" pitchFamily="49" charset="-122"/>
                <a:sym typeface="Symbol" panose="05050102010706020507" pitchFamily="18" charset="2"/>
              </a:rPr>
              <a:t>’&gt; </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sym typeface="Symbol" panose="05050102010706020507" pitchFamily="18" charset="2"/>
              </a:rPr>
              <a:t>DC</a:t>
            </a:r>
            <a:r>
              <a:rPr lang="zh-CN" altLang="en-US" sz="2400" dirty="0">
                <a:solidFill>
                  <a:srgbClr val="660066"/>
                </a:solidFill>
                <a:latin typeface="+mn-lt"/>
                <a:ea typeface="仿宋" panose="02010609060101010101" pitchFamily="49" charset="-122"/>
              </a:rPr>
              <a:t> </a:t>
            </a:r>
          </a:p>
          <a:p>
            <a:pPr eaLnBrk="1" hangingPunct="1">
              <a:spcBef>
                <a:spcPct val="50000"/>
              </a:spcBef>
              <a:buFontTx/>
              <a:buNone/>
            </a:pPr>
            <a:r>
              <a:rPr lang="zh-CN" altLang="en-US" sz="2400" dirty="0">
                <a:solidFill>
                  <a:srgbClr val="660066"/>
                </a:solidFill>
                <a:latin typeface="+mn-lt"/>
                <a:ea typeface="仿宋" panose="02010609060101010101" pitchFamily="49" charset="-122"/>
              </a:rPr>
              <a:t>使得调制信号频率负半周峰</a:t>
            </a:r>
          </a:p>
          <a:p>
            <a:pPr eaLnBrk="1" hangingPunct="1">
              <a:spcBef>
                <a:spcPct val="50000"/>
              </a:spcBef>
              <a:buFontTx/>
              <a:buNone/>
            </a:pPr>
            <a:r>
              <a:rPr lang="zh-CN" altLang="en-US" sz="2400" dirty="0">
                <a:solidFill>
                  <a:srgbClr val="660066"/>
                </a:solidFill>
                <a:latin typeface="+mn-lt"/>
                <a:ea typeface="仿宋" panose="02010609060101010101" pitchFamily="49" charset="-122"/>
              </a:rPr>
              <a:t>值附近的</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sym typeface="Symbol" panose="05050102010706020507" pitchFamily="18" charset="2"/>
              </a:rPr>
              <a:t></a:t>
            </a:r>
            <a:r>
              <a:rPr lang="zh-CN" altLang="en-US" sz="2400" dirty="0">
                <a:solidFill>
                  <a:srgbClr val="660066"/>
                </a:solidFill>
                <a:latin typeface="+mn-lt"/>
                <a:ea typeface="仿宋" panose="02010609060101010101" pitchFamily="49" charset="-122"/>
              </a:rPr>
              <a:t> 小于</a:t>
            </a:r>
            <a:r>
              <a:rPr lang="en-US" altLang="zh-CN" sz="2400" dirty="0">
                <a:solidFill>
                  <a:srgbClr val="660066"/>
                </a:solidFill>
                <a:latin typeface="+mn-lt"/>
                <a:ea typeface="仿宋" panose="02010609060101010101" pitchFamily="49" charset="-122"/>
              </a:rPr>
              <a:t>0</a:t>
            </a:r>
            <a:r>
              <a:rPr lang="zh-CN" altLang="en-US" sz="2400" dirty="0">
                <a:solidFill>
                  <a:srgbClr val="660066"/>
                </a:solidFill>
                <a:latin typeface="+mn-lt"/>
                <a:ea typeface="仿宋" panose="02010609060101010101" pitchFamily="49" charset="-122"/>
              </a:rPr>
              <a:t>。</a:t>
            </a:r>
          </a:p>
        </p:txBody>
      </p:sp>
      <p:sp>
        <p:nvSpPr>
          <p:cNvPr id="95238" name="Text Box 17">
            <a:extLst>
              <a:ext uri="{FF2B5EF4-FFF2-40B4-BE49-F238E27FC236}">
                <a16:creationId xmlns:a16="http://schemas.microsoft.com/office/drawing/2014/main" id="{BFCFBB56-0AE5-4CBE-8D9A-D06CEE9AD6D2}"/>
              </a:ext>
            </a:extLst>
          </p:cNvPr>
          <p:cNvSpPr txBox="1">
            <a:spLocks noChangeArrowheads="1"/>
          </p:cNvSpPr>
          <p:nvPr/>
        </p:nvSpPr>
        <p:spPr bwMode="auto">
          <a:xfrm>
            <a:off x="177215" y="6054403"/>
            <a:ext cx="4918075" cy="61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ts val="1200"/>
              </a:lnSpc>
              <a:spcBef>
                <a:spcPct val="50000"/>
              </a:spcBef>
              <a:buFontTx/>
              <a:buNone/>
            </a:pPr>
            <a:r>
              <a:rPr lang="zh-CN" altLang="en-US" sz="2400" dirty="0">
                <a:solidFill>
                  <a:srgbClr val="660066"/>
                </a:solidFill>
                <a:latin typeface="+mn-lt"/>
                <a:ea typeface="仿宋" panose="02010609060101010101" pitchFamily="49" charset="-122"/>
              </a:rPr>
              <a:t>因为二极管的电流不会反向流动，</a:t>
            </a:r>
            <a:endParaRPr lang="en-US" altLang="zh-CN" sz="2400" dirty="0">
              <a:solidFill>
                <a:srgbClr val="660066"/>
              </a:solidFill>
              <a:latin typeface="+mn-lt"/>
              <a:ea typeface="仿宋" panose="02010609060101010101" pitchFamily="49" charset="-122"/>
            </a:endParaRPr>
          </a:p>
          <a:p>
            <a:pPr eaLnBrk="1" hangingPunct="1">
              <a:lnSpc>
                <a:spcPts val="1200"/>
              </a:lnSpc>
              <a:spcBef>
                <a:spcPct val="50000"/>
              </a:spcBef>
              <a:buFontTx/>
              <a:buNone/>
            </a:pPr>
            <a:r>
              <a:rPr lang="zh-CN" altLang="en-US" sz="2400" dirty="0">
                <a:solidFill>
                  <a:srgbClr val="660066"/>
                </a:solidFill>
                <a:latin typeface="+mn-lt"/>
                <a:ea typeface="仿宋" panose="02010609060101010101" pitchFamily="49" charset="-122"/>
              </a:rPr>
              <a:t>意味着二极管截止。</a:t>
            </a:r>
          </a:p>
        </p:txBody>
      </p:sp>
      <p:sp>
        <p:nvSpPr>
          <p:cNvPr id="95239" name="Text Box 7">
            <a:extLst>
              <a:ext uri="{FF2B5EF4-FFF2-40B4-BE49-F238E27FC236}">
                <a16:creationId xmlns:a16="http://schemas.microsoft.com/office/drawing/2014/main" id="{26D5AF41-ECE6-4176-8F0A-2135FA9812C0}"/>
              </a:ext>
            </a:extLst>
          </p:cNvPr>
          <p:cNvSpPr txBox="1">
            <a:spLocks noChangeArrowheads="1"/>
          </p:cNvSpPr>
          <p:nvPr/>
        </p:nvSpPr>
        <p:spPr bwMode="auto">
          <a:xfrm>
            <a:off x="153988" y="563563"/>
            <a:ext cx="491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spcBef>
                <a:spcPct val="50000"/>
              </a:spcBef>
              <a:buNone/>
            </a:pPr>
            <a:r>
              <a:rPr lang="zh-CN" altLang="en-US" sz="2400" dirty="0">
                <a:solidFill>
                  <a:srgbClr val="660066"/>
                </a:solidFill>
                <a:latin typeface="+mn-lt"/>
                <a:ea typeface="仿宋" panose="02010609060101010101" pitchFamily="49" charset="-122"/>
              </a:rPr>
              <a:t>④ 负峰切割失真</a:t>
            </a:r>
            <a:r>
              <a:rPr lang="en-US" altLang="zh-CN" sz="2400" dirty="0">
                <a:solidFill>
                  <a:srgbClr val="660066"/>
                </a:solidFill>
                <a:latin typeface="+mn-lt"/>
                <a:ea typeface="仿宋" panose="02010609060101010101" pitchFamily="49" charset="-122"/>
              </a:rPr>
              <a:t> </a:t>
            </a:r>
            <a:endParaRPr lang="zh-CN" altLang="en-US" sz="2400" dirty="0">
              <a:solidFill>
                <a:srgbClr val="660066"/>
              </a:solidFill>
              <a:latin typeface="+mn-lt"/>
              <a:ea typeface="仿宋" panose="02010609060101010101" pitchFamily="49" charset="-122"/>
            </a:endParaRPr>
          </a:p>
        </p:txBody>
      </p:sp>
      <p:pic>
        <p:nvPicPr>
          <p:cNvPr id="9" name="图片 8">
            <a:extLst>
              <a:ext uri="{FF2B5EF4-FFF2-40B4-BE49-F238E27FC236}">
                <a16:creationId xmlns:a16="http://schemas.microsoft.com/office/drawing/2014/main" id="{E4050915-C6B5-4C43-886D-3C68C31C3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8529" y="147268"/>
            <a:ext cx="3876871" cy="3063929"/>
          </a:xfrm>
          <a:prstGeom prst="rect">
            <a:avLst/>
          </a:prstGeom>
        </p:spPr>
      </p:pic>
      <p:sp>
        <p:nvSpPr>
          <p:cNvPr id="10" name="矩形 9">
            <a:extLst>
              <a:ext uri="{FF2B5EF4-FFF2-40B4-BE49-F238E27FC236}">
                <a16:creationId xmlns:a16="http://schemas.microsoft.com/office/drawing/2014/main" id="{42B3FEF8-3B8B-47FC-9402-90EB3224EEA2}"/>
              </a:ext>
            </a:extLst>
          </p:cNvPr>
          <p:cNvSpPr/>
          <p:nvPr/>
        </p:nvSpPr>
        <p:spPr>
          <a:xfrm>
            <a:off x="5825132" y="1991800"/>
            <a:ext cx="2060179" cy="523220"/>
          </a:xfrm>
          <a:prstGeom prst="rect">
            <a:avLst/>
          </a:prstGeom>
        </p:spPr>
        <p:txBody>
          <a:bodyPr wrap="none">
            <a:spAutoFit/>
          </a:bodyPr>
          <a:lstStyle/>
          <a:p>
            <a:r>
              <a:rPr lang="en-US" altLang="zh-CN" dirty="0">
                <a:solidFill>
                  <a:srgbClr val="FF0000"/>
                </a:solidFill>
                <a:latin typeface="+mn-lt"/>
                <a:ea typeface="仿宋" panose="02010609060101010101" pitchFamily="49" charset="-122"/>
              </a:rPr>
              <a:t>P167</a:t>
            </a:r>
            <a:r>
              <a:rPr lang="en-US" altLang="zh-CN" dirty="0">
                <a:solidFill>
                  <a:srgbClr val="660066"/>
                </a:solidFill>
                <a:latin typeface="+mn-lt"/>
                <a:ea typeface="仿宋" panose="02010609060101010101" pitchFamily="49" charset="-122"/>
              </a:rPr>
              <a:t>    P174</a:t>
            </a:r>
            <a:endParaRPr lang="zh-CN" altLang="en-US" dirty="0">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11" name="Object 4">
                <a:extLst>
                  <a:ext uri="{FF2B5EF4-FFF2-40B4-BE49-F238E27FC236}">
                    <a16:creationId xmlns:a16="http://schemas.microsoft.com/office/drawing/2014/main" id="{02264770-8CAE-45B0-B564-AB5291BEF5CB}"/>
                  </a:ext>
                </a:extLst>
              </p:cNvPr>
              <p:cNvSpPr txBox="1"/>
              <p:nvPr/>
            </p:nvSpPr>
            <p:spPr bwMode="auto">
              <a:xfrm>
                <a:off x="827584" y="2862263"/>
                <a:ext cx="2447925" cy="1047750"/>
              </a:xfrm>
              <a:prstGeom prst="rect">
                <a:avLst/>
              </a:prstGeom>
              <a:solidFill>
                <a:schemeClr val="bg1"/>
              </a:solid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nor/>
                        </m:rPr>
                        <a:rPr lang="en-US" altLang="zh-CN" i="1" smtClean="0">
                          <a:solidFill>
                            <a:srgbClr val="660066"/>
                          </a:solidFill>
                          <a:latin typeface="+mn-lt"/>
                          <a:ea typeface="仿宋" panose="02010609060101010101" pitchFamily="49" charset="-122"/>
                        </a:rPr>
                        <m:t>I</m:t>
                      </m:r>
                      <m:r>
                        <m:rPr>
                          <m:nor/>
                        </m:rPr>
                        <a:rPr lang="en-US" altLang="zh-CN" baseline="-25000" dirty="0" smtClean="0">
                          <a:solidFill>
                            <a:srgbClr val="660066"/>
                          </a:solidFill>
                          <a:latin typeface="+mn-lt"/>
                          <a:ea typeface="仿宋" panose="02010609060101010101" pitchFamily="49" charset="-122"/>
                          <a:sym typeface="Symbol" panose="05050102010706020507" pitchFamily="18" charset="2"/>
                        </a:rPr>
                        <m:t></m:t>
                      </m:r>
                      <m:r>
                        <m:rPr>
                          <m:nor/>
                        </m:rPr>
                        <a:rPr lang="en-US" altLang="zh-CN" dirty="0" smtClean="0">
                          <a:solidFill>
                            <a:srgbClr val="660066"/>
                          </a:solidFill>
                          <a:latin typeface="+mn-lt"/>
                          <a:ea typeface="仿宋" panose="02010609060101010101" pitchFamily="49" charset="-122"/>
                          <a:sym typeface="Symbol" panose="05050102010706020507" pitchFamily="18" charset="2"/>
                        </a:rPr>
                        <m:t>’</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lang="en-US" altLang="zh-CN" i="1" dirty="0">
                              <a:solidFill>
                                <a:srgbClr val="660066"/>
                              </a:solidFill>
                              <a:latin typeface="+mn-lt"/>
                              <a:ea typeface="仿宋" panose="02010609060101010101" pitchFamily="49" charset="-122"/>
                            </a:rPr>
                            <m:t>V</m:t>
                          </m:r>
                          <m:r>
                            <m:rPr>
                              <m:nor/>
                            </m:rPr>
                            <a:rPr lang="en-US" altLang="zh-CN" baseline="-25000" dirty="0">
                              <a:solidFill>
                                <a:srgbClr val="660066"/>
                              </a:solidFill>
                              <a:latin typeface="+mn-lt"/>
                              <a:ea typeface="仿宋" panose="02010609060101010101" pitchFamily="49" charset="-122"/>
                              <a:sym typeface="Symbol" panose="05050102010706020507" pitchFamily="18" charset="2"/>
                            </a:rPr>
                            <m:t></m:t>
                          </m:r>
                        </m:num>
                        <m:den>
                          <m:r>
                            <m:rPr>
                              <m:nor/>
                            </m:rPr>
                            <a:rPr lang="en-US" altLang="zh-CN" i="1" dirty="0">
                              <a:solidFill>
                                <a:srgbClr val="660066"/>
                              </a:solidFill>
                              <a:latin typeface="+mn-lt"/>
                              <a:ea typeface="仿宋" panose="02010609060101010101" pitchFamily="49" charset="-122"/>
                            </a:rPr>
                            <m:t>R</m:t>
                          </m:r>
                          <m:r>
                            <m:rPr>
                              <m:nor/>
                            </m:rPr>
                            <a:rPr lang="en-US" altLang="zh-CN" baseline="-25000" dirty="0">
                              <a:solidFill>
                                <a:srgbClr val="660066"/>
                              </a:solidFill>
                              <a:latin typeface="+mn-lt"/>
                              <a:ea typeface="仿宋" panose="02010609060101010101" pitchFamily="49" charset="-122"/>
                              <a:sym typeface="Symbol" panose="05050102010706020507" pitchFamily="18" charset="2"/>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lang="en-US" altLang="zh-CN" i="1">
                              <a:solidFill>
                                <a:srgbClr val="660066"/>
                              </a:solidFill>
                              <a:latin typeface="+mn-lt"/>
                              <a:ea typeface="仿宋" panose="02010609060101010101" pitchFamily="49" charset="-122"/>
                            </a:rPr>
                            <m:t>mV</m:t>
                          </m:r>
                          <m:r>
                            <m:rPr>
                              <m:nor/>
                            </m:rPr>
                            <a:rPr lang="en-US" altLang="zh-CN" b="1" i="0" baseline="-25000" smtClean="0">
                              <a:solidFill>
                                <a:srgbClr val="660066"/>
                              </a:solidFill>
                              <a:latin typeface="+mn-lt"/>
                              <a:ea typeface="仿宋" panose="02010609060101010101" pitchFamily="49" charset="-122"/>
                              <a:sym typeface="Symbol" panose="05050102010706020507" pitchFamily="18" charset="2"/>
                            </a:rPr>
                            <m:t>i</m:t>
                          </m:r>
                        </m:num>
                        <m:den>
                          <m:r>
                            <m:rPr>
                              <m:nor/>
                            </m:rPr>
                            <a:rPr lang="en-US" altLang="zh-CN" i="1" dirty="0">
                              <a:solidFill>
                                <a:srgbClr val="660066"/>
                              </a:solidFill>
                              <a:latin typeface="+mn-lt"/>
                              <a:ea typeface="仿宋" panose="02010609060101010101" pitchFamily="49" charset="-122"/>
                            </a:rPr>
                            <m:t>R</m:t>
                          </m:r>
                          <m:r>
                            <a:rPr lang="en-US" altLang="zh-CN" b="1" i="1" dirty="0" smtClean="0">
                              <a:solidFill>
                                <a:srgbClr val="660066"/>
                              </a:solidFill>
                              <a:latin typeface="Cambria Math" panose="02040503050406030204" pitchFamily="18" charset="0"/>
                              <a:ea typeface="仿宋_GB2312" panose="02010609030101010101" pitchFamily="49" charset="-122"/>
                            </a:rPr>
                            <m:t>||</m:t>
                          </m:r>
                          <m:r>
                            <m:rPr>
                              <m:nor/>
                            </m:rPr>
                            <a:rPr lang="en-US" altLang="zh-CN" i="1" smtClean="0">
                              <a:solidFill>
                                <a:srgbClr val="FF0000"/>
                              </a:solidFill>
                              <a:latin typeface="+mn-lt"/>
                              <a:ea typeface="仿宋" panose="02010609060101010101" pitchFamily="49" charset="-122"/>
                            </a:rPr>
                            <m:t>R</m:t>
                          </m:r>
                          <m:r>
                            <m:rPr>
                              <m:nor/>
                            </m:rPr>
                            <a:rPr lang="en-US" altLang="zh-CN" baseline="-25000" smtClean="0">
                              <a:solidFill>
                                <a:srgbClr val="FF0000"/>
                              </a:solidFill>
                              <a:latin typeface="+mn-lt"/>
                              <a:ea typeface="仿宋" panose="02010609060101010101" pitchFamily="49" charset="-122"/>
                            </a:rPr>
                            <m:t>g</m:t>
                          </m:r>
                        </m:den>
                      </m:f>
                    </m:oMath>
                  </m:oMathPara>
                </a14:m>
                <a:endParaRPr lang="zh-CN" altLang="en-US" dirty="0">
                  <a:latin typeface="+mn-lt"/>
                  <a:ea typeface="仿宋" panose="02010609060101010101" pitchFamily="49" charset="-122"/>
                </a:endParaRPr>
              </a:p>
            </p:txBody>
          </p:sp>
        </mc:Choice>
        <mc:Fallback xmlns="">
          <p:sp>
            <p:nvSpPr>
              <p:cNvPr id="11" name="Object 4">
                <a:extLst>
                  <a:ext uri="{FF2B5EF4-FFF2-40B4-BE49-F238E27FC236}">
                    <a16:creationId xmlns:a16="http://schemas.microsoft.com/office/drawing/2014/main" id="{02264770-8CAE-45B0-B564-AB5291BEF5CB}"/>
                  </a:ext>
                </a:extLst>
              </p:cNvPr>
              <p:cNvSpPr txBox="1">
                <a:spLocks noRot="1" noChangeAspect="1" noMove="1" noResize="1" noEditPoints="1" noAdjustHandles="1" noChangeArrowheads="1" noChangeShapeType="1" noTextEdit="1"/>
              </p:cNvSpPr>
              <p:nvPr/>
            </p:nvSpPr>
            <p:spPr bwMode="auto">
              <a:xfrm>
                <a:off x="827584" y="2862263"/>
                <a:ext cx="2447925" cy="1047750"/>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B1B3D3AD-CFB0-4C26-AFFA-4178A456CD9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graphicFrame>
        <p:nvGraphicFramePr>
          <p:cNvPr id="96259" name="Object 3">
            <a:extLst>
              <a:ext uri="{FF2B5EF4-FFF2-40B4-BE49-F238E27FC236}">
                <a16:creationId xmlns:a16="http://schemas.microsoft.com/office/drawing/2014/main" id="{039677BF-2DB9-4F4D-8B38-376F2B6FBF29}"/>
              </a:ext>
            </a:extLst>
          </p:cNvPr>
          <p:cNvGraphicFramePr>
            <a:graphicFrameLocks noChangeAspect="1"/>
          </p:cNvGraphicFramePr>
          <p:nvPr>
            <p:extLst>
              <p:ext uri="{D42A27DB-BD31-4B8C-83A1-F6EECF244321}">
                <p14:modId xmlns:p14="http://schemas.microsoft.com/office/powerpoint/2010/main" val="1339306763"/>
              </p:ext>
            </p:extLst>
          </p:nvPr>
        </p:nvGraphicFramePr>
        <p:xfrm>
          <a:off x="5143500" y="1785938"/>
          <a:ext cx="3562350" cy="1866900"/>
        </p:xfrm>
        <a:graphic>
          <a:graphicData uri="http://schemas.openxmlformats.org/presentationml/2006/ole">
            <mc:AlternateContent xmlns:mc="http://schemas.openxmlformats.org/markup-compatibility/2006">
              <mc:Choice xmlns:v="urn:schemas-microsoft-com:vml" Requires="v">
                <p:oleObj spid="_x0000_s96974" name="SmartDraw" r:id="rId3" imgW="2482596" imgH="1338072" progId="">
                  <p:embed/>
                </p:oleObj>
              </mc:Choice>
              <mc:Fallback>
                <p:oleObj name="SmartDraw" r:id="rId3" imgW="2482596" imgH="1338072"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1785938"/>
                        <a:ext cx="3562350" cy="1866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0" name="Text Box 7">
            <a:extLst>
              <a:ext uri="{FF2B5EF4-FFF2-40B4-BE49-F238E27FC236}">
                <a16:creationId xmlns:a16="http://schemas.microsoft.com/office/drawing/2014/main" id="{9A5F60DE-8C6B-4F6D-977F-79AC863CD054}"/>
              </a:ext>
            </a:extLst>
          </p:cNvPr>
          <p:cNvSpPr txBox="1">
            <a:spLocks noChangeArrowheads="1"/>
          </p:cNvSpPr>
          <p:nvPr/>
        </p:nvSpPr>
        <p:spPr bwMode="auto">
          <a:xfrm>
            <a:off x="179388" y="942975"/>
            <a:ext cx="86407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在此期间，</a:t>
            </a:r>
            <a:r>
              <a:rPr lang="en-US" altLang="zh-CN" sz="2400" i="1" dirty="0">
                <a:solidFill>
                  <a:srgbClr val="660066"/>
                </a:solidFill>
                <a:latin typeface="+mn-lt"/>
                <a:ea typeface="仿宋" panose="02010609060101010101" pitchFamily="49" charset="-122"/>
              </a:rPr>
              <a:t>R</a:t>
            </a:r>
            <a:r>
              <a:rPr lang="zh-CN" altLang="en-US" sz="2400" dirty="0">
                <a:solidFill>
                  <a:srgbClr val="660066"/>
                </a:solidFill>
                <a:latin typeface="+mn-lt"/>
                <a:ea typeface="仿宋" panose="02010609060101010101" pitchFamily="49" charset="-122"/>
              </a:rPr>
              <a:t>两端的电压不再受输入信号的控制，而由</a:t>
            </a:r>
            <a:r>
              <a:rPr lang="en-US" altLang="zh-CN" sz="2400" i="1" dirty="0">
                <a:solidFill>
                  <a:srgbClr val="660066"/>
                </a:solidFill>
                <a:latin typeface="+mn-lt"/>
                <a:ea typeface="仿宋" panose="02010609060101010101" pitchFamily="49" charset="-122"/>
              </a:rPr>
              <a:t>C</a:t>
            </a:r>
            <a:r>
              <a:rPr lang="en-US" altLang="zh-CN" sz="2400" baseline="-25000" dirty="0">
                <a:solidFill>
                  <a:srgbClr val="660066"/>
                </a:solidFill>
                <a:latin typeface="+mn-lt"/>
                <a:ea typeface="仿宋" panose="02010609060101010101" pitchFamily="49" charset="-122"/>
              </a:rPr>
              <a:t>C</a:t>
            </a:r>
            <a:r>
              <a:rPr lang="zh-CN" altLang="en-US" sz="2400" dirty="0">
                <a:solidFill>
                  <a:srgbClr val="660066"/>
                </a:solidFill>
                <a:latin typeface="+mn-lt"/>
                <a:ea typeface="仿宋" panose="02010609060101010101" pitchFamily="49" charset="-122"/>
              </a:rPr>
              <a:t>的放电规律决定。而</a:t>
            </a:r>
            <a:r>
              <a:rPr lang="en-US" altLang="zh-CN" sz="2400" i="1" dirty="0">
                <a:solidFill>
                  <a:srgbClr val="660066"/>
                </a:solidFill>
                <a:latin typeface="+mn-lt"/>
                <a:ea typeface="仿宋" panose="02010609060101010101" pitchFamily="49" charset="-122"/>
              </a:rPr>
              <a:t>C</a:t>
            </a:r>
            <a:r>
              <a:rPr lang="en-US" altLang="zh-CN" sz="2400" baseline="-25000" dirty="0">
                <a:solidFill>
                  <a:srgbClr val="660066"/>
                </a:solidFill>
                <a:latin typeface="+mn-lt"/>
                <a:ea typeface="仿宋" panose="02010609060101010101" pitchFamily="49" charset="-122"/>
              </a:rPr>
              <a:t>C</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很大，放电慢，电压基本不变。如下图，称为负峰切割失真。</a:t>
            </a:r>
          </a:p>
        </p:txBody>
      </p:sp>
      <p:sp>
        <p:nvSpPr>
          <p:cNvPr id="96261" name="Text Box 8">
            <a:extLst>
              <a:ext uri="{FF2B5EF4-FFF2-40B4-BE49-F238E27FC236}">
                <a16:creationId xmlns:a16="http://schemas.microsoft.com/office/drawing/2014/main" id="{4C932361-92AD-4911-B94C-68276AF392DF}"/>
              </a:ext>
            </a:extLst>
          </p:cNvPr>
          <p:cNvSpPr txBox="1">
            <a:spLocks noChangeArrowheads="1"/>
          </p:cNvSpPr>
          <p:nvPr/>
        </p:nvSpPr>
        <p:spPr bwMode="auto">
          <a:xfrm>
            <a:off x="142875" y="2179638"/>
            <a:ext cx="45720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当交流峰值不大于直流分量，即</a:t>
            </a:r>
            <a:r>
              <a:rPr lang="en-US" altLang="zh-CN" sz="2800" i="1" dirty="0">
                <a:solidFill>
                  <a:srgbClr val="660066"/>
                </a:solidFill>
                <a:latin typeface="+mn-lt"/>
                <a:ea typeface="仿宋" panose="02010609060101010101" pitchFamily="49" charset="-122"/>
              </a:rPr>
              <a:t>I</a:t>
            </a:r>
            <a:r>
              <a:rPr lang="en-US" altLang="zh-CN" sz="2800" baseline="-25000" dirty="0">
                <a:solidFill>
                  <a:srgbClr val="660066"/>
                </a:solidFill>
                <a:latin typeface="+mn-lt"/>
                <a:ea typeface="仿宋" panose="02010609060101010101" pitchFamily="49" charset="-122"/>
                <a:sym typeface="Symbol" panose="05050102010706020507" pitchFamily="18" charset="2"/>
              </a:rPr>
              <a:t></a:t>
            </a:r>
            <a:r>
              <a:rPr lang="en-US" altLang="zh-CN" sz="2800" dirty="0">
                <a:solidFill>
                  <a:srgbClr val="660066"/>
                </a:solidFill>
                <a:latin typeface="+mn-lt"/>
                <a:ea typeface="仿宋" panose="02010609060101010101" pitchFamily="49" charset="-122"/>
                <a:sym typeface="Symbol" panose="05050102010706020507" pitchFamily="18" charset="2"/>
              </a:rPr>
              <a:t>’ </a:t>
            </a:r>
            <a:r>
              <a:rPr lang="en-US" altLang="zh-CN" sz="2800" i="1" dirty="0">
                <a:solidFill>
                  <a:srgbClr val="660066"/>
                </a:solidFill>
                <a:latin typeface="+mn-lt"/>
                <a:ea typeface="仿宋" panose="02010609060101010101" pitchFamily="49" charset="-122"/>
              </a:rPr>
              <a:t>I</a:t>
            </a:r>
            <a:r>
              <a:rPr lang="en-US" altLang="zh-CN" sz="2800" baseline="-25000" dirty="0">
                <a:solidFill>
                  <a:srgbClr val="660066"/>
                </a:solidFill>
                <a:latin typeface="+mn-lt"/>
                <a:ea typeface="仿宋" panose="02010609060101010101" pitchFamily="49" charset="-122"/>
                <a:sym typeface="Symbol" panose="05050102010706020507" pitchFamily="18" charset="2"/>
              </a:rPr>
              <a:t>DC</a:t>
            </a:r>
            <a:r>
              <a:rPr lang="zh-CN" altLang="en-US" sz="2400" dirty="0">
                <a:solidFill>
                  <a:srgbClr val="660066"/>
                </a:solidFill>
                <a:latin typeface="+mn-lt"/>
                <a:ea typeface="仿宋" panose="02010609060101010101" pitchFamily="49" charset="-122"/>
              </a:rPr>
              <a:t> 时，则不会产生失真。</a:t>
            </a:r>
          </a:p>
        </p:txBody>
      </p:sp>
      <p:sp>
        <p:nvSpPr>
          <p:cNvPr id="96262" name="Text Box 9">
            <a:extLst>
              <a:ext uri="{FF2B5EF4-FFF2-40B4-BE49-F238E27FC236}">
                <a16:creationId xmlns:a16="http://schemas.microsoft.com/office/drawing/2014/main" id="{D774826C-81D2-4CF0-B5C9-DA431A208959}"/>
              </a:ext>
            </a:extLst>
          </p:cNvPr>
          <p:cNvSpPr txBox="1">
            <a:spLocks noChangeArrowheads="1"/>
          </p:cNvSpPr>
          <p:nvPr/>
        </p:nvSpPr>
        <p:spPr bwMode="auto">
          <a:xfrm>
            <a:off x="611188" y="4868863"/>
            <a:ext cx="4824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66"/>
                </a:solidFill>
                <a:latin typeface="+mn-lt"/>
                <a:ea typeface="仿宋" panose="02010609060101010101" pitchFamily="49" charset="-122"/>
              </a:rPr>
              <a:t>得到不产生负峰切割失真的条件：</a:t>
            </a:r>
          </a:p>
        </p:txBody>
      </p:sp>
      <p:sp>
        <p:nvSpPr>
          <p:cNvPr id="96263" name="Text Box 7">
            <a:extLst>
              <a:ext uri="{FF2B5EF4-FFF2-40B4-BE49-F238E27FC236}">
                <a16:creationId xmlns:a16="http://schemas.microsoft.com/office/drawing/2014/main" id="{706A315C-B440-4B7E-A9CA-64C1164D6C69}"/>
              </a:ext>
            </a:extLst>
          </p:cNvPr>
          <p:cNvSpPr txBox="1">
            <a:spLocks noChangeArrowheads="1"/>
          </p:cNvSpPr>
          <p:nvPr/>
        </p:nvSpPr>
        <p:spPr bwMode="auto">
          <a:xfrm>
            <a:off x="153988" y="563563"/>
            <a:ext cx="491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spcBef>
                <a:spcPct val="50000"/>
              </a:spcBef>
              <a:buNone/>
            </a:pPr>
            <a:r>
              <a:rPr lang="zh-CN" altLang="en-US" sz="2400" dirty="0">
                <a:solidFill>
                  <a:srgbClr val="660066"/>
                </a:solidFill>
                <a:latin typeface="+mn-lt"/>
                <a:ea typeface="仿宋" panose="02010609060101010101" pitchFamily="49" charset="-122"/>
              </a:rPr>
              <a:t>④ </a:t>
            </a:r>
            <a:r>
              <a:rPr lang="zh-CN" altLang="en-US" sz="2400" dirty="0">
                <a:solidFill>
                  <a:srgbClr val="0000FF"/>
                </a:solidFill>
                <a:latin typeface="+mn-lt"/>
                <a:ea typeface="仿宋" panose="02010609060101010101" pitchFamily="49" charset="-122"/>
              </a:rPr>
              <a:t>负峰切割失真</a:t>
            </a:r>
            <a:r>
              <a:rPr lang="en-US" altLang="zh-CN" sz="2400" dirty="0">
                <a:solidFill>
                  <a:srgbClr val="0000FF"/>
                </a:solidFill>
                <a:latin typeface="+mn-lt"/>
                <a:ea typeface="仿宋" panose="02010609060101010101" pitchFamily="49" charset="-122"/>
              </a:rPr>
              <a:t> </a:t>
            </a:r>
            <a:endParaRPr lang="zh-CN" altLang="en-US" sz="2400" dirty="0">
              <a:solidFill>
                <a:srgbClr val="0000FF"/>
              </a:solidFill>
              <a:latin typeface="+mn-lt"/>
              <a:ea typeface="仿宋" panose="02010609060101010101" pitchFamily="49" charset="-122"/>
            </a:endParaRPr>
          </a:p>
        </p:txBody>
      </p:sp>
      <p:pic>
        <p:nvPicPr>
          <p:cNvPr id="10" name="图片 9">
            <a:extLst>
              <a:ext uri="{FF2B5EF4-FFF2-40B4-BE49-F238E27FC236}">
                <a16:creationId xmlns:a16="http://schemas.microsoft.com/office/drawing/2014/main" id="{C74F8AE1-44CD-4BDD-AD60-0A08C0BFCF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9925" y="3431512"/>
            <a:ext cx="3644546" cy="2880320"/>
          </a:xfrm>
          <a:prstGeom prst="rect">
            <a:avLst/>
          </a:prstGeom>
        </p:spPr>
      </p:pic>
      <p:sp>
        <p:nvSpPr>
          <p:cNvPr id="11" name="矩形 10">
            <a:extLst>
              <a:ext uri="{FF2B5EF4-FFF2-40B4-BE49-F238E27FC236}">
                <a16:creationId xmlns:a16="http://schemas.microsoft.com/office/drawing/2014/main" id="{E5C04FEA-2BF1-4BF4-985B-AF20B3CCD385}"/>
              </a:ext>
            </a:extLst>
          </p:cNvPr>
          <p:cNvSpPr/>
          <p:nvPr/>
        </p:nvSpPr>
        <p:spPr>
          <a:xfrm>
            <a:off x="6031193" y="5229200"/>
            <a:ext cx="2060179" cy="523220"/>
          </a:xfrm>
          <a:prstGeom prst="rect">
            <a:avLst/>
          </a:prstGeom>
        </p:spPr>
        <p:txBody>
          <a:bodyPr wrap="none">
            <a:spAutoFit/>
          </a:bodyPr>
          <a:lstStyle/>
          <a:p>
            <a:r>
              <a:rPr lang="en-US" altLang="zh-CN" dirty="0">
                <a:solidFill>
                  <a:srgbClr val="FF0000"/>
                </a:solidFill>
                <a:latin typeface="+mn-lt"/>
                <a:ea typeface="仿宋" panose="02010609060101010101" pitchFamily="49" charset="-122"/>
              </a:rPr>
              <a:t>P167</a:t>
            </a:r>
            <a:r>
              <a:rPr lang="en-US" altLang="zh-CN" dirty="0">
                <a:solidFill>
                  <a:srgbClr val="660066"/>
                </a:solidFill>
                <a:latin typeface="+mn-lt"/>
                <a:ea typeface="仿宋" panose="02010609060101010101" pitchFamily="49" charset="-122"/>
              </a:rPr>
              <a:t>    P174</a:t>
            </a:r>
            <a:endParaRPr lang="zh-CN" altLang="en-US" dirty="0">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12" name="Object 4">
                <a:extLst>
                  <a:ext uri="{FF2B5EF4-FFF2-40B4-BE49-F238E27FC236}">
                    <a16:creationId xmlns:a16="http://schemas.microsoft.com/office/drawing/2014/main" id="{F428C615-FF92-4036-8E66-4F5135E0F083}"/>
                  </a:ext>
                </a:extLst>
              </p:cNvPr>
              <p:cNvSpPr txBox="1"/>
              <p:nvPr/>
            </p:nvSpPr>
            <p:spPr bwMode="auto">
              <a:xfrm>
                <a:off x="767919" y="3437800"/>
                <a:ext cx="3804081" cy="890588"/>
              </a:xfrm>
              <a:prstGeom prst="rect">
                <a:avLst/>
              </a:prstGeom>
              <a:solidFill>
                <a:schemeClr val="bg1"/>
              </a:solidFill>
              <a:ln>
                <a:noFill/>
              </a:ln>
            </p:spPr>
            <p:txBody>
              <a:bodyPr>
                <a:normAutofit/>
              </a:bodyPr>
              <a:lstStyle/>
              <a:p>
                <a14:m>
                  <m:oMath xmlns:m="http://schemas.openxmlformats.org/officeDocument/2006/math">
                    <m:f>
                      <m:fPr>
                        <m:ctrlPr>
                          <a:rPr lang="zh-CN" altLang="en-US" sz="2400" i="1" smtClean="0">
                            <a:solidFill>
                              <a:srgbClr val="000000"/>
                            </a:solidFill>
                            <a:latin typeface="Cambria Math" panose="02040503050406030204" pitchFamily="18" charset="0"/>
                          </a:rPr>
                        </m:ctrlPr>
                      </m:fPr>
                      <m:num>
                        <m:r>
                          <m:rPr>
                            <m:nor/>
                          </m:rPr>
                          <a:rPr lang="en-US" altLang="zh-CN" sz="2400" i="1">
                            <a:solidFill>
                              <a:srgbClr val="660066"/>
                            </a:solidFill>
                            <a:latin typeface="+mn-lt"/>
                            <a:ea typeface="仿宋" panose="02010609060101010101" pitchFamily="49" charset="-122"/>
                          </a:rPr>
                          <m:t>I</m:t>
                        </m:r>
                        <m:r>
                          <m:rPr>
                            <m:nor/>
                          </m:rPr>
                          <a:rPr lang="en-US" altLang="zh-CN" sz="2400" baseline="-25000" dirty="0">
                            <a:solidFill>
                              <a:srgbClr val="660066"/>
                            </a:solidFill>
                            <a:latin typeface="+mn-lt"/>
                            <a:ea typeface="仿宋" panose="02010609060101010101" pitchFamily="49" charset="-122"/>
                            <a:sym typeface="Symbol" panose="05050102010706020507" pitchFamily="18" charset="2"/>
                          </a:rPr>
                          <m:t></m:t>
                        </m:r>
                        <m:r>
                          <m:rPr>
                            <m:nor/>
                          </m:rPr>
                          <a:rPr lang="en-US" altLang="zh-CN" sz="2400" dirty="0">
                            <a:solidFill>
                              <a:srgbClr val="660066"/>
                            </a:solidFill>
                            <a:latin typeface="+mn-lt"/>
                            <a:ea typeface="仿宋" panose="02010609060101010101" pitchFamily="49" charset="-122"/>
                            <a:sym typeface="Symbol" panose="05050102010706020507" pitchFamily="18" charset="2"/>
                          </a:rPr>
                          <m:t>’</m:t>
                        </m:r>
                      </m:num>
                      <m:den>
                        <m:r>
                          <m:rPr>
                            <m:nor/>
                          </m:rPr>
                          <a:rPr lang="en-US" altLang="zh-CN" sz="2400" i="1" dirty="0">
                            <a:solidFill>
                              <a:srgbClr val="660066"/>
                            </a:solidFill>
                            <a:latin typeface="+mn-lt"/>
                            <a:ea typeface="仿宋" panose="02010609060101010101" pitchFamily="49" charset="-122"/>
                          </a:rPr>
                          <m:t>I</m:t>
                        </m:r>
                        <m:r>
                          <m:rPr>
                            <m:nor/>
                          </m:rPr>
                          <a:rPr lang="en-US" altLang="zh-CN" sz="2400" baseline="-25000" dirty="0">
                            <a:solidFill>
                              <a:srgbClr val="660066"/>
                            </a:solidFill>
                            <a:latin typeface="+mn-lt"/>
                            <a:ea typeface="仿宋" panose="02010609060101010101" pitchFamily="49" charset="-122"/>
                            <a:sym typeface="Symbol" panose="05050102010706020507" pitchFamily="18" charset="2"/>
                          </a:rPr>
                          <m:t>DC</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m:rPr>
                            <m:nor/>
                          </m:rPr>
                          <a:rPr lang="en-US" altLang="zh-CN" sz="2400" i="1">
                            <a:solidFill>
                              <a:srgbClr val="660066"/>
                            </a:solidFill>
                            <a:latin typeface="+mn-lt"/>
                            <a:ea typeface="仿宋" panose="02010609060101010101" pitchFamily="49" charset="-122"/>
                          </a:rPr>
                          <m:t>mV</m:t>
                        </m:r>
                        <m:r>
                          <m:rPr>
                            <m:nor/>
                          </m:rPr>
                          <a:rPr lang="en-US" altLang="zh-CN" sz="2400" b="1" i="0" baseline="-25000" smtClean="0">
                            <a:solidFill>
                              <a:srgbClr val="660066"/>
                            </a:solidFill>
                            <a:latin typeface="+mn-lt"/>
                            <a:ea typeface="仿宋" panose="02010609060101010101" pitchFamily="49" charset="-122"/>
                            <a:sym typeface="Symbol" panose="05050102010706020507" pitchFamily="18" charset="2"/>
                          </a:rPr>
                          <m:t>i</m:t>
                        </m:r>
                        <m:r>
                          <m:rPr>
                            <m:nor/>
                          </m:rPr>
                          <a:rPr lang="en-US" altLang="zh-CN" sz="2400" smtClean="0">
                            <a:solidFill>
                              <a:srgbClr val="000000"/>
                            </a:solidFill>
                            <a:latin typeface="+mn-lt"/>
                            <a:ea typeface="仿宋" panose="02010609060101010101" pitchFamily="49" charset="-122"/>
                          </a:rPr>
                          <m:t>/</m:t>
                        </m:r>
                        <m:r>
                          <m:rPr>
                            <m:nor/>
                          </m:rPr>
                          <a:rPr lang="en-US" altLang="zh-CN" sz="2400" i="1" dirty="0" smtClean="0">
                            <a:solidFill>
                              <a:srgbClr val="660066"/>
                            </a:solidFill>
                            <a:latin typeface="+mn-lt"/>
                            <a:ea typeface="仿宋" panose="02010609060101010101" pitchFamily="49" charset="-122"/>
                          </a:rPr>
                          <m:t>R</m:t>
                        </m:r>
                        <m:r>
                          <a:rPr lang="en-US" altLang="zh-CN" sz="2400" i="1" dirty="0">
                            <a:solidFill>
                              <a:srgbClr val="660066"/>
                            </a:solidFill>
                            <a:latin typeface="Cambria Math" panose="02040503050406030204" pitchFamily="18" charset="0"/>
                            <a:ea typeface="仿宋_GB2312" panose="02010609030101010101" pitchFamily="49" charset="-122"/>
                          </a:rPr>
                          <m:t>||</m:t>
                        </m:r>
                        <m:r>
                          <m:rPr>
                            <m:nor/>
                          </m:rPr>
                          <a:rPr lang="en-US" altLang="zh-CN" sz="2400" i="1">
                            <a:solidFill>
                              <a:srgbClr val="FF0000"/>
                            </a:solidFill>
                            <a:latin typeface="+mn-lt"/>
                            <a:ea typeface="仿宋" panose="02010609060101010101" pitchFamily="49" charset="-122"/>
                          </a:rPr>
                          <m:t>R</m:t>
                        </m:r>
                        <m:r>
                          <m:rPr>
                            <m:nor/>
                          </m:rPr>
                          <a:rPr lang="en-US" altLang="zh-CN" sz="2400" baseline="-25000">
                            <a:solidFill>
                              <a:srgbClr val="FF0000"/>
                            </a:solidFill>
                            <a:latin typeface="+mn-lt"/>
                            <a:ea typeface="仿宋" panose="02010609060101010101" pitchFamily="49" charset="-122"/>
                          </a:rPr>
                          <m:t>g</m:t>
                        </m:r>
                      </m:num>
                      <m:den>
                        <m:r>
                          <m:rPr>
                            <m:nor/>
                          </m:rPr>
                          <a:rPr lang="en-US" altLang="zh-CN" sz="2400" i="1" dirty="0">
                            <a:solidFill>
                              <a:srgbClr val="660066"/>
                            </a:solidFill>
                            <a:latin typeface="+mn-lt"/>
                            <a:ea typeface="仿宋" panose="02010609060101010101" pitchFamily="49" charset="-122"/>
                          </a:rPr>
                          <m:t>V</m:t>
                        </m:r>
                        <m:r>
                          <m:rPr>
                            <m:nor/>
                          </m:rPr>
                          <a:rPr lang="en-US" altLang="zh-CN" sz="2400" baseline="-25000" dirty="0">
                            <a:solidFill>
                              <a:srgbClr val="660066"/>
                            </a:solidFill>
                            <a:latin typeface="+mn-lt"/>
                            <a:ea typeface="仿宋" panose="02010609060101010101" pitchFamily="49" charset="-122"/>
                            <a:sym typeface="Symbol" panose="05050102010706020507" pitchFamily="18" charset="2"/>
                          </a:rPr>
                          <m:t>i</m:t>
                        </m:r>
                        <m:r>
                          <m:rPr>
                            <m:nor/>
                          </m:rPr>
                          <a:rPr lang="en-US" altLang="zh-CN" sz="2400">
                            <a:solidFill>
                              <a:srgbClr val="000000"/>
                            </a:solidFill>
                            <a:latin typeface="+mn-lt"/>
                            <a:ea typeface="仿宋" panose="02010609060101010101" pitchFamily="49" charset="-122"/>
                          </a:rPr>
                          <m:t>/</m:t>
                        </m:r>
                        <m:r>
                          <m:rPr>
                            <m:nor/>
                          </m:rPr>
                          <a:rPr lang="en-US" altLang="zh-CN" sz="2400" i="1" dirty="0">
                            <a:solidFill>
                              <a:srgbClr val="660066"/>
                            </a:solidFill>
                            <a:latin typeface="+mn-lt"/>
                            <a:ea typeface="仿宋" panose="02010609060101010101" pitchFamily="49" charset="-122"/>
                          </a:rPr>
                          <m:t>R</m:t>
                        </m:r>
                      </m:den>
                    </m:f>
                  </m:oMath>
                </a14:m>
                <a:r>
                  <a:rPr lang="zh-CN" altLang="en-US" sz="2400" dirty="0">
                    <a:solidFill>
                      <a:srgbClr val="000000"/>
                    </a:solidFill>
                    <a:latin typeface="+mn-lt"/>
                    <a:ea typeface="仿宋" panose="02010609060101010101" pitchFamily="49" charset="-122"/>
                  </a:rPr>
                  <a:t> </a:t>
                </a:r>
                <a14:m>
                  <m:oMath xmlns:m="http://schemas.openxmlformats.org/officeDocument/2006/math">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m:rPr>
                            <m:nor/>
                          </m:rPr>
                          <a:rPr lang="en-US" altLang="zh-CN" sz="2400" i="1" dirty="0">
                            <a:solidFill>
                              <a:srgbClr val="660066"/>
                            </a:solidFill>
                            <a:latin typeface="+mn-lt"/>
                            <a:ea typeface="仿宋" panose="02010609060101010101" pitchFamily="49" charset="-122"/>
                          </a:rPr>
                          <m:t>mR</m:t>
                        </m:r>
                      </m:num>
                      <m:den>
                        <m:r>
                          <m:rPr>
                            <m:nor/>
                          </m:rPr>
                          <a:rPr lang="en-US" altLang="zh-CN" sz="2400" i="1" dirty="0">
                            <a:solidFill>
                              <a:srgbClr val="660066"/>
                            </a:solidFill>
                            <a:latin typeface="+mn-lt"/>
                            <a:ea typeface="仿宋" panose="02010609060101010101" pitchFamily="49" charset="-122"/>
                          </a:rPr>
                          <m:t>R</m:t>
                        </m:r>
                        <m:r>
                          <a:rPr lang="en-US" altLang="zh-CN" sz="2400" i="1" dirty="0">
                            <a:solidFill>
                              <a:srgbClr val="660066"/>
                            </a:solidFill>
                            <a:latin typeface="Cambria Math" panose="02040503050406030204" pitchFamily="18" charset="0"/>
                            <a:ea typeface="仿宋_GB2312" panose="02010609030101010101" pitchFamily="49" charset="-122"/>
                          </a:rPr>
                          <m:t>||</m:t>
                        </m:r>
                        <m:r>
                          <m:rPr>
                            <m:nor/>
                          </m:rPr>
                          <a:rPr lang="en-US" altLang="zh-CN" sz="2400" i="1">
                            <a:solidFill>
                              <a:srgbClr val="FF0000"/>
                            </a:solidFill>
                            <a:latin typeface="+mn-lt"/>
                            <a:ea typeface="仿宋" panose="02010609060101010101" pitchFamily="49" charset="-122"/>
                          </a:rPr>
                          <m:t>R</m:t>
                        </m:r>
                        <m:r>
                          <m:rPr>
                            <m:nor/>
                          </m:rPr>
                          <a:rPr lang="en-US" altLang="zh-CN" sz="2400" baseline="-25000">
                            <a:solidFill>
                              <a:srgbClr val="FF0000"/>
                            </a:solidFill>
                            <a:latin typeface="+mn-lt"/>
                            <a:ea typeface="仿宋" panose="02010609060101010101" pitchFamily="49" charset="-122"/>
                          </a:rPr>
                          <m:t>g</m:t>
                        </m:r>
                      </m:den>
                    </m:f>
                  </m:oMath>
                </a14:m>
                <a:r>
                  <a:rPr lang="zh-CN" altLang="en-US" sz="2400" dirty="0">
                    <a:latin typeface="+mn-lt"/>
                    <a:ea typeface="仿宋" panose="02010609060101010101" pitchFamily="49" charset="-122"/>
                    <a:sym typeface="Symbol" panose="05050102010706020507" pitchFamily="18" charset="2"/>
                  </a:rPr>
                  <a:t></a:t>
                </a:r>
                <a:r>
                  <a:rPr lang="en-US" altLang="zh-CN" sz="2400" dirty="0">
                    <a:latin typeface="+mn-lt"/>
                    <a:ea typeface="仿宋" panose="02010609060101010101" pitchFamily="49" charset="-122"/>
                    <a:sym typeface="Symbol" panose="05050102010706020507" pitchFamily="18" charset="2"/>
                  </a:rPr>
                  <a:t>1</a:t>
                </a:r>
                <a:endParaRPr lang="zh-CN" altLang="en-US" sz="2400" dirty="0">
                  <a:latin typeface="+mn-lt"/>
                  <a:ea typeface="仿宋" panose="02010609060101010101" pitchFamily="49" charset="-122"/>
                </a:endParaRPr>
              </a:p>
            </p:txBody>
          </p:sp>
        </mc:Choice>
        <mc:Fallback xmlns="">
          <p:sp>
            <p:nvSpPr>
              <p:cNvPr id="12" name="Object 4">
                <a:extLst>
                  <a:ext uri="{FF2B5EF4-FFF2-40B4-BE49-F238E27FC236}">
                    <a16:creationId xmlns:a16="http://schemas.microsoft.com/office/drawing/2014/main" id="{F428C615-FF92-4036-8E66-4F5135E0F083}"/>
                  </a:ext>
                </a:extLst>
              </p:cNvPr>
              <p:cNvSpPr txBox="1">
                <a:spLocks noRot="1" noChangeAspect="1" noMove="1" noResize="1" noEditPoints="1" noAdjustHandles="1" noChangeArrowheads="1" noChangeShapeType="1" noTextEdit="1"/>
              </p:cNvSpPr>
              <p:nvPr/>
            </p:nvSpPr>
            <p:spPr bwMode="auto">
              <a:xfrm>
                <a:off x="767919" y="3437800"/>
                <a:ext cx="3804081" cy="890588"/>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bject 4">
                <a:extLst>
                  <a:ext uri="{FF2B5EF4-FFF2-40B4-BE49-F238E27FC236}">
                    <a16:creationId xmlns:a16="http://schemas.microsoft.com/office/drawing/2014/main" id="{05ED79B7-8532-40D1-8981-BC198E2973E4}"/>
                  </a:ext>
                </a:extLst>
              </p:cNvPr>
              <p:cNvSpPr txBox="1"/>
              <p:nvPr/>
            </p:nvSpPr>
            <p:spPr bwMode="auto">
              <a:xfrm>
                <a:off x="832860" y="5565197"/>
                <a:ext cx="3007302" cy="890588"/>
              </a:xfrm>
              <a:prstGeom prst="rect">
                <a:avLst/>
              </a:prstGeom>
              <a:solidFill>
                <a:schemeClr val="bg1"/>
              </a:solidFill>
              <a:ln>
                <a:noFill/>
              </a:ln>
            </p:spPr>
            <p:txBody>
              <a:bodyPr>
                <a:normAutofit/>
              </a:bodyPr>
              <a:lstStyle/>
              <a:p>
                <a14:m>
                  <m:oMath xmlns:m="http://schemas.openxmlformats.org/officeDocument/2006/math">
                    <m:r>
                      <m:rPr>
                        <m:nor/>
                      </m:rPr>
                      <a:rPr lang="en-US" altLang="zh-CN" sz="2400" i="1" dirty="0">
                        <a:solidFill>
                          <a:srgbClr val="660066"/>
                        </a:solidFill>
                        <a:latin typeface="+mn-lt"/>
                        <a:ea typeface="仿宋" panose="02010609060101010101" pitchFamily="49" charset="-122"/>
                      </a:rPr>
                      <m:t>m</m:t>
                    </m:r>
                  </m:oMath>
                </a14:m>
                <a:r>
                  <a:rPr lang="zh-CN" altLang="en-US" sz="2400" dirty="0">
                    <a:latin typeface="+mn-lt"/>
                    <a:ea typeface="仿宋" panose="02010609060101010101" pitchFamily="49" charset="-122"/>
                    <a:sym typeface="Symbol" panose="05050102010706020507" pitchFamily="18" charset="2"/>
                  </a:rPr>
                  <a:t></a:t>
                </a:r>
                <a:r>
                  <a:rPr lang="zh-CN" altLang="en-US" sz="2400" dirty="0">
                    <a:solidFill>
                      <a:srgbClr val="000000"/>
                    </a:solidFill>
                    <a:latin typeface="+mn-lt"/>
                    <a:ea typeface="仿宋" panose="02010609060101010101" pitchFamily="49" charset="-122"/>
                  </a:rPr>
                  <a:t> </a:t>
                </a:r>
                <a14:m>
                  <m:oMath xmlns:m="http://schemas.openxmlformats.org/officeDocument/2006/math">
                    <m:f>
                      <m:fPr>
                        <m:ctrlPr>
                          <a:rPr lang="zh-CN" altLang="en-US" sz="2400" i="1">
                            <a:solidFill>
                              <a:srgbClr val="000000"/>
                            </a:solidFill>
                            <a:latin typeface="Cambria Math" panose="02040503050406030204" pitchFamily="18" charset="0"/>
                          </a:rPr>
                        </m:ctrlPr>
                      </m:fPr>
                      <m:num>
                        <m:r>
                          <m:rPr>
                            <m:nor/>
                          </m:rPr>
                          <a:rPr lang="en-US" altLang="zh-CN" sz="2400" i="1" dirty="0">
                            <a:solidFill>
                              <a:srgbClr val="660066"/>
                            </a:solidFill>
                            <a:latin typeface="+mn-lt"/>
                            <a:ea typeface="仿宋" panose="02010609060101010101" pitchFamily="49" charset="-122"/>
                          </a:rPr>
                          <m:t>R</m:t>
                        </m:r>
                        <m:r>
                          <a:rPr lang="en-US" altLang="zh-CN" sz="2400" i="1" dirty="0">
                            <a:solidFill>
                              <a:srgbClr val="660066"/>
                            </a:solidFill>
                            <a:latin typeface="Cambria Math" panose="02040503050406030204" pitchFamily="18" charset="0"/>
                            <a:ea typeface="仿宋_GB2312" panose="02010609030101010101" pitchFamily="49" charset="-122"/>
                          </a:rPr>
                          <m:t>||</m:t>
                        </m:r>
                        <m:r>
                          <m:rPr>
                            <m:nor/>
                          </m:rPr>
                          <a:rPr lang="en-US" altLang="zh-CN" sz="2400" i="1">
                            <a:solidFill>
                              <a:srgbClr val="FF0000"/>
                            </a:solidFill>
                            <a:latin typeface="+mn-lt"/>
                            <a:ea typeface="仿宋" panose="02010609060101010101" pitchFamily="49" charset="-122"/>
                          </a:rPr>
                          <m:t>R</m:t>
                        </m:r>
                        <m:r>
                          <m:rPr>
                            <m:nor/>
                          </m:rPr>
                          <a:rPr lang="en-US" altLang="zh-CN" sz="2400" baseline="-25000">
                            <a:solidFill>
                              <a:srgbClr val="FF0000"/>
                            </a:solidFill>
                            <a:latin typeface="+mn-lt"/>
                            <a:ea typeface="仿宋" panose="02010609060101010101" pitchFamily="49" charset="-122"/>
                          </a:rPr>
                          <m:t>g</m:t>
                        </m:r>
                      </m:num>
                      <m:den>
                        <m:r>
                          <m:rPr>
                            <m:nor/>
                          </m:rPr>
                          <a:rPr lang="en-US" altLang="zh-CN" sz="2400" i="1" dirty="0">
                            <a:solidFill>
                              <a:srgbClr val="660066"/>
                            </a:solidFill>
                            <a:latin typeface="+mn-lt"/>
                            <a:ea typeface="仿宋" panose="02010609060101010101" pitchFamily="49" charset="-122"/>
                          </a:rPr>
                          <m:t>R</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m:rPr>
                            <m:nor/>
                          </m:rPr>
                          <a:rPr lang="en-US" altLang="zh-CN" sz="2400" i="1">
                            <a:solidFill>
                              <a:srgbClr val="FF0000"/>
                            </a:solidFill>
                            <a:latin typeface="+mn-lt"/>
                            <a:ea typeface="仿宋" panose="02010609060101010101" pitchFamily="49" charset="-122"/>
                          </a:rPr>
                          <m:t>R</m:t>
                        </m:r>
                        <m:r>
                          <m:rPr>
                            <m:nor/>
                          </m:rPr>
                          <a:rPr lang="en-US" altLang="zh-CN" sz="2400" baseline="-25000">
                            <a:solidFill>
                              <a:srgbClr val="FF0000"/>
                            </a:solidFill>
                            <a:latin typeface="+mn-lt"/>
                            <a:ea typeface="仿宋" panose="02010609060101010101" pitchFamily="49" charset="-122"/>
                          </a:rPr>
                          <m:t>g</m:t>
                        </m:r>
                      </m:num>
                      <m:den>
                        <m:r>
                          <m:rPr>
                            <m:nor/>
                          </m:rPr>
                          <a:rPr lang="en-US" altLang="zh-CN" sz="2400" i="1" dirty="0">
                            <a:solidFill>
                              <a:srgbClr val="660066"/>
                            </a:solidFill>
                            <a:latin typeface="+mn-lt"/>
                            <a:ea typeface="仿宋" panose="02010609060101010101" pitchFamily="49" charset="-122"/>
                          </a:rPr>
                          <m:t>R</m:t>
                        </m:r>
                        <m:r>
                          <a:rPr lang="en-US" altLang="zh-CN" sz="2400" b="1" i="1" dirty="0" smtClean="0">
                            <a:solidFill>
                              <a:srgbClr val="660066"/>
                            </a:solidFill>
                            <a:latin typeface="Cambria Math" panose="02040503050406030204" pitchFamily="18" charset="0"/>
                            <a:ea typeface="仿宋_GB2312" panose="02010609030101010101" pitchFamily="49" charset="-122"/>
                          </a:rPr>
                          <m:t>+</m:t>
                        </m:r>
                        <m:r>
                          <m:rPr>
                            <m:nor/>
                          </m:rPr>
                          <a:rPr lang="en-US" altLang="zh-CN" sz="2400" i="1">
                            <a:solidFill>
                              <a:srgbClr val="FF0000"/>
                            </a:solidFill>
                            <a:latin typeface="+mn-lt"/>
                            <a:ea typeface="仿宋" panose="02010609060101010101" pitchFamily="49" charset="-122"/>
                          </a:rPr>
                          <m:t>R</m:t>
                        </m:r>
                        <m:r>
                          <m:rPr>
                            <m:nor/>
                          </m:rPr>
                          <a:rPr lang="en-US" altLang="zh-CN" sz="2400" baseline="-25000">
                            <a:solidFill>
                              <a:srgbClr val="FF0000"/>
                            </a:solidFill>
                            <a:latin typeface="+mn-lt"/>
                            <a:ea typeface="仿宋" panose="02010609060101010101" pitchFamily="49" charset="-122"/>
                          </a:rPr>
                          <m:t>g</m:t>
                        </m:r>
                      </m:den>
                    </m:f>
                  </m:oMath>
                </a14:m>
                <a:endParaRPr lang="zh-CN" altLang="en-US" sz="2400" dirty="0">
                  <a:latin typeface="+mn-lt"/>
                  <a:ea typeface="仿宋" panose="02010609060101010101" pitchFamily="49" charset="-122"/>
                </a:endParaRPr>
              </a:p>
            </p:txBody>
          </p:sp>
        </mc:Choice>
        <mc:Fallback xmlns="">
          <p:sp>
            <p:nvSpPr>
              <p:cNvPr id="13" name="Object 4">
                <a:extLst>
                  <a:ext uri="{FF2B5EF4-FFF2-40B4-BE49-F238E27FC236}">
                    <a16:creationId xmlns:a16="http://schemas.microsoft.com/office/drawing/2014/main" id="{05ED79B7-8532-40D1-8981-BC198E2973E4}"/>
                  </a:ext>
                </a:extLst>
              </p:cNvPr>
              <p:cNvSpPr txBox="1">
                <a:spLocks noRot="1" noChangeAspect="1" noMove="1" noResize="1" noEditPoints="1" noAdjustHandles="1" noChangeArrowheads="1" noChangeShapeType="1" noTextEdit="1"/>
              </p:cNvSpPr>
              <p:nvPr/>
            </p:nvSpPr>
            <p:spPr bwMode="auto">
              <a:xfrm>
                <a:off x="832860" y="5565197"/>
                <a:ext cx="3007302" cy="890588"/>
              </a:xfrm>
              <a:prstGeom prst="rect">
                <a:avLst/>
              </a:prstGeom>
              <a:blipFill>
                <a:blip r:embed="rId7"/>
                <a:stretch>
                  <a:fillRect/>
                </a:stretch>
              </a:blipFill>
              <a:ln>
                <a:no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84569C1F-5812-4ECC-8679-F26C5B4D0FC0}"/>
              </a:ext>
            </a:extLst>
          </p:cNvPr>
          <p:cNvSpPr/>
          <p:nvPr/>
        </p:nvSpPr>
        <p:spPr>
          <a:xfrm>
            <a:off x="3405665" y="5646569"/>
            <a:ext cx="1991251" cy="523220"/>
          </a:xfrm>
          <a:prstGeom prst="rect">
            <a:avLst/>
          </a:prstGeom>
        </p:spPr>
        <p:txBody>
          <a:bodyPr wrap="none">
            <a:spAutoFit/>
          </a:bodyPr>
          <a:lstStyle/>
          <a:p>
            <a:r>
              <a:rPr lang="zh-CN" altLang="en-US" dirty="0">
                <a:solidFill>
                  <a:srgbClr val="FF0000"/>
                </a:solidFill>
                <a:latin typeface="+mn-lt"/>
                <a:ea typeface="仿宋" panose="02010609060101010101" pitchFamily="49" charset="-122"/>
              </a:rPr>
              <a:t>（</a:t>
            </a:r>
            <a:r>
              <a:rPr lang="en-US" altLang="zh-CN" dirty="0">
                <a:solidFill>
                  <a:srgbClr val="FF0000"/>
                </a:solidFill>
                <a:latin typeface="+mn-lt"/>
                <a:ea typeface="仿宋" panose="02010609060101010101" pitchFamily="49" charset="-122"/>
              </a:rPr>
              <a:t>6-34</a:t>
            </a:r>
            <a:r>
              <a:rPr lang="zh-CN" altLang="en-US" dirty="0">
                <a:solidFill>
                  <a:srgbClr val="FF0000"/>
                </a:solidFill>
                <a:latin typeface="+mn-lt"/>
                <a:ea typeface="仿宋" panose="02010609060101010101" pitchFamily="49" charset="-122"/>
              </a:rPr>
              <a:t>下）</a:t>
            </a:r>
            <a:endParaRPr lang="zh-CN" altLang="en-US" dirty="0">
              <a:latin typeface="+mn-lt"/>
              <a:ea typeface="仿宋" panose="02010609060101010101" pitchFamily="49"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EF6A7BF5-3BD2-42FB-AB14-884240AF5F3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sp>
        <p:nvSpPr>
          <p:cNvPr id="97285" name="Text Box 6">
            <a:extLst>
              <a:ext uri="{FF2B5EF4-FFF2-40B4-BE49-F238E27FC236}">
                <a16:creationId xmlns:a16="http://schemas.microsoft.com/office/drawing/2014/main" id="{37533889-413D-4A96-8255-00E5740753EE}"/>
              </a:ext>
            </a:extLst>
          </p:cNvPr>
          <p:cNvSpPr txBox="1">
            <a:spLocks noChangeArrowheads="1"/>
          </p:cNvSpPr>
          <p:nvPr/>
        </p:nvSpPr>
        <p:spPr bwMode="auto">
          <a:xfrm>
            <a:off x="518318" y="2350258"/>
            <a:ext cx="6011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m</a:t>
            </a:r>
            <a:r>
              <a:rPr lang="zh-CN" altLang="en-US" sz="2400" dirty="0">
                <a:solidFill>
                  <a:srgbClr val="660066"/>
                </a:solidFill>
                <a:latin typeface="+mn-lt"/>
                <a:ea typeface="仿宋" panose="02010609060101010101" pitchFamily="49" charset="-122"/>
              </a:rPr>
              <a:t>必须小于</a:t>
            </a:r>
            <a:r>
              <a:rPr lang="en-US" altLang="zh-CN" sz="2400" dirty="0">
                <a:solidFill>
                  <a:srgbClr val="660066"/>
                </a:solidFill>
                <a:latin typeface="+mn-lt"/>
                <a:ea typeface="仿宋" panose="02010609060101010101" pitchFamily="49" charset="-122"/>
              </a:rPr>
              <a:t>1</a:t>
            </a:r>
            <a:r>
              <a:rPr lang="zh-CN" altLang="en-US" sz="2400" dirty="0">
                <a:solidFill>
                  <a:srgbClr val="660066"/>
                </a:solidFill>
                <a:latin typeface="+mn-lt"/>
                <a:ea typeface="仿宋" panose="02010609060101010101" pitchFamily="49" charset="-122"/>
              </a:rPr>
              <a:t>，才能不产生负峰切割失真。</a:t>
            </a:r>
          </a:p>
        </p:txBody>
      </p:sp>
      <p:sp>
        <p:nvSpPr>
          <p:cNvPr id="97286" name="Text Box 7">
            <a:extLst>
              <a:ext uri="{FF2B5EF4-FFF2-40B4-BE49-F238E27FC236}">
                <a16:creationId xmlns:a16="http://schemas.microsoft.com/office/drawing/2014/main" id="{86133B90-9E87-4033-93F9-0DEEC6C48140}"/>
              </a:ext>
            </a:extLst>
          </p:cNvPr>
          <p:cNvSpPr txBox="1">
            <a:spLocks noChangeArrowheads="1"/>
          </p:cNvSpPr>
          <p:nvPr/>
        </p:nvSpPr>
        <p:spPr bwMode="auto">
          <a:xfrm>
            <a:off x="255588" y="35861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可尽量加大</a:t>
            </a:r>
            <a:r>
              <a:rPr lang="en-US" altLang="zh-CN" sz="2800" i="1" dirty="0">
                <a:solidFill>
                  <a:srgbClr val="0000FF"/>
                </a:solidFill>
                <a:latin typeface="+mn-lt"/>
                <a:ea typeface="仿宋" panose="02010609060101010101" pitchFamily="49" charset="-122"/>
              </a:rPr>
              <a:t>R</a:t>
            </a:r>
            <a:r>
              <a:rPr lang="en-US" altLang="zh-CN" sz="2800" baseline="-25000" dirty="0">
                <a:solidFill>
                  <a:srgbClr val="0000FF"/>
                </a:solidFill>
                <a:latin typeface="+mn-lt"/>
                <a:ea typeface="仿宋" panose="02010609060101010101" pitchFamily="49" charset="-122"/>
              </a:rPr>
              <a:t>g</a:t>
            </a:r>
            <a:r>
              <a:rPr lang="zh-CN" altLang="en-US" sz="2400" baseline="-250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，减小交直流负载差。</a:t>
            </a:r>
          </a:p>
        </p:txBody>
      </p:sp>
      <p:sp>
        <p:nvSpPr>
          <p:cNvPr id="97287" name="Text Box 8">
            <a:extLst>
              <a:ext uri="{FF2B5EF4-FFF2-40B4-BE49-F238E27FC236}">
                <a16:creationId xmlns:a16="http://schemas.microsoft.com/office/drawing/2014/main" id="{B02F565F-D650-4084-998A-3C9DC55CEC0E}"/>
              </a:ext>
            </a:extLst>
          </p:cNvPr>
          <p:cNvSpPr txBox="1">
            <a:spLocks noChangeArrowheads="1"/>
          </p:cNvSpPr>
          <p:nvPr/>
        </p:nvSpPr>
        <p:spPr bwMode="auto">
          <a:xfrm>
            <a:off x="357188" y="4325938"/>
            <a:ext cx="3167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方法：</a:t>
            </a:r>
            <a:r>
              <a:rPr lang="en-US" altLang="zh-CN" sz="2400" i="1" dirty="0">
                <a:solidFill>
                  <a:srgbClr val="660066"/>
                </a:solidFill>
                <a:latin typeface="+mn-lt"/>
                <a:ea typeface="仿宋" panose="02010609060101010101" pitchFamily="49" charset="-122"/>
              </a:rPr>
              <a:t>R</a:t>
            </a:r>
            <a:r>
              <a:rPr lang="zh-CN" altLang="en-US" sz="2400" dirty="0">
                <a:solidFill>
                  <a:srgbClr val="660066"/>
                </a:solidFill>
                <a:latin typeface="+mn-lt"/>
                <a:ea typeface="仿宋" panose="02010609060101010101" pitchFamily="49" charset="-122"/>
              </a:rPr>
              <a:t>后加射随器</a:t>
            </a:r>
            <a:r>
              <a:rPr lang="en-US" altLang="zh-CN" sz="2400" dirty="0">
                <a:solidFill>
                  <a:srgbClr val="660066"/>
                </a:solidFill>
                <a:latin typeface="+mn-lt"/>
                <a:ea typeface="仿宋" panose="02010609060101010101" pitchFamily="49" charset="-122"/>
              </a:rPr>
              <a:t>:</a:t>
            </a:r>
          </a:p>
        </p:txBody>
      </p:sp>
      <p:sp>
        <p:nvSpPr>
          <p:cNvPr id="97288" name="Text Box 7">
            <a:extLst>
              <a:ext uri="{FF2B5EF4-FFF2-40B4-BE49-F238E27FC236}">
                <a16:creationId xmlns:a16="http://schemas.microsoft.com/office/drawing/2014/main" id="{330756EB-F4DC-4ACA-8712-78688AEAB0D6}"/>
              </a:ext>
            </a:extLst>
          </p:cNvPr>
          <p:cNvSpPr txBox="1">
            <a:spLocks noChangeArrowheads="1"/>
          </p:cNvSpPr>
          <p:nvPr/>
        </p:nvSpPr>
        <p:spPr bwMode="auto">
          <a:xfrm>
            <a:off x="153988" y="563563"/>
            <a:ext cx="491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spcBef>
                <a:spcPct val="50000"/>
              </a:spcBef>
              <a:buNone/>
            </a:pPr>
            <a:r>
              <a:rPr lang="zh-CN" altLang="en-US" sz="2400" dirty="0">
                <a:solidFill>
                  <a:srgbClr val="660066"/>
                </a:solidFill>
                <a:latin typeface="+mn-lt"/>
                <a:ea typeface="仿宋" panose="02010609060101010101" pitchFamily="49" charset="-122"/>
              </a:rPr>
              <a:t>④ </a:t>
            </a:r>
            <a:r>
              <a:rPr lang="zh-CN" altLang="en-US" sz="2400" dirty="0">
                <a:solidFill>
                  <a:srgbClr val="0000FF"/>
                </a:solidFill>
                <a:latin typeface="+mn-lt"/>
                <a:ea typeface="仿宋" panose="02010609060101010101" pitchFamily="49" charset="-122"/>
              </a:rPr>
              <a:t>负峰切割失真</a:t>
            </a:r>
            <a:r>
              <a:rPr lang="en-US" altLang="zh-CN" sz="2400" dirty="0">
                <a:solidFill>
                  <a:srgbClr val="0000FF"/>
                </a:solidFill>
                <a:latin typeface="+mn-lt"/>
                <a:ea typeface="仿宋" panose="02010609060101010101" pitchFamily="49" charset="-122"/>
              </a:rPr>
              <a:t> </a:t>
            </a:r>
            <a:endParaRPr lang="zh-CN" altLang="en-US" sz="2400" dirty="0">
              <a:solidFill>
                <a:srgbClr val="0000FF"/>
              </a:solidFill>
              <a:latin typeface="+mn-lt"/>
              <a:ea typeface="仿宋" panose="02010609060101010101" pitchFamily="49" charset="-122"/>
            </a:endParaRPr>
          </a:p>
        </p:txBody>
      </p:sp>
      <p:sp>
        <p:nvSpPr>
          <p:cNvPr id="97289" name="Text Box 6">
            <a:extLst>
              <a:ext uri="{FF2B5EF4-FFF2-40B4-BE49-F238E27FC236}">
                <a16:creationId xmlns:a16="http://schemas.microsoft.com/office/drawing/2014/main" id="{B93FBD9F-3EC5-4FEC-B406-E84D664B5366}"/>
              </a:ext>
            </a:extLst>
          </p:cNvPr>
          <p:cNvSpPr txBox="1">
            <a:spLocks noChangeArrowheads="1"/>
          </p:cNvSpPr>
          <p:nvPr/>
        </p:nvSpPr>
        <p:spPr bwMode="auto">
          <a:xfrm>
            <a:off x="517525" y="1149350"/>
            <a:ext cx="167821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solidFill>
                  <a:srgbClr val="660066"/>
                </a:solidFill>
                <a:latin typeface="+mn-lt"/>
                <a:ea typeface="仿宋" panose="02010609060101010101" pitchFamily="49" charset="-122"/>
              </a:rPr>
              <a:t>因为：</a:t>
            </a:r>
          </a:p>
        </p:txBody>
      </p:sp>
      <mc:AlternateContent xmlns:mc="http://schemas.openxmlformats.org/markup-compatibility/2006" xmlns:a14="http://schemas.microsoft.com/office/drawing/2010/main">
        <mc:Choice Requires="a14">
          <p:sp>
            <p:nvSpPr>
              <p:cNvPr id="10" name="Object 4">
                <a:extLst>
                  <a:ext uri="{FF2B5EF4-FFF2-40B4-BE49-F238E27FC236}">
                    <a16:creationId xmlns:a16="http://schemas.microsoft.com/office/drawing/2014/main" id="{7E494330-4D05-4EE4-9D2D-A6648689ABBF}"/>
                  </a:ext>
                </a:extLst>
              </p:cNvPr>
              <p:cNvSpPr txBox="1"/>
              <p:nvPr/>
            </p:nvSpPr>
            <p:spPr bwMode="auto">
              <a:xfrm>
                <a:off x="1619672" y="1057423"/>
                <a:ext cx="2592288" cy="768054"/>
              </a:xfrm>
              <a:prstGeom prst="rect">
                <a:avLst/>
              </a:prstGeom>
              <a:solidFill>
                <a:schemeClr val="bg1"/>
              </a:solidFill>
              <a:ln>
                <a:noFill/>
              </a:ln>
            </p:spPr>
            <p:txBody>
              <a:bodyPr>
                <a:normAutofit lnSpcReduction="10000"/>
              </a:bodyPr>
              <a:lstStyle/>
              <a:p>
                <a14:m>
                  <m:oMath xmlns:m="http://schemas.openxmlformats.org/officeDocument/2006/math">
                    <m:f>
                      <m:fPr>
                        <m:ctrlPr>
                          <a:rPr lang="zh-CN" altLang="en-US" i="1">
                            <a:solidFill>
                              <a:srgbClr val="000000"/>
                            </a:solidFill>
                            <a:latin typeface="Cambria Math" panose="02040503050406030204" pitchFamily="18" charset="0"/>
                          </a:rPr>
                        </m:ctrlPr>
                      </m:fPr>
                      <m:num>
                        <m:r>
                          <m:rPr>
                            <m:nor/>
                          </m:rPr>
                          <a:rPr lang="en-US" altLang="zh-CN" i="1">
                            <a:solidFill>
                              <a:srgbClr val="FF0000"/>
                            </a:solidFill>
                            <a:latin typeface="+mn-lt"/>
                            <a:ea typeface="仿宋" panose="02010609060101010101" pitchFamily="49" charset="-122"/>
                          </a:rPr>
                          <m:t>R</m:t>
                        </m:r>
                        <m:r>
                          <m:rPr>
                            <m:nor/>
                          </m:rPr>
                          <a:rPr lang="en-US" altLang="zh-CN" baseline="-25000">
                            <a:solidFill>
                              <a:srgbClr val="FF0000"/>
                            </a:solidFill>
                            <a:latin typeface="+mn-lt"/>
                            <a:ea typeface="仿宋" panose="02010609060101010101" pitchFamily="49" charset="-122"/>
                          </a:rPr>
                          <m:t>g</m:t>
                        </m:r>
                      </m:num>
                      <m:den>
                        <m:r>
                          <m:rPr>
                            <m:nor/>
                          </m:rPr>
                          <a:rPr lang="en-US" altLang="zh-CN" i="1" dirty="0">
                            <a:solidFill>
                              <a:srgbClr val="660066"/>
                            </a:solidFill>
                            <a:latin typeface="+mn-lt"/>
                            <a:ea typeface="仿宋" panose="02010609060101010101" pitchFamily="49" charset="-122"/>
                          </a:rPr>
                          <m:t>R</m:t>
                        </m:r>
                        <m:r>
                          <a:rPr lang="en-US" altLang="zh-CN" b="1" i="1" dirty="0" smtClean="0">
                            <a:solidFill>
                              <a:srgbClr val="660066"/>
                            </a:solidFill>
                            <a:latin typeface="Cambria Math" panose="02040503050406030204" pitchFamily="18" charset="0"/>
                            <a:ea typeface="仿宋_GB2312" panose="02010609030101010101" pitchFamily="49" charset="-122"/>
                          </a:rPr>
                          <m:t>+</m:t>
                        </m:r>
                        <m:r>
                          <m:rPr>
                            <m:nor/>
                          </m:rPr>
                          <a:rPr lang="en-US" altLang="zh-CN" i="1">
                            <a:solidFill>
                              <a:srgbClr val="FF0000"/>
                            </a:solidFill>
                            <a:latin typeface="+mn-lt"/>
                            <a:ea typeface="仿宋" panose="02010609060101010101" pitchFamily="49" charset="-122"/>
                          </a:rPr>
                          <m:t>R</m:t>
                        </m:r>
                        <m:r>
                          <m:rPr>
                            <m:nor/>
                          </m:rPr>
                          <a:rPr lang="en-US" altLang="zh-CN" baseline="-25000">
                            <a:solidFill>
                              <a:srgbClr val="FF0000"/>
                            </a:solidFill>
                            <a:latin typeface="+mn-lt"/>
                            <a:ea typeface="仿宋" panose="02010609060101010101" pitchFamily="49" charset="-122"/>
                          </a:rPr>
                          <m:t>g</m:t>
                        </m:r>
                      </m:den>
                    </m:f>
                  </m:oMath>
                </a14:m>
                <a:r>
                  <a:rPr lang="zh-CN" altLang="en-US" dirty="0">
                    <a:latin typeface="+mn-lt"/>
                    <a:ea typeface="仿宋" panose="02010609060101010101" pitchFamily="49" charset="-122"/>
                    <a:sym typeface="Symbol" panose="05050102010706020507" pitchFamily="18" charset="2"/>
                  </a:rPr>
                  <a:t> </a:t>
                </a:r>
                <a:r>
                  <a:rPr lang="en-US" altLang="zh-CN" dirty="0">
                    <a:latin typeface="+mn-lt"/>
                    <a:ea typeface="仿宋" panose="02010609060101010101" pitchFamily="49" charset="-122"/>
                    <a:sym typeface="Symbol" panose="05050102010706020507" pitchFamily="18" charset="2"/>
                  </a:rPr>
                  <a:t>1</a:t>
                </a:r>
                <a:endParaRPr lang="zh-CN" altLang="en-US" dirty="0">
                  <a:latin typeface="+mn-lt"/>
                  <a:ea typeface="仿宋" panose="02010609060101010101" pitchFamily="49" charset="-122"/>
                </a:endParaRPr>
              </a:p>
            </p:txBody>
          </p:sp>
        </mc:Choice>
        <mc:Fallback xmlns="">
          <p:sp>
            <p:nvSpPr>
              <p:cNvPr id="10" name="Object 4">
                <a:extLst>
                  <a:ext uri="{FF2B5EF4-FFF2-40B4-BE49-F238E27FC236}">
                    <a16:creationId xmlns:a16="http://schemas.microsoft.com/office/drawing/2014/main" id="{7E494330-4D05-4EE4-9D2D-A6648689ABBF}"/>
                  </a:ext>
                </a:extLst>
              </p:cNvPr>
              <p:cNvSpPr txBox="1">
                <a:spLocks noRot="1" noChangeAspect="1" noMove="1" noResize="1" noEditPoints="1" noAdjustHandles="1" noChangeArrowheads="1" noChangeShapeType="1" noTextEdit="1"/>
              </p:cNvSpPr>
              <p:nvPr/>
            </p:nvSpPr>
            <p:spPr bwMode="auto">
              <a:xfrm>
                <a:off x="1619672" y="1057423"/>
                <a:ext cx="2592288" cy="768054"/>
              </a:xfrm>
              <a:prstGeom prst="rect">
                <a:avLst/>
              </a:prstGeom>
              <a:blipFill>
                <a:blip r:embed="rId3"/>
                <a:stretch>
                  <a:fillRect b="-4762"/>
                </a:stretch>
              </a:blipFill>
              <a:ln>
                <a:noFill/>
              </a:ln>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A0CA82DA-8F1A-49B6-B5BD-00302C3BDCAF}"/>
              </a:ext>
            </a:extLst>
          </p:cNvPr>
          <p:cNvGrpSpPr/>
          <p:nvPr/>
        </p:nvGrpSpPr>
        <p:grpSpPr>
          <a:xfrm>
            <a:off x="3714750" y="4386115"/>
            <a:ext cx="4221163" cy="2030413"/>
            <a:chOff x="3714750" y="4386115"/>
            <a:chExt cx="4221163" cy="2030413"/>
          </a:xfrm>
        </p:grpSpPr>
        <p:graphicFrame>
          <p:nvGraphicFramePr>
            <p:cNvPr id="97284" name="Object 5">
              <a:extLst>
                <a:ext uri="{FF2B5EF4-FFF2-40B4-BE49-F238E27FC236}">
                  <a16:creationId xmlns:a16="http://schemas.microsoft.com/office/drawing/2014/main" id="{D08C08FB-86FD-4319-A7B9-A5B980DA8D0D}"/>
                </a:ext>
              </a:extLst>
            </p:cNvPr>
            <p:cNvGraphicFramePr>
              <a:graphicFrameLocks noChangeAspect="1"/>
            </p:cNvGraphicFramePr>
            <p:nvPr>
              <p:extLst>
                <p:ext uri="{D42A27DB-BD31-4B8C-83A1-F6EECF244321}">
                  <p14:modId xmlns:p14="http://schemas.microsoft.com/office/powerpoint/2010/main" val="2593278514"/>
                </p:ext>
              </p:extLst>
            </p:nvPr>
          </p:nvGraphicFramePr>
          <p:xfrm>
            <a:off x="3714750" y="4386115"/>
            <a:ext cx="4221163" cy="2030413"/>
          </p:xfrm>
          <a:graphic>
            <a:graphicData uri="http://schemas.openxmlformats.org/presentationml/2006/ole">
              <mc:AlternateContent xmlns:mc="http://schemas.openxmlformats.org/markup-compatibility/2006">
                <mc:Choice xmlns:v="urn:schemas-microsoft-com:vml" Requires="v">
                  <p:oleObj spid="_x0000_s97841" name="SmartDraw" r:id="rId4" imgW="2756916" imgH="1325880" progId="">
                    <p:embed/>
                  </p:oleObj>
                </mc:Choice>
                <mc:Fallback>
                  <p:oleObj name="SmartDraw" r:id="rId4" imgW="2756916" imgH="1325880"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0" y="4386115"/>
                          <a:ext cx="4221163" cy="2030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62661797-BBE4-4C2C-B029-4696E3CA5FB5}"/>
                </a:ext>
              </a:extLst>
            </p:cNvPr>
            <p:cNvSpPr/>
            <p:nvPr/>
          </p:nvSpPr>
          <p:spPr>
            <a:xfrm>
              <a:off x="7380312" y="5185877"/>
              <a:ext cx="484188" cy="430887"/>
            </a:xfrm>
            <a:prstGeom prst="rect">
              <a:avLst/>
            </a:prstGeom>
            <a:solidFill>
              <a:schemeClr val="bg1"/>
            </a:solidFill>
          </p:spPr>
          <p:txBody>
            <a:bodyPr wrap="square" lIns="0" tIns="0" rIns="0" bIns="0">
              <a:spAutoFit/>
            </a:bodyPr>
            <a:lstStyle/>
            <a:p>
              <a:r>
                <a:rPr lang="en-US" altLang="zh-CN" i="1" dirty="0">
                  <a:solidFill>
                    <a:srgbClr val="FF0000"/>
                  </a:solidFill>
                  <a:latin typeface="+mn-lt"/>
                  <a:ea typeface="仿宋" panose="02010609060101010101" pitchFamily="49" charset="-122"/>
                </a:rPr>
                <a:t>R</a:t>
              </a:r>
              <a:r>
                <a:rPr lang="en-US" altLang="zh-CN" baseline="-25000" dirty="0">
                  <a:solidFill>
                    <a:srgbClr val="FF0000"/>
                  </a:solidFill>
                  <a:latin typeface="+mn-lt"/>
                  <a:ea typeface="仿宋" panose="02010609060101010101" pitchFamily="49" charset="-122"/>
                </a:rPr>
                <a:t>g</a:t>
              </a:r>
              <a:endParaRPr lang="zh-CN" altLang="en-US" dirty="0">
                <a:solidFill>
                  <a:srgbClr val="FF0000"/>
                </a:solidFill>
                <a:latin typeface="+mn-lt"/>
                <a:ea typeface="仿宋" panose="02010609060101010101" pitchFamily="49" charset="-122"/>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577867BA-9E5B-47BF-B688-5095B6727C2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5.3.3   </a:t>
            </a:r>
            <a:r>
              <a:rPr lang="zh-CN" altLang="en-US" sz="2800" b="1" dirty="0">
                <a:solidFill>
                  <a:srgbClr val="0000FF"/>
                </a:solidFill>
                <a:latin typeface="+mn-lt"/>
                <a:ea typeface="仿宋" panose="02010609060101010101" pitchFamily="49" charset="-122"/>
              </a:rPr>
              <a:t>大信号检波</a:t>
            </a:r>
          </a:p>
        </p:txBody>
      </p:sp>
      <p:pic>
        <p:nvPicPr>
          <p:cNvPr id="98307" name="Picture 3">
            <a:extLst>
              <a:ext uri="{FF2B5EF4-FFF2-40B4-BE49-F238E27FC236}">
                <a16:creationId xmlns:a16="http://schemas.microsoft.com/office/drawing/2014/main" id="{34254097-3801-49A1-A49E-DF288AAF6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575" y="571500"/>
            <a:ext cx="5487988" cy="32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Text Box 4">
            <a:extLst>
              <a:ext uri="{FF2B5EF4-FFF2-40B4-BE49-F238E27FC236}">
                <a16:creationId xmlns:a16="http://schemas.microsoft.com/office/drawing/2014/main" id="{7C35C6F6-B531-41FD-A24B-29ED3BDDF623}"/>
              </a:ext>
            </a:extLst>
          </p:cNvPr>
          <p:cNvSpPr txBox="1">
            <a:spLocks noChangeArrowheads="1"/>
          </p:cNvSpPr>
          <p:nvPr/>
        </p:nvSpPr>
        <p:spPr bwMode="auto">
          <a:xfrm>
            <a:off x="214313" y="571500"/>
            <a:ext cx="357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660066"/>
                </a:solidFill>
                <a:latin typeface="+mn-lt"/>
                <a:ea typeface="仿宋" panose="02010609060101010101" pitchFamily="49" charset="-122"/>
              </a:rPr>
              <a:t>4. </a:t>
            </a:r>
            <a:r>
              <a:rPr kumimoji="0" lang="zh-CN" altLang="en-US" sz="2400" dirty="0">
                <a:solidFill>
                  <a:srgbClr val="660066"/>
                </a:solidFill>
                <a:latin typeface="+mn-lt"/>
                <a:ea typeface="仿宋" panose="02010609060101010101" pitchFamily="49" charset="-122"/>
              </a:rPr>
              <a:t>实际电路及元件</a:t>
            </a:r>
          </a:p>
        </p:txBody>
      </p:sp>
      <p:sp>
        <p:nvSpPr>
          <p:cNvPr id="98309" name="Text Box 5">
            <a:extLst>
              <a:ext uri="{FF2B5EF4-FFF2-40B4-BE49-F238E27FC236}">
                <a16:creationId xmlns:a16="http://schemas.microsoft.com/office/drawing/2014/main" id="{F7E0141C-1E7F-4AFA-B06D-B33473BEE3AC}"/>
              </a:ext>
            </a:extLst>
          </p:cNvPr>
          <p:cNvSpPr txBox="1">
            <a:spLocks noChangeArrowheads="1"/>
          </p:cNvSpPr>
          <p:nvPr/>
        </p:nvSpPr>
        <p:spPr bwMode="auto">
          <a:xfrm>
            <a:off x="1044575" y="5260975"/>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kumimoji="0" lang="zh-CN" altLang="en-US" sz="2400" b="0">
              <a:solidFill>
                <a:schemeClr val="bg1"/>
              </a:solidFill>
              <a:latin typeface="+mn-lt"/>
              <a:ea typeface="仿宋" panose="02010609060101010101" pitchFamily="49" charset="-122"/>
            </a:endParaRPr>
          </a:p>
        </p:txBody>
      </p:sp>
      <p:sp>
        <p:nvSpPr>
          <p:cNvPr id="98310" name="Text Box 6">
            <a:extLst>
              <a:ext uri="{FF2B5EF4-FFF2-40B4-BE49-F238E27FC236}">
                <a16:creationId xmlns:a16="http://schemas.microsoft.com/office/drawing/2014/main" id="{0D43BD7B-4211-49FD-BECE-C3F109873227}"/>
              </a:ext>
            </a:extLst>
          </p:cNvPr>
          <p:cNvSpPr txBox="1">
            <a:spLocks noChangeArrowheads="1"/>
          </p:cNvSpPr>
          <p:nvPr/>
        </p:nvSpPr>
        <p:spPr bwMode="auto">
          <a:xfrm>
            <a:off x="71438" y="1143000"/>
            <a:ext cx="3429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000" i="1" dirty="0">
                <a:solidFill>
                  <a:srgbClr val="660066"/>
                </a:solidFill>
                <a:latin typeface="+mn-lt"/>
                <a:ea typeface="仿宋" panose="02010609060101010101" pitchFamily="49" charset="-122"/>
              </a:rPr>
              <a:t>R</a:t>
            </a:r>
            <a:r>
              <a:rPr kumimoji="0" lang="en-US" altLang="zh-CN" sz="2000" baseline="-25000" dirty="0">
                <a:solidFill>
                  <a:srgbClr val="660066"/>
                </a:solidFill>
                <a:latin typeface="+mn-lt"/>
                <a:ea typeface="仿宋" panose="02010609060101010101" pitchFamily="49" charset="-122"/>
              </a:rPr>
              <a:t>2</a:t>
            </a:r>
            <a:r>
              <a:rPr kumimoji="0" lang="zh-CN" altLang="en-US" sz="2000" dirty="0">
                <a:solidFill>
                  <a:srgbClr val="660066"/>
                </a:solidFill>
                <a:latin typeface="+mn-lt"/>
                <a:ea typeface="仿宋" panose="02010609060101010101" pitchFamily="49" charset="-122"/>
              </a:rPr>
              <a:t>：电位器，调音量；</a:t>
            </a:r>
          </a:p>
          <a:p>
            <a:pPr eaLnBrk="1" hangingPunct="1">
              <a:spcBef>
                <a:spcPct val="0"/>
              </a:spcBef>
              <a:buFontTx/>
              <a:buNone/>
            </a:pPr>
            <a:r>
              <a:rPr kumimoji="0" lang="en-US" altLang="zh-CN" sz="2000" i="1" dirty="0">
                <a:solidFill>
                  <a:srgbClr val="660066"/>
                </a:solidFill>
                <a:latin typeface="+mn-lt"/>
                <a:ea typeface="仿宋" panose="02010609060101010101" pitchFamily="49" charset="-122"/>
              </a:rPr>
              <a:t>R</a:t>
            </a:r>
            <a:r>
              <a:rPr kumimoji="0" lang="en-US" altLang="zh-CN" sz="2000" baseline="-25000" dirty="0">
                <a:solidFill>
                  <a:srgbClr val="660066"/>
                </a:solidFill>
                <a:latin typeface="+mn-lt"/>
                <a:ea typeface="仿宋" panose="02010609060101010101" pitchFamily="49" charset="-122"/>
              </a:rPr>
              <a:t>4</a:t>
            </a:r>
            <a:r>
              <a:rPr kumimoji="0" lang="zh-CN" altLang="en-US" sz="2000" dirty="0">
                <a:solidFill>
                  <a:srgbClr val="660066"/>
                </a:solidFill>
                <a:latin typeface="+mn-lt"/>
                <a:ea typeface="仿宋" panose="02010609060101010101" pitchFamily="49" charset="-122"/>
              </a:rPr>
              <a:t>：把－</a:t>
            </a:r>
            <a:r>
              <a:rPr kumimoji="0" lang="en-US" altLang="zh-CN" sz="2000" dirty="0">
                <a:solidFill>
                  <a:srgbClr val="660066"/>
                </a:solidFill>
                <a:latin typeface="+mn-lt"/>
                <a:ea typeface="仿宋" panose="02010609060101010101" pitchFamily="49" charset="-122"/>
              </a:rPr>
              <a:t>6V</a:t>
            </a:r>
            <a:r>
              <a:rPr kumimoji="0" lang="zh-CN" altLang="en-US" sz="2000" dirty="0">
                <a:solidFill>
                  <a:srgbClr val="660066"/>
                </a:solidFill>
                <a:latin typeface="+mn-lt"/>
                <a:ea typeface="仿宋" panose="02010609060101010101" pitchFamily="49" charset="-122"/>
              </a:rPr>
              <a:t>引入，给</a:t>
            </a:r>
            <a:r>
              <a:rPr kumimoji="0" lang="en-US" altLang="zh-CN" sz="2000" dirty="0">
                <a:solidFill>
                  <a:srgbClr val="660066"/>
                </a:solidFill>
                <a:latin typeface="+mn-lt"/>
                <a:ea typeface="仿宋" panose="02010609060101010101" pitchFamily="49" charset="-122"/>
              </a:rPr>
              <a:t>2AP9</a:t>
            </a:r>
            <a:r>
              <a:rPr kumimoji="0" lang="zh-CN" altLang="en-US" sz="2000" dirty="0">
                <a:solidFill>
                  <a:srgbClr val="660066"/>
                </a:solidFill>
                <a:latin typeface="+mn-lt"/>
                <a:ea typeface="仿宋" panose="02010609060101010101" pitchFamily="49" charset="-122"/>
              </a:rPr>
              <a:t>加个正向偏置。</a:t>
            </a:r>
          </a:p>
          <a:p>
            <a:pPr eaLnBrk="1" hangingPunct="1">
              <a:spcBef>
                <a:spcPct val="0"/>
              </a:spcBef>
              <a:buFontTx/>
              <a:buNone/>
            </a:pPr>
            <a:r>
              <a:rPr kumimoji="0" lang="en-US" altLang="zh-CN" sz="2000" i="1" dirty="0">
                <a:solidFill>
                  <a:srgbClr val="660066"/>
                </a:solidFill>
                <a:latin typeface="+mn-lt"/>
                <a:ea typeface="仿宋" panose="02010609060101010101" pitchFamily="49" charset="-122"/>
              </a:rPr>
              <a:t>R</a:t>
            </a:r>
            <a:r>
              <a:rPr kumimoji="0" lang="en-US" altLang="zh-CN" sz="2000" baseline="-25000" dirty="0">
                <a:solidFill>
                  <a:srgbClr val="660066"/>
                </a:solidFill>
                <a:latin typeface="+mn-lt"/>
                <a:ea typeface="仿宋" panose="02010609060101010101" pitchFamily="49" charset="-122"/>
              </a:rPr>
              <a:t>4</a:t>
            </a:r>
            <a:r>
              <a:rPr kumimoji="0" lang="zh-CN" altLang="en-US" sz="2000" dirty="0">
                <a:solidFill>
                  <a:srgbClr val="660066"/>
                </a:solidFill>
                <a:latin typeface="+mn-lt"/>
                <a:ea typeface="仿宋" panose="02010609060101010101" pitchFamily="49" charset="-122"/>
              </a:rPr>
              <a:t>和</a:t>
            </a:r>
            <a:r>
              <a:rPr kumimoji="0" lang="en-US" altLang="zh-CN" sz="2000" i="1" dirty="0">
                <a:solidFill>
                  <a:srgbClr val="660066"/>
                </a:solidFill>
                <a:latin typeface="+mn-lt"/>
                <a:ea typeface="仿宋" panose="02010609060101010101" pitchFamily="49" charset="-122"/>
              </a:rPr>
              <a:t>C</a:t>
            </a:r>
            <a:r>
              <a:rPr kumimoji="0" lang="en-US" altLang="zh-CN" sz="2000" baseline="-25000" dirty="0">
                <a:solidFill>
                  <a:srgbClr val="660066"/>
                </a:solidFill>
                <a:latin typeface="+mn-lt"/>
                <a:ea typeface="仿宋" panose="02010609060101010101" pitchFamily="49" charset="-122"/>
              </a:rPr>
              <a:t>3</a:t>
            </a:r>
            <a:r>
              <a:rPr kumimoji="0" lang="en-US" altLang="zh-CN" sz="2000" dirty="0">
                <a:solidFill>
                  <a:srgbClr val="660066"/>
                </a:solidFill>
                <a:latin typeface="+mn-lt"/>
                <a:ea typeface="仿宋" panose="02010609060101010101" pitchFamily="49" charset="-122"/>
              </a:rPr>
              <a:t>:</a:t>
            </a:r>
            <a:r>
              <a:rPr kumimoji="0" lang="en-US" altLang="zh-CN" sz="2000" dirty="0">
                <a:solidFill>
                  <a:srgbClr val="FF0000"/>
                </a:solidFill>
                <a:latin typeface="+mn-lt"/>
                <a:ea typeface="仿宋" panose="02010609060101010101" pitchFamily="49" charset="-122"/>
              </a:rPr>
              <a:t>AGC</a:t>
            </a:r>
            <a:r>
              <a:rPr kumimoji="0" lang="zh-CN" altLang="en-US" sz="2000" dirty="0">
                <a:solidFill>
                  <a:srgbClr val="FF0000"/>
                </a:solidFill>
                <a:latin typeface="+mn-lt"/>
                <a:ea typeface="仿宋" panose="02010609060101010101" pitchFamily="49" charset="-122"/>
              </a:rPr>
              <a:t>电路</a:t>
            </a:r>
            <a:r>
              <a:rPr kumimoji="0" lang="zh-CN" altLang="en-US" sz="2000" dirty="0">
                <a:solidFill>
                  <a:srgbClr val="660066"/>
                </a:solidFill>
                <a:latin typeface="+mn-lt"/>
                <a:ea typeface="仿宋" panose="02010609060101010101" pitchFamily="49" charset="-122"/>
              </a:rPr>
              <a:t>，其上的直流电压正比于载波的振幅。</a:t>
            </a:r>
            <a:endParaRPr kumimoji="0" lang="zh-CN" altLang="en-US" sz="2000" b="0" dirty="0">
              <a:solidFill>
                <a:srgbClr val="660066"/>
              </a:solidFill>
              <a:latin typeface="+mn-lt"/>
              <a:ea typeface="仿宋" panose="02010609060101010101" pitchFamily="49" charset="-122"/>
            </a:endParaRPr>
          </a:p>
        </p:txBody>
      </p:sp>
      <p:sp>
        <p:nvSpPr>
          <p:cNvPr id="98311" name="Text Box 4">
            <a:extLst>
              <a:ext uri="{FF2B5EF4-FFF2-40B4-BE49-F238E27FC236}">
                <a16:creationId xmlns:a16="http://schemas.microsoft.com/office/drawing/2014/main" id="{843A6447-02ED-4CDA-81C7-F60465A59EBF}"/>
              </a:ext>
            </a:extLst>
          </p:cNvPr>
          <p:cNvSpPr txBox="1">
            <a:spLocks noChangeArrowheads="1"/>
          </p:cNvSpPr>
          <p:nvPr/>
        </p:nvSpPr>
        <p:spPr bwMode="auto">
          <a:xfrm>
            <a:off x="142875" y="3857625"/>
            <a:ext cx="8748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a:solidFill>
                  <a:srgbClr val="660066"/>
                </a:solidFill>
                <a:latin typeface="+mn-lt"/>
                <a:ea typeface="仿宋" panose="02010609060101010101" pitchFamily="49" charset="-122"/>
              </a:rPr>
              <a:t>上图中的检波电路：将直流负载分段连接，减小负峰切割失真，相当于等效直流电阻增大</a:t>
            </a:r>
            <a:r>
              <a:rPr kumimoji="0" lang="zh-CN" altLang="en-US" sz="2400" b="0">
                <a:solidFill>
                  <a:srgbClr val="660066"/>
                </a:solidFill>
                <a:latin typeface="+mn-lt"/>
                <a:ea typeface="仿宋" panose="02010609060101010101" pitchFamily="49" charset="-122"/>
              </a:rPr>
              <a:t>。</a:t>
            </a:r>
          </a:p>
        </p:txBody>
      </p:sp>
      <p:graphicFrame>
        <p:nvGraphicFramePr>
          <p:cNvPr id="98312" name="Object 3">
            <a:extLst>
              <a:ext uri="{FF2B5EF4-FFF2-40B4-BE49-F238E27FC236}">
                <a16:creationId xmlns:a16="http://schemas.microsoft.com/office/drawing/2014/main" id="{32E10BCF-170F-4C2F-A513-0A5AE109F18F}"/>
              </a:ext>
            </a:extLst>
          </p:cNvPr>
          <p:cNvGraphicFramePr>
            <a:graphicFrameLocks noChangeAspect="1"/>
          </p:cNvGraphicFramePr>
          <p:nvPr>
            <p:extLst>
              <p:ext uri="{D42A27DB-BD31-4B8C-83A1-F6EECF244321}">
                <p14:modId xmlns:p14="http://schemas.microsoft.com/office/powerpoint/2010/main" val="2483470814"/>
              </p:ext>
            </p:extLst>
          </p:nvPr>
        </p:nvGraphicFramePr>
        <p:xfrm>
          <a:off x="4000500" y="4429125"/>
          <a:ext cx="5013325" cy="2157413"/>
        </p:xfrm>
        <a:graphic>
          <a:graphicData uri="http://schemas.openxmlformats.org/presentationml/2006/ole">
            <mc:AlternateContent xmlns:mc="http://schemas.openxmlformats.org/markup-compatibility/2006">
              <mc:Choice xmlns:v="urn:schemas-microsoft-com:vml" Requires="v">
                <p:oleObj spid="_x0000_s98713" name="SmartDraw" r:id="rId4" imgW="3424428" imgH="1475232" progId="">
                  <p:embed/>
                </p:oleObj>
              </mc:Choice>
              <mc:Fallback>
                <p:oleObj name="SmartDraw" r:id="rId4" imgW="3424428" imgH="1475232"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4429125"/>
                        <a:ext cx="5013325" cy="21574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3" name="Text Box 6">
            <a:extLst>
              <a:ext uri="{FF2B5EF4-FFF2-40B4-BE49-F238E27FC236}">
                <a16:creationId xmlns:a16="http://schemas.microsoft.com/office/drawing/2014/main" id="{FFBFC268-EE14-4B17-BA6C-2AA2B6F96F90}"/>
              </a:ext>
            </a:extLst>
          </p:cNvPr>
          <p:cNvSpPr txBox="1">
            <a:spLocks noChangeArrowheads="1"/>
          </p:cNvSpPr>
          <p:nvPr/>
        </p:nvSpPr>
        <p:spPr bwMode="auto">
          <a:xfrm>
            <a:off x="214313" y="5214938"/>
            <a:ext cx="3571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a:solidFill>
                  <a:srgbClr val="660066"/>
                </a:solidFill>
                <a:latin typeface="+mn-lt"/>
                <a:ea typeface="仿宋" panose="02010609060101010101" pitchFamily="49" charset="-122"/>
              </a:rPr>
              <a:t>直流电阻：</a:t>
            </a:r>
            <a:r>
              <a:rPr kumimoji="0" lang="en-US" altLang="zh-CN" sz="2400" i="1">
                <a:solidFill>
                  <a:srgbClr val="660066"/>
                </a:solidFill>
                <a:latin typeface="+mn-lt"/>
                <a:ea typeface="仿宋" panose="02010609060101010101" pitchFamily="49" charset="-122"/>
              </a:rPr>
              <a:t>R</a:t>
            </a:r>
            <a:r>
              <a:rPr kumimoji="0" lang="en-US" altLang="zh-CN" sz="2400" baseline="-25000">
                <a:solidFill>
                  <a:srgbClr val="660066"/>
                </a:solidFill>
                <a:latin typeface="+mn-lt"/>
                <a:ea typeface="仿宋" panose="02010609060101010101" pitchFamily="49" charset="-122"/>
              </a:rPr>
              <a:t>1</a:t>
            </a:r>
            <a:r>
              <a:rPr kumimoji="0" lang="en-US" altLang="zh-CN" sz="2400">
                <a:solidFill>
                  <a:srgbClr val="660066"/>
                </a:solidFill>
                <a:latin typeface="+mn-lt"/>
                <a:ea typeface="仿宋" panose="02010609060101010101" pitchFamily="49" charset="-122"/>
              </a:rPr>
              <a:t>+</a:t>
            </a:r>
            <a:r>
              <a:rPr kumimoji="0" lang="en-US" altLang="zh-CN" sz="2400" i="1">
                <a:solidFill>
                  <a:srgbClr val="660066"/>
                </a:solidFill>
                <a:latin typeface="+mn-lt"/>
                <a:ea typeface="仿宋" panose="02010609060101010101" pitchFamily="49" charset="-122"/>
              </a:rPr>
              <a:t>R</a:t>
            </a:r>
            <a:r>
              <a:rPr kumimoji="0" lang="en-US" altLang="zh-CN" sz="2400" baseline="-25000">
                <a:solidFill>
                  <a:srgbClr val="660066"/>
                </a:solidFill>
                <a:latin typeface="+mn-lt"/>
                <a:ea typeface="仿宋" panose="02010609060101010101" pitchFamily="49" charset="-122"/>
              </a:rPr>
              <a:t>2</a:t>
            </a:r>
            <a:endParaRPr kumimoji="0" lang="zh-CN" altLang="en-US" sz="2400" baseline="-25000">
              <a:solidFill>
                <a:srgbClr val="660066"/>
              </a:solidFill>
              <a:latin typeface="+mn-lt"/>
              <a:ea typeface="仿宋" panose="02010609060101010101" pitchFamily="49" charset="-122"/>
            </a:endParaRPr>
          </a:p>
          <a:p>
            <a:pPr eaLnBrk="1" hangingPunct="1">
              <a:spcBef>
                <a:spcPct val="0"/>
              </a:spcBef>
              <a:buFontTx/>
              <a:buNone/>
            </a:pPr>
            <a:r>
              <a:rPr kumimoji="0" lang="zh-CN" altLang="en-US" sz="2400">
                <a:solidFill>
                  <a:srgbClr val="660066"/>
                </a:solidFill>
                <a:latin typeface="+mn-lt"/>
                <a:ea typeface="仿宋" panose="02010609060101010101" pitchFamily="49" charset="-122"/>
              </a:rPr>
              <a:t>交流电阻</a:t>
            </a:r>
            <a:r>
              <a:rPr kumimoji="0" lang="en-US" altLang="zh-CN" sz="2400">
                <a:solidFill>
                  <a:srgbClr val="660066"/>
                </a:solidFill>
                <a:latin typeface="+mn-lt"/>
                <a:ea typeface="仿宋" panose="02010609060101010101" pitchFamily="49" charset="-122"/>
              </a:rPr>
              <a:t>:</a:t>
            </a:r>
            <a:r>
              <a:rPr kumimoji="0" lang="en-US" altLang="zh-CN" sz="2400" i="1">
                <a:solidFill>
                  <a:srgbClr val="660066"/>
                </a:solidFill>
                <a:latin typeface="+mn-lt"/>
                <a:ea typeface="仿宋" panose="02010609060101010101" pitchFamily="49" charset="-122"/>
              </a:rPr>
              <a:t>R</a:t>
            </a:r>
            <a:r>
              <a:rPr kumimoji="0" lang="en-US" altLang="zh-CN" sz="2400" baseline="-25000">
                <a:solidFill>
                  <a:srgbClr val="660066"/>
                </a:solidFill>
                <a:latin typeface="+mn-lt"/>
                <a:ea typeface="仿宋" panose="02010609060101010101" pitchFamily="49" charset="-122"/>
              </a:rPr>
              <a:t>1</a:t>
            </a:r>
            <a:r>
              <a:rPr kumimoji="0" lang="en-US" altLang="zh-CN" sz="2400">
                <a:solidFill>
                  <a:srgbClr val="660066"/>
                </a:solidFill>
                <a:latin typeface="+mn-lt"/>
                <a:ea typeface="仿宋" panose="02010609060101010101" pitchFamily="49" charset="-122"/>
              </a:rPr>
              <a:t>+</a:t>
            </a:r>
            <a:r>
              <a:rPr kumimoji="0" lang="en-US" altLang="zh-CN" sz="2400" i="1">
                <a:solidFill>
                  <a:srgbClr val="660066"/>
                </a:solidFill>
                <a:latin typeface="+mn-lt"/>
                <a:ea typeface="仿宋" panose="02010609060101010101" pitchFamily="49" charset="-122"/>
              </a:rPr>
              <a:t>R</a:t>
            </a:r>
            <a:r>
              <a:rPr kumimoji="0" lang="en-US" altLang="zh-CN" sz="2400" baseline="-25000">
                <a:solidFill>
                  <a:srgbClr val="660066"/>
                </a:solidFill>
                <a:latin typeface="+mn-lt"/>
                <a:ea typeface="仿宋" panose="02010609060101010101" pitchFamily="49" charset="-122"/>
              </a:rPr>
              <a:t>2 </a:t>
            </a:r>
            <a:r>
              <a:rPr kumimoji="0" lang="en-US" altLang="zh-CN" sz="2400">
                <a:solidFill>
                  <a:srgbClr val="660066"/>
                </a:solidFill>
                <a:latin typeface="+mn-lt"/>
                <a:ea typeface="仿宋" panose="02010609060101010101" pitchFamily="49" charset="-122"/>
                <a:sym typeface="Wingdings" panose="05000000000000000000" pitchFamily="2" charset="2"/>
              </a:rPr>
              <a:t>||</a:t>
            </a:r>
            <a:r>
              <a:rPr kumimoji="0" lang="en-US" altLang="zh-CN" sz="2400" i="1">
                <a:solidFill>
                  <a:srgbClr val="660066"/>
                </a:solidFill>
                <a:latin typeface="+mn-lt"/>
                <a:ea typeface="仿宋" panose="02010609060101010101" pitchFamily="49" charset="-122"/>
              </a:rPr>
              <a:t>R</a:t>
            </a:r>
            <a:r>
              <a:rPr kumimoji="0" lang="en-US" altLang="zh-CN" sz="2400" baseline="-25000">
                <a:solidFill>
                  <a:srgbClr val="660066"/>
                </a:solidFill>
                <a:latin typeface="+mn-lt"/>
                <a:ea typeface="仿宋" panose="02010609060101010101" pitchFamily="49" charset="-122"/>
              </a:rPr>
              <a:t>i</a:t>
            </a:r>
            <a:r>
              <a:rPr kumimoji="0" lang="zh-CN" altLang="en-US" sz="2400" baseline="-25000">
                <a:solidFill>
                  <a:srgbClr val="660066"/>
                </a:solidFill>
                <a:latin typeface="+mn-lt"/>
                <a:ea typeface="仿宋" panose="02010609060101010101" pitchFamily="49" charset="-122"/>
              </a:rPr>
              <a:t>低</a:t>
            </a:r>
            <a:endParaRPr kumimoji="0" lang="zh-CN" altLang="en-US" sz="2400">
              <a:solidFill>
                <a:srgbClr val="660066"/>
              </a:solidFill>
              <a:latin typeface="+mn-lt"/>
              <a:ea typeface="仿宋" panose="02010609060101010101" pitchFamily="49" charset="-122"/>
            </a:endParaRPr>
          </a:p>
        </p:txBody>
      </p:sp>
      <p:sp>
        <p:nvSpPr>
          <p:cNvPr id="98314" name="Text Box 7">
            <a:extLst>
              <a:ext uri="{FF2B5EF4-FFF2-40B4-BE49-F238E27FC236}">
                <a16:creationId xmlns:a16="http://schemas.microsoft.com/office/drawing/2014/main" id="{64B30E05-5A29-4CE8-889D-ABF1D9DB561C}"/>
              </a:ext>
            </a:extLst>
          </p:cNvPr>
          <p:cNvSpPr txBox="1">
            <a:spLocks noChangeArrowheads="1"/>
          </p:cNvSpPr>
          <p:nvPr/>
        </p:nvSpPr>
        <p:spPr bwMode="auto">
          <a:xfrm>
            <a:off x="214313" y="6180138"/>
            <a:ext cx="4403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a:solidFill>
                  <a:srgbClr val="660066"/>
                </a:solidFill>
                <a:latin typeface="+mn-lt"/>
                <a:ea typeface="仿宋" panose="02010609060101010101" pitchFamily="49" charset="-122"/>
              </a:rPr>
              <a:t>减小了交、直流负载之差。</a:t>
            </a:r>
          </a:p>
        </p:txBody>
      </p:sp>
      <p:sp>
        <p:nvSpPr>
          <p:cNvPr id="98315" name="椭圆 10">
            <a:extLst>
              <a:ext uri="{FF2B5EF4-FFF2-40B4-BE49-F238E27FC236}">
                <a16:creationId xmlns:a16="http://schemas.microsoft.com/office/drawing/2014/main" id="{31329E60-5124-4DCF-A1FC-1B048B64125D}"/>
              </a:ext>
            </a:extLst>
          </p:cNvPr>
          <p:cNvSpPr>
            <a:spLocks noChangeArrowheads="1"/>
          </p:cNvSpPr>
          <p:nvPr/>
        </p:nvSpPr>
        <p:spPr bwMode="auto">
          <a:xfrm>
            <a:off x="6715125" y="1071563"/>
            <a:ext cx="1643063" cy="2643187"/>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98316" name="下箭头 11">
            <a:extLst>
              <a:ext uri="{FF2B5EF4-FFF2-40B4-BE49-F238E27FC236}">
                <a16:creationId xmlns:a16="http://schemas.microsoft.com/office/drawing/2014/main" id="{656EE0F0-5288-4A12-8CE4-C6214711279A}"/>
              </a:ext>
            </a:extLst>
          </p:cNvPr>
          <p:cNvSpPr>
            <a:spLocks noChangeArrowheads="1"/>
          </p:cNvSpPr>
          <p:nvPr/>
        </p:nvSpPr>
        <p:spPr bwMode="auto">
          <a:xfrm rot="1440000">
            <a:off x="7050088" y="3500438"/>
            <a:ext cx="285750" cy="1357312"/>
          </a:xfrm>
          <a:prstGeom prst="downArrow">
            <a:avLst>
              <a:gd name="adj1" fmla="val 50000"/>
              <a:gd name="adj2" fmla="val 5000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13" name="Rectangle 2">
            <a:extLst>
              <a:ext uri="{FF2B5EF4-FFF2-40B4-BE49-F238E27FC236}">
                <a16:creationId xmlns:a16="http://schemas.microsoft.com/office/drawing/2014/main" id="{A7357FAE-8E1A-4347-B814-2CD6CFFC4D0E}"/>
              </a:ext>
            </a:extLst>
          </p:cNvPr>
          <p:cNvSpPr txBox="1">
            <a:spLocks noChangeArrowheads="1"/>
          </p:cNvSpPr>
          <p:nvPr/>
        </p:nvSpPr>
        <p:spPr bwMode="auto">
          <a:xfrm>
            <a:off x="3641725" y="3370263"/>
            <a:ext cx="3343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FF0000"/>
                </a:solidFill>
                <a:latin typeface="+mn-lt"/>
                <a:ea typeface="仿宋" panose="02010609060101010101" pitchFamily="49" charset="-122"/>
              </a:rPr>
              <a:t>P169   </a:t>
            </a:r>
            <a:r>
              <a:rPr lang="en-US" altLang="zh-CN" sz="2800" kern="0" dirty="0">
                <a:solidFill>
                  <a:schemeClr val="accent6"/>
                </a:solidFill>
                <a:latin typeface="+mn-lt"/>
                <a:ea typeface="仿宋" panose="02010609060101010101" pitchFamily="49" charset="-122"/>
              </a:rPr>
              <a:t>P176</a:t>
            </a:r>
            <a:r>
              <a:rPr lang="en-US" altLang="zh-CN" sz="2800" kern="0" dirty="0">
                <a:solidFill>
                  <a:srgbClr val="FF0000"/>
                </a:solidFill>
                <a:latin typeface="+mn-lt"/>
                <a:ea typeface="仿宋" panose="02010609060101010101" pitchFamily="49" charset="-122"/>
              </a:rPr>
              <a:t>   </a:t>
            </a:r>
            <a:r>
              <a:rPr lang="zh-CN" altLang="en-US" sz="2800" kern="0" dirty="0">
                <a:solidFill>
                  <a:srgbClr val="FF0000"/>
                </a:solidFill>
                <a:latin typeface="+mn-lt"/>
                <a:ea typeface="仿宋" panose="02010609060101010101" pitchFamily="49" charset="-122"/>
              </a:rPr>
              <a:t>图</a:t>
            </a:r>
            <a:r>
              <a:rPr lang="en-US" altLang="zh-CN" sz="2800" kern="0" dirty="0">
                <a:solidFill>
                  <a:srgbClr val="FF0000"/>
                </a:solidFill>
                <a:latin typeface="+mn-lt"/>
                <a:ea typeface="仿宋" panose="02010609060101010101" pitchFamily="49" charset="-122"/>
              </a:rPr>
              <a:t>6-33</a:t>
            </a:r>
            <a:endParaRPr lang="zh-CN" altLang="en-US" sz="2800" kern="0" dirty="0">
              <a:solidFill>
                <a:srgbClr val="FF0000"/>
              </a:solidFill>
              <a:latin typeface="+mn-lt"/>
              <a:ea typeface="仿宋" panose="02010609060101010101" pitchFamily="49" charset="-122"/>
            </a:endParaRPr>
          </a:p>
        </p:txBody>
      </p:sp>
      <p:sp>
        <p:nvSpPr>
          <p:cNvPr id="14" name="Rectangle 2">
            <a:extLst>
              <a:ext uri="{FF2B5EF4-FFF2-40B4-BE49-F238E27FC236}">
                <a16:creationId xmlns:a16="http://schemas.microsoft.com/office/drawing/2014/main" id="{8C26C6C0-F0EE-43B1-8E74-83225FBF64E8}"/>
              </a:ext>
            </a:extLst>
          </p:cNvPr>
          <p:cNvSpPr txBox="1">
            <a:spLocks noChangeArrowheads="1"/>
          </p:cNvSpPr>
          <p:nvPr/>
        </p:nvSpPr>
        <p:spPr bwMode="auto">
          <a:xfrm>
            <a:off x="4484688" y="6040438"/>
            <a:ext cx="3343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800" kern="0" dirty="0">
                <a:solidFill>
                  <a:srgbClr val="FF0000"/>
                </a:solidFill>
                <a:latin typeface="+mn-lt"/>
                <a:ea typeface="仿宋" panose="02010609060101010101" pitchFamily="49" charset="-122"/>
              </a:rPr>
              <a:t>P170   </a:t>
            </a:r>
            <a:r>
              <a:rPr lang="en-US" altLang="zh-CN" sz="2800" kern="0" dirty="0">
                <a:solidFill>
                  <a:schemeClr val="accent6"/>
                </a:solidFill>
                <a:latin typeface="+mn-lt"/>
                <a:ea typeface="仿宋" panose="02010609060101010101" pitchFamily="49" charset="-122"/>
              </a:rPr>
              <a:t>P177</a:t>
            </a:r>
            <a:r>
              <a:rPr lang="en-US" altLang="zh-CN" sz="2800" kern="0" dirty="0">
                <a:solidFill>
                  <a:srgbClr val="FF0000"/>
                </a:solidFill>
                <a:latin typeface="+mn-lt"/>
                <a:ea typeface="仿宋" panose="02010609060101010101" pitchFamily="49" charset="-122"/>
              </a:rPr>
              <a:t>   </a:t>
            </a:r>
            <a:r>
              <a:rPr lang="zh-CN" altLang="en-US" sz="2800" kern="0" dirty="0">
                <a:solidFill>
                  <a:srgbClr val="FF0000"/>
                </a:solidFill>
                <a:latin typeface="+mn-lt"/>
                <a:ea typeface="仿宋" panose="02010609060101010101" pitchFamily="49" charset="-122"/>
              </a:rPr>
              <a:t>图</a:t>
            </a:r>
            <a:r>
              <a:rPr lang="en-US" altLang="zh-CN" sz="2800" kern="0" dirty="0">
                <a:solidFill>
                  <a:srgbClr val="FF0000"/>
                </a:solidFill>
                <a:latin typeface="+mn-lt"/>
                <a:ea typeface="仿宋" panose="02010609060101010101" pitchFamily="49" charset="-122"/>
              </a:rPr>
              <a:t>6-35</a:t>
            </a:r>
            <a:endParaRPr lang="zh-CN" altLang="en-US" sz="2800" kern="0" dirty="0">
              <a:solidFill>
                <a:srgbClr val="FF0000"/>
              </a:solidFill>
              <a:latin typeface="+mn-lt"/>
              <a:ea typeface="仿宋" panose="02010609060101010101" pitchFamily="49"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57D82E-FE26-4C6E-86B4-5F9346A85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223735"/>
            <a:ext cx="7405346" cy="2381455"/>
          </a:xfrm>
          <a:prstGeom prst="rect">
            <a:avLst/>
          </a:prstGeom>
        </p:spPr>
      </p:pic>
      <p:sp>
        <p:nvSpPr>
          <p:cNvPr id="99330" name="Rectangle 2">
            <a:extLst>
              <a:ext uri="{FF2B5EF4-FFF2-40B4-BE49-F238E27FC236}">
                <a16:creationId xmlns:a16="http://schemas.microsoft.com/office/drawing/2014/main" id="{FB811796-EAE9-49A6-BAD1-F4B9D3CE44E1}"/>
              </a:ext>
            </a:extLst>
          </p:cNvPr>
          <p:cNvSpPr>
            <a:spLocks noGrp="1" noChangeArrowheads="1"/>
          </p:cNvSpPr>
          <p:nvPr>
            <p:ph type="title" idx="4294967295"/>
          </p:nvPr>
        </p:nvSpPr>
        <p:spPr>
          <a:xfrm>
            <a:off x="228600" y="228600"/>
            <a:ext cx="8015288" cy="381000"/>
          </a:xfrm>
        </p:spPr>
        <p:txBody>
          <a:bodyPr/>
          <a:lstStyle/>
          <a:p>
            <a:pPr algn="l" eaLnBrk="1" hangingPunct="1"/>
            <a:r>
              <a:rPr lang="en-US" altLang="zh-CN" sz="2800" b="1" dirty="0">
                <a:solidFill>
                  <a:srgbClr val="0000FF"/>
                </a:solidFill>
                <a:latin typeface="+mn-lt"/>
                <a:ea typeface="仿宋" panose="02010609060101010101" pitchFamily="49" charset="-122"/>
              </a:rPr>
              <a:t>5.3.4   </a:t>
            </a:r>
            <a:r>
              <a:rPr lang="zh-CN" altLang="en-US" sz="2800" b="1" dirty="0">
                <a:solidFill>
                  <a:srgbClr val="0000FF"/>
                </a:solidFill>
                <a:latin typeface="+mn-lt"/>
                <a:ea typeface="仿宋" panose="02010609060101010101" pitchFamily="49" charset="-122"/>
              </a:rPr>
              <a:t>（乘积型）同步检波器（</a:t>
            </a:r>
            <a:r>
              <a:rPr lang="en-US" altLang="zh-CN" sz="2800" b="1" dirty="0">
                <a:solidFill>
                  <a:srgbClr val="FF0000"/>
                </a:solidFill>
                <a:latin typeface="+mn-lt"/>
                <a:ea typeface="仿宋" panose="02010609060101010101" pitchFamily="49" charset="-122"/>
              </a:rPr>
              <a:t>P171</a:t>
            </a:r>
            <a:r>
              <a:rPr lang="en-US" altLang="zh-CN" sz="2800" b="1" dirty="0">
                <a:solidFill>
                  <a:srgbClr val="0000FF"/>
                </a:solidFill>
                <a:latin typeface="+mn-lt"/>
                <a:ea typeface="仿宋" panose="02010609060101010101" pitchFamily="49" charset="-122"/>
              </a:rPr>
              <a:t>   P178</a:t>
            </a:r>
            <a:r>
              <a:rPr lang="zh-CN" altLang="en-US" sz="2800" b="1" dirty="0">
                <a:solidFill>
                  <a:srgbClr val="0000FF"/>
                </a:solidFill>
                <a:latin typeface="+mn-lt"/>
                <a:ea typeface="仿宋" panose="02010609060101010101" pitchFamily="49" charset="-122"/>
              </a:rPr>
              <a:t>）</a:t>
            </a:r>
          </a:p>
        </p:txBody>
      </p:sp>
      <p:sp>
        <p:nvSpPr>
          <p:cNvPr id="99331" name="Rectangle 6">
            <a:extLst>
              <a:ext uri="{FF2B5EF4-FFF2-40B4-BE49-F238E27FC236}">
                <a16:creationId xmlns:a16="http://schemas.microsoft.com/office/drawing/2014/main" id="{541816AA-B403-4A9F-813D-C6C59DE2466C}"/>
              </a:ext>
            </a:extLst>
          </p:cNvPr>
          <p:cNvSpPr>
            <a:spLocks noChangeArrowheads="1"/>
          </p:cNvSpPr>
          <p:nvPr/>
        </p:nvSpPr>
        <p:spPr bwMode="auto">
          <a:xfrm>
            <a:off x="196851" y="882650"/>
            <a:ext cx="7831534"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    </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和</a:t>
            </a:r>
            <a:r>
              <a:rPr lang="en-US" altLang="zh-CN" sz="2400" dirty="0">
                <a:solidFill>
                  <a:srgbClr val="660066"/>
                </a:solidFill>
                <a:latin typeface="+mn-lt"/>
                <a:ea typeface="仿宋" panose="02010609060101010101" pitchFamily="49" charset="-122"/>
              </a:rPr>
              <a:t>SSB</a:t>
            </a:r>
            <a:r>
              <a:rPr lang="zh-CN" altLang="en-US" sz="2400" dirty="0">
                <a:solidFill>
                  <a:srgbClr val="660066"/>
                </a:solidFill>
                <a:latin typeface="+mn-lt"/>
                <a:ea typeface="仿宋" panose="02010609060101010101" pitchFamily="49" charset="-122"/>
              </a:rPr>
              <a:t>信号不含载波，所以包络不直接反映调制信号的变化规律，无法</a:t>
            </a:r>
            <a:r>
              <a:rPr lang="zh-CN" altLang="en-US" dirty="0">
                <a:solidFill>
                  <a:srgbClr val="FF0000"/>
                </a:solidFill>
                <a:latin typeface="+mn-lt"/>
                <a:ea typeface="仿宋" panose="02010609060101010101" pitchFamily="49" charset="-122"/>
              </a:rPr>
              <a:t>直接</a:t>
            </a:r>
            <a:r>
              <a:rPr lang="zh-CN" altLang="en-US" sz="2400" dirty="0">
                <a:solidFill>
                  <a:srgbClr val="660066"/>
                </a:solidFill>
                <a:latin typeface="+mn-lt"/>
                <a:ea typeface="仿宋" panose="02010609060101010101" pitchFamily="49" charset="-122"/>
              </a:rPr>
              <a:t>使用包络检波器解调。</a:t>
            </a:r>
          </a:p>
          <a:p>
            <a:pPr>
              <a:buFontTx/>
              <a:buNone/>
            </a:pPr>
            <a:r>
              <a:rPr lang="zh-CN" altLang="en-US" sz="2400" dirty="0">
                <a:solidFill>
                  <a:srgbClr val="660066"/>
                </a:solidFill>
                <a:latin typeface="+mn-lt"/>
                <a:ea typeface="仿宋" panose="02010609060101010101" pitchFamily="49" charset="-122"/>
              </a:rPr>
              <a:t>使用同步检波方法：</a:t>
            </a:r>
          </a:p>
        </p:txBody>
      </p:sp>
      <p:sp>
        <p:nvSpPr>
          <p:cNvPr id="99333" name="Rectangle 9">
            <a:extLst>
              <a:ext uri="{FF2B5EF4-FFF2-40B4-BE49-F238E27FC236}">
                <a16:creationId xmlns:a16="http://schemas.microsoft.com/office/drawing/2014/main" id="{94EE77BC-4A0F-4FC0-8DE1-10462E682D52}"/>
              </a:ext>
            </a:extLst>
          </p:cNvPr>
          <p:cNvSpPr>
            <a:spLocks noChangeArrowheads="1"/>
          </p:cNvSpPr>
          <p:nvPr/>
        </p:nvSpPr>
        <p:spPr bwMode="auto">
          <a:xfrm>
            <a:off x="600100" y="5067983"/>
            <a:ext cx="7943800"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en-US" sz="2400" dirty="0">
                <a:solidFill>
                  <a:srgbClr val="660066"/>
                </a:solidFill>
                <a:latin typeface="+mn-lt"/>
                <a:ea typeface="仿宋" panose="02010609060101010101" pitchFamily="49" charset="-122"/>
              </a:rPr>
              <a:t>  </a:t>
            </a:r>
            <a:r>
              <a:rPr lang="en-US" altLang="zh-CN" sz="2400" i="1" dirty="0" err="1">
                <a:solidFill>
                  <a:srgbClr val="660066"/>
                </a:solidFill>
                <a:latin typeface="+mn-lt"/>
                <a:ea typeface="仿宋" panose="02010609060101010101" pitchFamily="49" charset="-122"/>
              </a:rPr>
              <a:t>v</a:t>
            </a:r>
            <a:r>
              <a:rPr lang="en-US" altLang="zh-CN" sz="2400" baseline="-25000" dirty="0" err="1">
                <a:solidFill>
                  <a:srgbClr val="660066"/>
                </a:solidFill>
                <a:latin typeface="+mn-lt"/>
                <a:ea typeface="仿宋" panose="02010609060101010101" pitchFamily="49" charset="-122"/>
              </a:rPr>
              <a:t>S</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DSB</a:t>
            </a:r>
            <a:r>
              <a:rPr lang="zh-CN" altLang="en-US" sz="2400" dirty="0">
                <a:solidFill>
                  <a:srgbClr val="660066"/>
                </a:solidFill>
                <a:latin typeface="+mn-lt"/>
                <a:ea typeface="仿宋" panose="02010609060101010101" pitchFamily="49" charset="-122"/>
              </a:rPr>
              <a:t>或</a:t>
            </a:r>
            <a:r>
              <a:rPr lang="en-US" altLang="zh-CN" sz="2400" dirty="0">
                <a:solidFill>
                  <a:srgbClr val="660066"/>
                </a:solidFill>
                <a:latin typeface="+mn-lt"/>
                <a:ea typeface="仿宋" panose="02010609060101010101" pitchFamily="49" charset="-122"/>
              </a:rPr>
              <a:t>SSB</a:t>
            </a:r>
            <a:r>
              <a:rPr lang="zh-CN" altLang="en-US" sz="2400" dirty="0">
                <a:solidFill>
                  <a:srgbClr val="660066"/>
                </a:solidFill>
                <a:latin typeface="+mn-lt"/>
                <a:ea typeface="仿宋" panose="02010609060101010101" pitchFamily="49" charset="-122"/>
              </a:rPr>
              <a:t>输入；</a:t>
            </a:r>
          </a:p>
          <a:p>
            <a:pPr>
              <a:buFontTx/>
              <a:buNone/>
            </a:pPr>
            <a:r>
              <a:rPr lang="zh-CN" altLang="en-US" sz="2400" dirty="0">
                <a:solidFill>
                  <a:srgbClr val="660066"/>
                </a:solidFill>
                <a:latin typeface="+mn-lt"/>
                <a:ea typeface="仿宋" panose="02010609060101010101" pitchFamily="49" charset="-122"/>
              </a:rPr>
              <a:t>  </a:t>
            </a:r>
            <a:r>
              <a:rPr lang="en-US" altLang="zh-CN" sz="2400" i="1" dirty="0" err="1">
                <a:solidFill>
                  <a:srgbClr val="660066"/>
                </a:solidFill>
                <a:latin typeface="+mn-lt"/>
                <a:ea typeface="仿宋" panose="02010609060101010101" pitchFamily="49" charset="-122"/>
              </a:rPr>
              <a:t>v</a:t>
            </a:r>
            <a:r>
              <a:rPr lang="en-US" altLang="zh-CN" sz="2400" baseline="-25000" dirty="0" err="1">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：和发射端载波同频同相的参考信号，称同步信号。</a:t>
            </a:r>
            <a:endParaRPr lang="en-US" altLang="zh-CN" sz="2400" dirty="0">
              <a:solidFill>
                <a:srgbClr val="660066"/>
              </a:solidFill>
              <a:latin typeface="+mn-lt"/>
              <a:ea typeface="仿宋" panose="02010609060101010101" pitchFamily="49" charset="-122"/>
            </a:endParaRPr>
          </a:p>
          <a:p>
            <a:pPr>
              <a:buFontTx/>
              <a:buNone/>
            </a:pPr>
            <a:r>
              <a:rPr lang="zh-CN" altLang="en-US" sz="2400" dirty="0">
                <a:solidFill>
                  <a:srgbClr val="660066"/>
                </a:solidFill>
                <a:latin typeface="+mn-lt"/>
                <a:ea typeface="仿宋" panose="02010609060101010101" pitchFamily="49" charset="-122"/>
              </a:rPr>
              <a:t>         </a:t>
            </a:r>
            <a:r>
              <a:rPr lang="zh-CN" altLang="en-US" sz="2400" dirty="0">
                <a:solidFill>
                  <a:srgbClr val="FF0000"/>
                </a:solidFill>
                <a:latin typeface="+mn-lt"/>
                <a:ea typeface="仿宋" panose="02010609060101010101" pitchFamily="49" charset="-122"/>
              </a:rPr>
              <a:t>载波同步</a:t>
            </a:r>
          </a:p>
        </p:txBody>
      </p:sp>
      <p:sp>
        <p:nvSpPr>
          <p:cNvPr id="9" name="Rectangle 2">
            <a:extLst>
              <a:ext uri="{FF2B5EF4-FFF2-40B4-BE49-F238E27FC236}">
                <a16:creationId xmlns:a16="http://schemas.microsoft.com/office/drawing/2014/main" id="{A8076298-A24A-4B88-A6E5-00A3584B70CB}"/>
              </a:ext>
            </a:extLst>
          </p:cNvPr>
          <p:cNvSpPr txBox="1">
            <a:spLocks noChangeArrowheads="1"/>
          </p:cNvSpPr>
          <p:nvPr/>
        </p:nvSpPr>
        <p:spPr bwMode="auto">
          <a:xfrm>
            <a:off x="3059832" y="3861048"/>
            <a:ext cx="37449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400" kern="0" dirty="0">
                <a:solidFill>
                  <a:srgbClr val="FF0000"/>
                </a:solidFill>
                <a:latin typeface="+mn-lt"/>
                <a:ea typeface="仿宋" panose="02010609060101010101" pitchFamily="49" charset="-122"/>
              </a:rPr>
              <a:t>图</a:t>
            </a:r>
            <a:r>
              <a:rPr lang="en-US" altLang="zh-CN" sz="2400" kern="0" dirty="0">
                <a:solidFill>
                  <a:srgbClr val="FF0000"/>
                </a:solidFill>
                <a:latin typeface="+mn-lt"/>
                <a:ea typeface="仿宋" panose="02010609060101010101" pitchFamily="49" charset="-122"/>
              </a:rPr>
              <a:t>6-36</a:t>
            </a:r>
            <a:r>
              <a:rPr lang="zh-CN" altLang="en-US" sz="2400" kern="0" dirty="0">
                <a:solidFill>
                  <a:srgbClr val="FF0000"/>
                </a:solidFill>
                <a:latin typeface="+mn-lt"/>
                <a:ea typeface="仿宋" panose="02010609060101010101" pitchFamily="49" charset="-122"/>
              </a:rPr>
              <a:t>（</a:t>
            </a:r>
            <a:r>
              <a:rPr lang="en-US" altLang="zh-CN" sz="2400" kern="0" dirty="0">
                <a:solidFill>
                  <a:srgbClr val="FF0000"/>
                </a:solidFill>
                <a:latin typeface="+mn-lt"/>
                <a:ea typeface="仿宋" panose="02010609060101010101" pitchFamily="49" charset="-122"/>
              </a:rPr>
              <a:t>P171   </a:t>
            </a:r>
            <a:r>
              <a:rPr lang="en-US" altLang="zh-CN" sz="2400" kern="0" dirty="0">
                <a:solidFill>
                  <a:schemeClr val="accent2"/>
                </a:solidFill>
                <a:latin typeface="+mn-lt"/>
                <a:ea typeface="仿宋" panose="02010609060101010101" pitchFamily="49" charset="-122"/>
              </a:rPr>
              <a:t>P178</a:t>
            </a:r>
            <a:r>
              <a:rPr lang="zh-CN" altLang="en-US" sz="2400" kern="0" dirty="0">
                <a:solidFill>
                  <a:srgbClr val="FF0000"/>
                </a:solidFill>
                <a:latin typeface="+mn-lt"/>
                <a:ea typeface="仿宋" panose="02010609060101010101" pitchFamily="49" charset="-122"/>
              </a:rPr>
              <a: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9D8826B9-8886-4B65-BE43-42437E6DADA7}"/>
              </a:ext>
            </a:extLst>
          </p:cNvPr>
          <p:cNvSpPr>
            <a:spLocks noGrp="1" noChangeArrowheads="1"/>
          </p:cNvSpPr>
          <p:nvPr>
            <p:ph type="title" idx="4294967295"/>
          </p:nvPr>
        </p:nvSpPr>
        <p:spPr>
          <a:xfrm>
            <a:off x="228600" y="228600"/>
            <a:ext cx="8087816" cy="381000"/>
          </a:xfrm>
        </p:spPr>
        <p:txBody>
          <a:bodyPr/>
          <a:lstStyle/>
          <a:p>
            <a:pPr algn="l" eaLnBrk="1" hangingPunct="1"/>
            <a:r>
              <a:rPr lang="en-US" altLang="zh-CN" sz="2800" b="1" dirty="0">
                <a:solidFill>
                  <a:srgbClr val="0000FF"/>
                </a:solidFill>
                <a:latin typeface="+mn-lt"/>
                <a:ea typeface="仿宋" panose="02010609060101010101" pitchFamily="49" charset="-122"/>
              </a:rPr>
              <a:t>5.3.4   </a:t>
            </a:r>
            <a:r>
              <a:rPr lang="zh-CN" altLang="en-US" sz="2800" b="1" dirty="0">
                <a:solidFill>
                  <a:srgbClr val="0000FF"/>
                </a:solidFill>
                <a:latin typeface="+mn-lt"/>
                <a:ea typeface="仿宋" panose="02010609060101010101" pitchFamily="49" charset="-122"/>
              </a:rPr>
              <a:t>乘积型同步检波器（</a:t>
            </a:r>
            <a:r>
              <a:rPr lang="en-US" altLang="zh-CN" sz="2800" b="1" dirty="0">
                <a:solidFill>
                  <a:schemeClr val="accent1"/>
                </a:solidFill>
                <a:latin typeface="+mn-lt"/>
                <a:ea typeface="仿宋" panose="02010609060101010101" pitchFamily="49" charset="-122"/>
              </a:rPr>
              <a:t>P167</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P171</a:t>
            </a:r>
            <a:r>
              <a:rPr lang="en-US" altLang="zh-CN" sz="2800" b="1" dirty="0">
                <a:solidFill>
                  <a:srgbClr val="0000FF"/>
                </a:solidFill>
                <a:latin typeface="+mn-lt"/>
                <a:ea typeface="仿宋" panose="02010609060101010101" pitchFamily="49" charset="-122"/>
              </a:rPr>
              <a:t>      P178</a:t>
            </a:r>
            <a:r>
              <a:rPr lang="zh-CN" altLang="en-US" sz="2800" b="1" dirty="0">
                <a:solidFill>
                  <a:srgbClr val="0000FF"/>
                </a:solidFill>
                <a:latin typeface="+mn-lt"/>
                <a:ea typeface="仿宋" panose="02010609060101010101" pitchFamily="49" charset="-122"/>
              </a:rPr>
              <a:t>）</a:t>
            </a:r>
          </a:p>
        </p:txBody>
      </p:sp>
      <p:sp>
        <p:nvSpPr>
          <p:cNvPr id="100355" name="Text Box 8">
            <a:extLst>
              <a:ext uri="{FF2B5EF4-FFF2-40B4-BE49-F238E27FC236}">
                <a16:creationId xmlns:a16="http://schemas.microsoft.com/office/drawing/2014/main" id="{59FAA5A0-DDA1-4595-BEBA-89C87936E56B}"/>
              </a:ext>
            </a:extLst>
          </p:cNvPr>
          <p:cNvSpPr txBox="1">
            <a:spLocks noChangeArrowheads="1"/>
          </p:cNvSpPr>
          <p:nvPr/>
        </p:nvSpPr>
        <p:spPr bwMode="auto">
          <a:xfrm>
            <a:off x="323850" y="739775"/>
            <a:ext cx="653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3300"/>
                </a:solidFill>
                <a:latin typeface="+mn-lt"/>
                <a:ea typeface="仿宋" panose="02010609060101010101" pitchFamily="49" charset="-122"/>
              </a:rPr>
              <a:t>(1)  </a:t>
            </a:r>
            <a:r>
              <a:rPr kumimoji="0" lang="zh-CN" altLang="en-US" sz="2400" dirty="0">
                <a:solidFill>
                  <a:srgbClr val="003300"/>
                </a:solidFill>
                <a:latin typeface="+mn-lt"/>
                <a:ea typeface="仿宋" panose="02010609060101010101" pitchFamily="49" charset="-122"/>
              </a:rPr>
              <a:t>用乘法器对</a:t>
            </a:r>
            <a:r>
              <a:rPr kumimoji="0" lang="en-US" altLang="zh-CN" sz="2400" dirty="0">
                <a:solidFill>
                  <a:srgbClr val="003300"/>
                </a:solidFill>
                <a:latin typeface="+mn-lt"/>
                <a:ea typeface="仿宋" panose="02010609060101010101" pitchFamily="49" charset="-122"/>
              </a:rPr>
              <a:t>DSB</a:t>
            </a:r>
            <a:r>
              <a:rPr kumimoji="0" lang="zh-CN" altLang="en-US" sz="2400" dirty="0">
                <a:solidFill>
                  <a:srgbClr val="003300"/>
                </a:solidFill>
                <a:latin typeface="+mn-lt"/>
                <a:ea typeface="仿宋" panose="02010609060101010101" pitchFamily="49" charset="-122"/>
              </a:rPr>
              <a:t>信号检波</a:t>
            </a:r>
          </a:p>
        </p:txBody>
      </p:sp>
      <p:sp>
        <p:nvSpPr>
          <p:cNvPr id="100356" name="Text Box 10">
            <a:extLst>
              <a:ext uri="{FF2B5EF4-FFF2-40B4-BE49-F238E27FC236}">
                <a16:creationId xmlns:a16="http://schemas.microsoft.com/office/drawing/2014/main" id="{548FCE0B-B55D-43A1-82D2-3CB41E90E880}"/>
              </a:ext>
            </a:extLst>
          </p:cNvPr>
          <p:cNvSpPr txBox="1">
            <a:spLocks noChangeArrowheads="1"/>
          </p:cNvSpPr>
          <p:nvPr/>
        </p:nvSpPr>
        <p:spPr bwMode="auto">
          <a:xfrm>
            <a:off x="1619250" y="4408488"/>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3300"/>
                </a:solidFill>
                <a:latin typeface="+mn-lt"/>
                <a:ea typeface="仿宋" panose="02010609060101010101" pitchFamily="49" charset="-122"/>
              </a:rPr>
              <a:t>低频</a:t>
            </a:r>
          </a:p>
        </p:txBody>
      </p:sp>
      <p:sp>
        <p:nvSpPr>
          <p:cNvPr id="100357" name="Text Box 11">
            <a:extLst>
              <a:ext uri="{FF2B5EF4-FFF2-40B4-BE49-F238E27FC236}">
                <a16:creationId xmlns:a16="http://schemas.microsoft.com/office/drawing/2014/main" id="{BFF9BB99-3C09-4A45-AD37-9FC7911E5E3B}"/>
              </a:ext>
            </a:extLst>
          </p:cNvPr>
          <p:cNvSpPr txBox="1">
            <a:spLocks noChangeArrowheads="1"/>
          </p:cNvSpPr>
          <p:nvPr/>
        </p:nvSpPr>
        <p:spPr bwMode="auto">
          <a:xfrm>
            <a:off x="1189038" y="5757863"/>
            <a:ext cx="568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a:solidFill>
                  <a:srgbClr val="003300"/>
                </a:solidFill>
                <a:latin typeface="+mn-lt"/>
                <a:ea typeface="仿宋" panose="02010609060101010101" pitchFamily="49" charset="-122"/>
              </a:rPr>
              <a:t>用低通滤波器</a:t>
            </a:r>
            <a:r>
              <a:rPr kumimoji="0" lang="en-US" altLang="zh-CN" sz="2400">
                <a:solidFill>
                  <a:srgbClr val="003300"/>
                </a:solidFill>
                <a:latin typeface="+mn-lt"/>
                <a:ea typeface="仿宋" panose="02010609060101010101" pitchFamily="49" charset="-122"/>
              </a:rPr>
              <a:t>LPF </a:t>
            </a:r>
            <a:r>
              <a:rPr kumimoji="0" lang="zh-CN" altLang="en-US" sz="2400">
                <a:solidFill>
                  <a:srgbClr val="003300"/>
                </a:solidFill>
                <a:latin typeface="+mn-lt"/>
                <a:ea typeface="仿宋" panose="02010609060101010101" pitchFamily="49" charset="-122"/>
              </a:rPr>
              <a:t>滤出低频即为输出。</a:t>
            </a:r>
            <a:endParaRPr kumimoji="0" lang="zh-CN" altLang="en-US" sz="2400" b="0">
              <a:solidFill>
                <a:srgbClr val="003300"/>
              </a:solidFill>
              <a:latin typeface="+mn-lt"/>
              <a:ea typeface="仿宋" panose="02010609060101010101" pitchFamily="49" charset="-122"/>
            </a:endParaRPr>
          </a:p>
        </p:txBody>
      </p:sp>
      <p:sp>
        <p:nvSpPr>
          <p:cNvPr id="100358" name="AutoShape 12">
            <a:extLst>
              <a:ext uri="{FF2B5EF4-FFF2-40B4-BE49-F238E27FC236}">
                <a16:creationId xmlns:a16="http://schemas.microsoft.com/office/drawing/2014/main" id="{2EC68AB0-FF9F-44A0-BE74-EC4F67F1BD1B}"/>
              </a:ext>
            </a:extLst>
          </p:cNvPr>
          <p:cNvSpPr>
            <a:spLocks noChangeArrowheads="1"/>
          </p:cNvSpPr>
          <p:nvPr/>
        </p:nvSpPr>
        <p:spPr bwMode="auto">
          <a:xfrm>
            <a:off x="4694238" y="2208213"/>
            <a:ext cx="2160587" cy="576262"/>
          </a:xfrm>
          <a:prstGeom prst="wedgeRoundRectCallout">
            <a:avLst>
              <a:gd name="adj1" fmla="val -154556"/>
              <a:gd name="adj2" fmla="val 115287"/>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i="1">
                <a:solidFill>
                  <a:srgbClr val="003300"/>
                </a:solidFill>
                <a:latin typeface="+mn-lt"/>
                <a:ea typeface="仿宋" panose="02010609060101010101" pitchFamily="49" charset="-122"/>
              </a:rPr>
              <a:t>K</a:t>
            </a:r>
            <a:r>
              <a:rPr kumimoji="0" lang="zh-CN" altLang="en-US" sz="2400">
                <a:solidFill>
                  <a:srgbClr val="003300"/>
                </a:solidFill>
                <a:latin typeface="+mn-lt"/>
                <a:ea typeface="仿宋" panose="02010609060101010101" pitchFamily="49" charset="-122"/>
              </a:rPr>
              <a:t>为乘积系数</a:t>
            </a:r>
          </a:p>
        </p:txBody>
      </p:sp>
      <p:sp>
        <p:nvSpPr>
          <p:cNvPr id="100359" name="Text Box 6">
            <a:extLst>
              <a:ext uri="{FF2B5EF4-FFF2-40B4-BE49-F238E27FC236}">
                <a16:creationId xmlns:a16="http://schemas.microsoft.com/office/drawing/2014/main" id="{9301C648-1BF9-4D4C-9E6E-89451224E9C9}"/>
              </a:ext>
            </a:extLst>
          </p:cNvPr>
          <p:cNvSpPr txBox="1">
            <a:spLocks noChangeArrowheads="1"/>
          </p:cNvSpPr>
          <p:nvPr/>
        </p:nvSpPr>
        <p:spPr bwMode="auto">
          <a:xfrm>
            <a:off x="1034256" y="1081088"/>
            <a:ext cx="642778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i="1" dirty="0">
                <a:solidFill>
                  <a:srgbClr val="0000FF"/>
                </a:solidFill>
                <a:latin typeface="+mn-lt"/>
                <a:ea typeface="仿宋" panose="02010609060101010101" pitchFamily="49" charset="-122"/>
              </a:rPr>
              <a:t>v</a:t>
            </a:r>
            <a:r>
              <a:rPr kumimoji="0" lang="en-US" altLang="zh-CN" sz="2800" baseline="-25000" dirty="0">
                <a:solidFill>
                  <a:srgbClr val="0000FF"/>
                </a:solidFill>
                <a:latin typeface="+mn-lt"/>
                <a:ea typeface="仿宋" panose="02010609060101010101" pitchFamily="49" charset="-122"/>
              </a:rPr>
              <a:t>i</a:t>
            </a:r>
            <a:r>
              <a:rPr kumimoji="0" lang="en-US" altLang="zh-CN" sz="2800" dirty="0">
                <a:solidFill>
                  <a:srgbClr val="0000FF"/>
                </a:solidFill>
                <a:latin typeface="+mn-lt"/>
                <a:ea typeface="仿宋" panose="02010609060101010101" pitchFamily="49" charset="-122"/>
              </a:rPr>
              <a:t>=</a:t>
            </a:r>
            <a:r>
              <a:rPr kumimoji="0" lang="en-US" altLang="zh-CN" sz="2800" i="1" dirty="0">
                <a:solidFill>
                  <a:srgbClr val="0000FF"/>
                </a:solidFill>
                <a:latin typeface="+mn-lt"/>
                <a:ea typeface="仿宋" panose="02010609060101010101" pitchFamily="49" charset="-122"/>
              </a:rPr>
              <a:t>V</a:t>
            </a:r>
            <a:r>
              <a:rPr kumimoji="0" lang="en-US" altLang="zh-CN" sz="2800" baseline="-25000" dirty="0">
                <a:solidFill>
                  <a:srgbClr val="0000FF"/>
                </a:solidFill>
                <a:latin typeface="+mn-lt"/>
                <a:ea typeface="仿宋" panose="02010609060101010101" pitchFamily="49" charset="-122"/>
                <a:sym typeface="Symbol" panose="05050102010706020507" pitchFamily="18" charset="2"/>
              </a:rPr>
              <a:t></a:t>
            </a:r>
            <a:r>
              <a:rPr kumimoji="0" lang="en-US" altLang="zh-CN" sz="2800" dirty="0">
                <a:solidFill>
                  <a:srgbClr val="0000FF"/>
                </a:solidFill>
                <a:latin typeface="+mn-lt"/>
                <a:ea typeface="仿宋" panose="02010609060101010101" pitchFamily="49" charset="-122"/>
                <a:sym typeface="Symbol" panose="05050102010706020507" pitchFamily="18" charset="2"/>
              </a:rPr>
              <a:t>cos(</a:t>
            </a:r>
            <a:r>
              <a:rPr kumimoji="0" lang="en-US" altLang="zh-CN" sz="2800" i="1" dirty="0">
                <a:solidFill>
                  <a:srgbClr val="0000FF"/>
                </a:solidFill>
                <a:latin typeface="+mn-lt"/>
                <a:ea typeface="仿宋" panose="02010609060101010101" pitchFamily="49" charset="-122"/>
                <a:sym typeface="Symbol" panose="05050102010706020507" pitchFamily="18" charset="2"/>
              </a:rPr>
              <a:t> t</a:t>
            </a:r>
            <a:r>
              <a:rPr kumimoji="0" lang="en-US" altLang="zh-CN" sz="2800" dirty="0">
                <a:solidFill>
                  <a:srgbClr val="0000FF"/>
                </a:solidFill>
                <a:latin typeface="+mn-lt"/>
                <a:ea typeface="仿宋" panose="02010609060101010101" pitchFamily="49" charset="-122"/>
                <a:sym typeface="Symbol" panose="05050102010706020507" pitchFamily="18" charset="2"/>
              </a:rPr>
              <a:t>)</a:t>
            </a:r>
            <a:r>
              <a:rPr kumimoji="0" lang="en-US" altLang="zh-CN" sz="2800" i="1" dirty="0">
                <a:solidFill>
                  <a:srgbClr val="0000FF"/>
                </a:solidFill>
                <a:latin typeface="+mn-lt"/>
                <a:ea typeface="仿宋" panose="02010609060101010101" pitchFamily="49" charset="-122"/>
              </a:rPr>
              <a:t>V</a:t>
            </a:r>
            <a:r>
              <a:rPr kumimoji="0" lang="en-US" altLang="zh-CN" sz="2800" baseline="-25000" dirty="0">
                <a:solidFill>
                  <a:srgbClr val="0000FF"/>
                </a:solidFill>
                <a:latin typeface="+mn-lt"/>
                <a:ea typeface="仿宋" panose="02010609060101010101" pitchFamily="49" charset="-122"/>
              </a:rPr>
              <a:t>s</a:t>
            </a:r>
            <a:r>
              <a:rPr kumimoji="0" lang="en-US" altLang="zh-CN" sz="2800" dirty="0">
                <a:solidFill>
                  <a:srgbClr val="0000FF"/>
                </a:solidFill>
                <a:latin typeface="+mn-lt"/>
                <a:ea typeface="仿宋" panose="02010609060101010101" pitchFamily="49" charset="-122"/>
                <a:sym typeface="Symbol" panose="05050102010706020507" pitchFamily="18" charset="2"/>
              </a:rPr>
              <a:t>cos(</a:t>
            </a:r>
            <a:r>
              <a:rPr kumimoji="0" lang="en-US" altLang="zh-CN" sz="2800" i="1" dirty="0">
                <a:solidFill>
                  <a:srgbClr val="0000FF"/>
                </a:solidFill>
                <a:latin typeface="+mn-lt"/>
                <a:ea typeface="仿宋" panose="02010609060101010101" pitchFamily="49" charset="-122"/>
                <a:sym typeface="Symbol" panose="05050102010706020507" pitchFamily="18" charset="2"/>
              </a:rPr>
              <a:t></a:t>
            </a:r>
            <a:r>
              <a:rPr kumimoji="0" lang="en-US" altLang="zh-CN" sz="2800" baseline="-25000" dirty="0">
                <a:solidFill>
                  <a:srgbClr val="0000FF"/>
                </a:solidFill>
                <a:latin typeface="+mn-lt"/>
                <a:ea typeface="仿宋" panose="02010609060101010101" pitchFamily="49" charset="-122"/>
              </a:rPr>
              <a:t>s</a:t>
            </a:r>
            <a:r>
              <a:rPr kumimoji="0" lang="en-US" altLang="zh-CN" sz="2800" i="1" dirty="0">
                <a:solidFill>
                  <a:srgbClr val="0000FF"/>
                </a:solidFill>
                <a:latin typeface="+mn-lt"/>
                <a:ea typeface="仿宋" panose="02010609060101010101" pitchFamily="49" charset="-122"/>
                <a:sym typeface="Symbol" panose="05050102010706020507" pitchFamily="18" charset="2"/>
              </a:rPr>
              <a:t>t</a:t>
            </a:r>
            <a:r>
              <a:rPr kumimoji="0" lang="en-US" altLang="zh-CN" sz="2800" dirty="0">
                <a:solidFill>
                  <a:srgbClr val="0000FF"/>
                </a:solidFill>
                <a:latin typeface="+mn-lt"/>
                <a:ea typeface="仿宋" panose="02010609060101010101" pitchFamily="49" charset="-122"/>
                <a:sym typeface="Symbol" panose="05050102010706020507" pitchFamily="18" charset="2"/>
              </a:rPr>
              <a:t>)          (6-38)</a:t>
            </a:r>
            <a:endParaRPr kumimoji="0" lang="en-US" altLang="zh-CN" sz="2800" i="1" dirty="0">
              <a:solidFill>
                <a:srgbClr val="0000FF"/>
              </a:solidFill>
              <a:latin typeface="+mn-lt"/>
              <a:ea typeface="仿宋" panose="02010609060101010101" pitchFamily="49" charset="-122"/>
              <a:sym typeface="Symbol" panose="05050102010706020507" pitchFamily="18" charset="2"/>
            </a:endParaRPr>
          </a:p>
          <a:p>
            <a:pPr eaLnBrk="1" hangingPunct="1">
              <a:spcBef>
                <a:spcPct val="50000"/>
              </a:spcBef>
              <a:buNone/>
            </a:pPr>
            <a:r>
              <a:rPr kumimoji="0" lang="en-US" altLang="zh-CN" sz="2800" i="1" dirty="0">
                <a:solidFill>
                  <a:srgbClr val="0000FF"/>
                </a:solidFill>
                <a:latin typeface="+mn-lt"/>
                <a:ea typeface="仿宋" panose="02010609060101010101" pitchFamily="49" charset="-122"/>
              </a:rPr>
              <a:t>v</a:t>
            </a:r>
            <a:r>
              <a:rPr kumimoji="0" lang="en-US" altLang="zh-CN" sz="2800" baseline="-25000" dirty="0">
                <a:solidFill>
                  <a:srgbClr val="0000FF"/>
                </a:solidFill>
                <a:latin typeface="+mn-lt"/>
                <a:ea typeface="仿宋" panose="02010609060101010101" pitchFamily="49" charset="-122"/>
              </a:rPr>
              <a:t>0</a:t>
            </a:r>
            <a:r>
              <a:rPr kumimoji="0" lang="en-US" altLang="zh-CN" sz="2800" dirty="0">
                <a:solidFill>
                  <a:srgbClr val="0000FF"/>
                </a:solidFill>
                <a:latin typeface="+mn-lt"/>
                <a:ea typeface="仿宋" panose="02010609060101010101" pitchFamily="49" charset="-122"/>
              </a:rPr>
              <a:t>=</a:t>
            </a:r>
            <a:r>
              <a:rPr kumimoji="0" lang="en-US" altLang="zh-CN" sz="2800" i="1" dirty="0">
                <a:solidFill>
                  <a:srgbClr val="0000FF"/>
                </a:solidFill>
                <a:latin typeface="+mn-lt"/>
                <a:ea typeface="仿宋" panose="02010609060101010101" pitchFamily="49" charset="-122"/>
              </a:rPr>
              <a:t>V</a:t>
            </a:r>
            <a:r>
              <a:rPr kumimoji="0" lang="en-US" altLang="zh-CN" sz="2800" baseline="-25000" dirty="0">
                <a:solidFill>
                  <a:srgbClr val="0000FF"/>
                </a:solidFill>
                <a:latin typeface="+mn-lt"/>
                <a:ea typeface="仿宋" panose="02010609060101010101" pitchFamily="49" charset="-122"/>
                <a:sym typeface="Symbol" panose="05050102010706020507" pitchFamily="18" charset="2"/>
              </a:rPr>
              <a:t>0</a:t>
            </a:r>
            <a:r>
              <a:rPr kumimoji="0" lang="en-US" altLang="zh-CN" sz="2800" dirty="0">
                <a:solidFill>
                  <a:srgbClr val="0000FF"/>
                </a:solidFill>
                <a:latin typeface="+mn-lt"/>
                <a:ea typeface="仿宋" panose="02010609060101010101" pitchFamily="49" charset="-122"/>
                <a:sym typeface="Symbol" panose="05050102010706020507" pitchFamily="18" charset="2"/>
              </a:rPr>
              <a:t>cos(</a:t>
            </a:r>
            <a:r>
              <a:rPr kumimoji="0" lang="en-US" altLang="zh-CN" sz="2800" i="1" dirty="0">
                <a:solidFill>
                  <a:srgbClr val="0000FF"/>
                </a:solidFill>
                <a:latin typeface="+mn-lt"/>
                <a:ea typeface="仿宋" panose="02010609060101010101" pitchFamily="49" charset="-122"/>
                <a:sym typeface="Symbol" panose="05050102010706020507" pitchFamily="18" charset="2"/>
              </a:rPr>
              <a:t></a:t>
            </a:r>
            <a:r>
              <a:rPr kumimoji="0" lang="en-US" altLang="zh-CN" sz="2800" baseline="-25000" dirty="0">
                <a:solidFill>
                  <a:srgbClr val="0000FF"/>
                </a:solidFill>
                <a:latin typeface="+mn-lt"/>
                <a:ea typeface="仿宋" panose="02010609060101010101" pitchFamily="49" charset="-122"/>
              </a:rPr>
              <a:t>s</a:t>
            </a:r>
            <a:r>
              <a:rPr kumimoji="0" lang="en-US" altLang="zh-CN" sz="2800" i="1" dirty="0">
                <a:solidFill>
                  <a:srgbClr val="0000FF"/>
                </a:solidFill>
                <a:latin typeface="+mn-lt"/>
                <a:ea typeface="仿宋" panose="02010609060101010101" pitchFamily="49" charset="-122"/>
                <a:sym typeface="Symbol" panose="05050102010706020507" pitchFamily="18" charset="2"/>
              </a:rPr>
              <a:t>t+</a:t>
            </a:r>
            <a:r>
              <a:rPr kumimoji="0" lang="en-US" altLang="zh-CN" sz="2800" dirty="0">
                <a:solidFill>
                  <a:srgbClr val="0000FF"/>
                </a:solidFill>
                <a:latin typeface="+mn-lt"/>
                <a:ea typeface="仿宋" panose="02010609060101010101" pitchFamily="49" charset="-122"/>
                <a:sym typeface="Symbol" panose="05050102010706020507" pitchFamily="18" charset="2"/>
              </a:rPr>
              <a:t>)                        (6-39)  </a:t>
            </a:r>
            <a:endParaRPr kumimoji="0" lang="zh-CN" altLang="en-US" sz="2800" dirty="0">
              <a:solidFill>
                <a:srgbClr val="0000FF"/>
              </a:solidFill>
              <a:latin typeface="+mn-lt"/>
              <a:ea typeface="仿宋" panose="02010609060101010101" pitchFamily="49" charset="-122"/>
            </a:endParaRPr>
          </a:p>
        </p:txBody>
      </p:sp>
      <p:sp>
        <p:nvSpPr>
          <p:cNvPr id="100360" name="Text Box 6">
            <a:extLst>
              <a:ext uri="{FF2B5EF4-FFF2-40B4-BE49-F238E27FC236}">
                <a16:creationId xmlns:a16="http://schemas.microsoft.com/office/drawing/2014/main" id="{4DFC90A2-EEFD-4716-8459-9535BB15C5CB}"/>
              </a:ext>
            </a:extLst>
          </p:cNvPr>
          <p:cNvSpPr txBox="1">
            <a:spLocks noChangeArrowheads="1"/>
          </p:cNvSpPr>
          <p:nvPr/>
        </p:nvSpPr>
        <p:spPr bwMode="auto">
          <a:xfrm>
            <a:off x="468313" y="2549525"/>
            <a:ext cx="75596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3300"/>
                </a:solidFill>
                <a:latin typeface="+mn-lt"/>
                <a:ea typeface="仿宋" panose="02010609060101010101" pitchFamily="49" charset="-122"/>
              </a:rPr>
              <a:t>则乘法器输出：</a:t>
            </a:r>
            <a:endParaRPr kumimoji="0" lang="en-US" altLang="zh-CN" sz="2400" dirty="0">
              <a:solidFill>
                <a:srgbClr val="003300"/>
              </a:solidFill>
              <a:latin typeface="+mn-lt"/>
              <a:ea typeface="仿宋" panose="02010609060101010101" pitchFamily="49" charset="-122"/>
            </a:endParaRPr>
          </a:p>
          <a:p>
            <a:pPr eaLnBrk="1" hangingPunct="1">
              <a:spcBef>
                <a:spcPct val="50000"/>
              </a:spcBef>
              <a:buFontTx/>
              <a:buNone/>
            </a:pPr>
            <a:r>
              <a:rPr kumimoji="0" lang="en-US" altLang="zh-CN" sz="2400" i="1" dirty="0">
                <a:solidFill>
                  <a:srgbClr val="0000FF"/>
                </a:solidFill>
                <a:latin typeface="+mn-lt"/>
                <a:ea typeface="仿宋" panose="02010609060101010101" pitchFamily="49" charset="-122"/>
              </a:rPr>
              <a:t>v</a:t>
            </a:r>
            <a:r>
              <a:rPr kumimoji="0" lang="en-US" altLang="zh-CN" sz="2400" dirty="0">
                <a:solidFill>
                  <a:srgbClr val="0000FF"/>
                </a:solidFill>
                <a:latin typeface="+mn-lt"/>
                <a:ea typeface="仿宋" panose="02010609060101010101" pitchFamily="49" charset="-122"/>
              </a:rPr>
              <a:t>=</a:t>
            </a:r>
            <a:r>
              <a:rPr kumimoji="0" lang="en-US" altLang="zh-CN" sz="2400" i="1" dirty="0">
                <a:solidFill>
                  <a:srgbClr val="0000FF"/>
                </a:solidFill>
                <a:latin typeface="+mn-lt"/>
                <a:ea typeface="仿宋" panose="02010609060101010101" pitchFamily="49" charset="-122"/>
              </a:rPr>
              <a:t>Kv</a:t>
            </a:r>
            <a:r>
              <a:rPr kumimoji="0" lang="en-US" altLang="zh-CN" sz="2400" baseline="-25000" dirty="0">
                <a:solidFill>
                  <a:srgbClr val="0000FF"/>
                </a:solidFill>
                <a:latin typeface="+mn-lt"/>
                <a:ea typeface="仿宋" panose="02010609060101010101" pitchFamily="49" charset="-122"/>
              </a:rPr>
              <a:t>i </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rPr>
              <a:t>0 </a:t>
            </a:r>
            <a:r>
              <a:rPr kumimoji="0" lang="en-US" altLang="zh-CN" sz="2400" dirty="0">
                <a:solidFill>
                  <a:srgbClr val="0000FF"/>
                </a:solidFill>
                <a:latin typeface="+mn-lt"/>
                <a:ea typeface="仿宋" panose="02010609060101010101" pitchFamily="49" charset="-122"/>
              </a:rPr>
              <a:t>=0.5</a:t>
            </a:r>
            <a:r>
              <a:rPr kumimoji="0" lang="en-US" altLang="zh-CN" sz="2400" i="1" dirty="0">
                <a:solidFill>
                  <a:srgbClr val="0000FF"/>
                </a:solidFill>
                <a:latin typeface="+mn-lt"/>
                <a:ea typeface="仿宋" panose="02010609060101010101" pitchFamily="49" charset="-122"/>
              </a:rPr>
              <a:t>KV</a:t>
            </a:r>
            <a:r>
              <a:rPr kumimoji="0" lang="en-US" altLang="zh-CN" sz="2400" baseline="-25000" dirty="0">
                <a:solidFill>
                  <a:srgbClr val="0000FF"/>
                </a:solidFill>
                <a:latin typeface="+mn-lt"/>
                <a:ea typeface="仿宋" panose="02010609060101010101" pitchFamily="49" charset="-122"/>
              </a:rPr>
              <a:t>s</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rPr>
              <a:t>0</a:t>
            </a:r>
            <a:r>
              <a:rPr kumimoji="0" lang="en-US" altLang="zh-CN" sz="2400" dirty="0">
                <a:solidFill>
                  <a:srgbClr val="0000FF"/>
                </a:solidFill>
                <a:latin typeface="+mn-lt"/>
                <a:ea typeface="仿宋" panose="02010609060101010101" pitchFamily="49" charset="-122"/>
                <a:sym typeface="Symbol" panose="05050102010706020507" pitchFamily="18" charset="2"/>
              </a:rPr>
              <a:t>cos(</a:t>
            </a:r>
            <a:r>
              <a:rPr kumimoji="0" lang="en-US" altLang="zh-CN" sz="2400" i="1" dirty="0">
                <a:solidFill>
                  <a:srgbClr val="0000FF"/>
                </a:solidFill>
                <a:latin typeface="+mn-lt"/>
                <a:ea typeface="仿宋" panose="02010609060101010101" pitchFamily="49" charset="-122"/>
                <a:sym typeface="Symbol" panose="05050102010706020507" pitchFamily="18" charset="2"/>
              </a:rPr>
              <a:t> t</a:t>
            </a:r>
            <a:r>
              <a:rPr kumimoji="0" lang="en-US" altLang="zh-CN" sz="2400" dirty="0">
                <a:solidFill>
                  <a:srgbClr val="0000FF"/>
                </a:solidFill>
                <a:latin typeface="+mn-lt"/>
                <a:ea typeface="仿宋" panose="02010609060101010101" pitchFamily="49" charset="-122"/>
                <a:sym typeface="Symbol" panose="05050102010706020507" pitchFamily="18" charset="2"/>
              </a:rPr>
              <a:t>) cos</a:t>
            </a:r>
            <a:r>
              <a:rPr kumimoji="0" lang="en-US" altLang="zh-CN" sz="2400" baseline="30000" dirty="0">
                <a:solidFill>
                  <a:srgbClr val="0000FF"/>
                </a:solidFill>
                <a:latin typeface="+mn-lt"/>
                <a:ea typeface="仿宋" panose="02010609060101010101" pitchFamily="49" charset="-122"/>
                <a:sym typeface="Symbol" panose="05050102010706020507" pitchFamily="18" charset="2"/>
              </a:rPr>
              <a:t>2</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FF"/>
                </a:solidFill>
                <a:latin typeface="+mn-lt"/>
                <a:ea typeface="仿宋" panose="02010609060101010101" pitchFamily="49" charset="-122"/>
              </a:rPr>
              <a:t>s</a:t>
            </a:r>
            <a:r>
              <a:rPr kumimoji="0" lang="en-US" altLang="zh-CN" sz="2400" i="1" dirty="0">
                <a:solidFill>
                  <a:srgbClr val="0000FF"/>
                </a:solidFill>
                <a:latin typeface="+mn-lt"/>
                <a:ea typeface="仿宋" panose="02010609060101010101" pitchFamily="49" charset="-122"/>
                <a:sym typeface="Symbol" panose="05050102010706020507" pitchFamily="18" charset="2"/>
              </a:rPr>
              <a:t>t</a:t>
            </a:r>
            <a:r>
              <a:rPr kumimoji="0" lang="en-US" altLang="zh-CN" sz="2400" dirty="0">
                <a:solidFill>
                  <a:srgbClr val="0000FF"/>
                </a:solidFill>
                <a:latin typeface="+mn-lt"/>
                <a:ea typeface="仿宋" panose="02010609060101010101" pitchFamily="49" charset="-122"/>
                <a:sym typeface="Symbol" panose="05050102010706020507" pitchFamily="18" charset="2"/>
              </a:rPr>
              <a:t>)</a:t>
            </a:r>
          </a:p>
          <a:p>
            <a:pPr eaLnBrk="1" hangingPunct="1">
              <a:spcBef>
                <a:spcPct val="50000"/>
              </a:spcBef>
              <a:buFontTx/>
              <a:buNone/>
            </a:pPr>
            <a:r>
              <a:rPr kumimoji="0" lang="en-US" altLang="zh-CN" sz="2400" dirty="0">
                <a:solidFill>
                  <a:srgbClr val="0000FF"/>
                </a:solidFill>
                <a:latin typeface="+mn-lt"/>
                <a:ea typeface="仿宋" panose="02010609060101010101" pitchFamily="49" charset="-122"/>
                <a:sym typeface="Symbol" panose="05050102010706020507" pitchFamily="18" charset="2"/>
              </a:rPr>
              <a:t> =0.5</a:t>
            </a:r>
            <a:r>
              <a:rPr kumimoji="0" lang="en-US" altLang="zh-CN" sz="2400" i="1" dirty="0">
                <a:solidFill>
                  <a:srgbClr val="0000FF"/>
                </a:solidFill>
                <a:latin typeface="+mn-lt"/>
                <a:ea typeface="仿宋" panose="02010609060101010101" pitchFamily="49" charset="-122"/>
              </a:rPr>
              <a:t>KV</a:t>
            </a:r>
            <a:r>
              <a:rPr kumimoji="0" lang="en-US" altLang="zh-CN" sz="2400" baseline="-25000" dirty="0">
                <a:solidFill>
                  <a:srgbClr val="0000FF"/>
                </a:solidFill>
                <a:latin typeface="+mn-lt"/>
                <a:ea typeface="仿宋" panose="02010609060101010101" pitchFamily="49" charset="-122"/>
              </a:rPr>
              <a:t>s</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rPr>
              <a:t>0</a:t>
            </a:r>
            <a:r>
              <a:rPr kumimoji="0" lang="en-US" altLang="zh-CN" sz="2400" dirty="0">
                <a:solidFill>
                  <a:srgbClr val="0000FF"/>
                </a:solidFill>
                <a:latin typeface="+mn-lt"/>
                <a:ea typeface="仿宋" panose="02010609060101010101" pitchFamily="49" charset="-122"/>
                <a:sym typeface="Symbol" panose="05050102010706020507" pitchFamily="18" charset="2"/>
              </a:rPr>
              <a:t>cos(</a:t>
            </a:r>
            <a:r>
              <a:rPr kumimoji="0" lang="en-US" altLang="zh-CN" sz="2400" i="1" dirty="0">
                <a:solidFill>
                  <a:srgbClr val="0000FF"/>
                </a:solidFill>
                <a:latin typeface="+mn-lt"/>
                <a:ea typeface="仿宋" panose="02010609060101010101" pitchFamily="49" charset="-122"/>
                <a:sym typeface="Symbol" panose="05050102010706020507" pitchFamily="18" charset="2"/>
              </a:rPr>
              <a:t> t</a:t>
            </a:r>
            <a:r>
              <a:rPr kumimoji="0" lang="en-US" altLang="zh-CN" sz="2400" dirty="0">
                <a:solidFill>
                  <a:srgbClr val="0000FF"/>
                </a:solidFill>
                <a:latin typeface="+mn-lt"/>
                <a:ea typeface="仿宋" panose="02010609060101010101" pitchFamily="49" charset="-122"/>
                <a:sym typeface="Symbol" panose="05050102010706020507" pitchFamily="18" charset="2"/>
              </a:rPr>
              <a:t>)+ 0.25</a:t>
            </a:r>
            <a:r>
              <a:rPr kumimoji="0" lang="en-US" altLang="zh-CN" sz="2400" i="1" dirty="0">
                <a:solidFill>
                  <a:srgbClr val="0000FF"/>
                </a:solidFill>
                <a:latin typeface="+mn-lt"/>
                <a:ea typeface="仿宋" panose="02010609060101010101" pitchFamily="49" charset="-122"/>
              </a:rPr>
              <a:t>KV</a:t>
            </a:r>
            <a:r>
              <a:rPr kumimoji="0" lang="en-US" altLang="zh-CN" sz="2400" baseline="-25000" dirty="0">
                <a:solidFill>
                  <a:srgbClr val="0000FF"/>
                </a:solidFill>
                <a:latin typeface="+mn-lt"/>
                <a:ea typeface="仿宋" panose="02010609060101010101" pitchFamily="49" charset="-122"/>
              </a:rPr>
              <a:t>s</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rPr>
              <a:t>0</a:t>
            </a:r>
            <a:r>
              <a:rPr kumimoji="0" lang="en-US" altLang="zh-CN" sz="2400" dirty="0">
                <a:solidFill>
                  <a:srgbClr val="0000FF"/>
                </a:solidFill>
                <a:latin typeface="+mn-lt"/>
                <a:ea typeface="仿宋" panose="02010609060101010101" pitchFamily="49" charset="-122"/>
                <a:sym typeface="Symbol" panose="05050102010706020507" pitchFamily="18" charset="2"/>
              </a:rPr>
              <a:t>cos (2</a:t>
            </a:r>
            <a:r>
              <a:rPr kumimoji="0" lang="en-US" altLang="zh-CN" sz="2400" i="1" dirty="0">
                <a:solidFill>
                  <a:srgbClr val="0000FF"/>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FF"/>
                </a:solidFill>
                <a:latin typeface="+mn-lt"/>
                <a:ea typeface="仿宋" panose="02010609060101010101" pitchFamily="49" charset="-122"/>
              </a:rPr>
              <a:t>s</a:t>
            </a:r>
            <a:r>
              <a:rPr kumimoji="0" lang="en-US" altLang="zh-CN" sz="2400" i="1" dirty="0">
                <a:solidFill>
                  <a:srgbClr val="0000FF"/>
                </a:solidFill>
                <a:latin typeface="+mn-lt"/>
                <a:ea typeface="仿宋" panose="02010609060101010101" pitchFamily="49" charset="-122"/>
                <a:sym typeface="Symbol" panose="05050102010706020507" pitchFamily="18" charset="2"/>
              </a:rPr>
              <a:t>t</a:t>
            </a:r>
            <a:r>
              <a:rPr kumimoji="0" lang="en-US" altLang="zh-CN" sz="2400" dirty="0">
                <a:solidFill>
                  <a:srgbClr val="0000FF"/>
                </a:solidFill>
                <a:latin typeface="+mn-lt"/>
                <a:ea typeface="仿宋" panose="02010609060101010101" pitchFamily="49" charset="-122"/>
                <a:sym typeface="Symbol" panose="05050102010706020507" pitchFamily="18" charset="2"/>
              </a:rPr>
              <a:t>)</a:t>
            </a:r>
            <a:endParaRPr kumimoji="0" lang="zh-CN" altLang="en-US" sz="2400" dirty="0">
              <a:solidFill>
                <a:srgbClr val="0000FF"/>
              </a:solidFill>
              <a:latin typeface="+mn-lt"/>
              <a:ea typeface="仿宋" panose="02010609060101010101" pitchFamily="49" charset="-122"/>
            </a:endParaRPr>
          </a:p>
        </p:txBody>
      </p:sp>
      <p:sp>
        <p:nvSpPr>
          <p:cNvPr id="100361" name="椭圆 15">
            <a:extLst>
              <a:ext uri="{FF2B5EF4-FFF2-40B4-BE49-F238E27FC236}">
                <a16:creationId xmlns:a16="http://schemas.microsoft.com/office/drawing/2014/main" id="{31A5C2FB-CCDA-4C0B-B054-303C761AA8E0}"/>
              </a:ext>
            </a:extLst>
          </p:cNvPr>
          <p:cNvSpPr>
            <a:spLocks noChangeArrowheads="1"/>
          </p:cNvSpPr>
          <p:nvPr/>
        </p:nvSpPr>
        <p:spPr bwMode="auto">
          <a:xfrm>
            <a:off x="719138" y="3544888"/>
            <a:ext cx="2808287" cy="671512"/>
          </a:xfrm>
          <a:prstGeom prst="ellipse">
            <a:avLst/>
          </a:prstGeom>
          <a:noFill/>
          <a:ln w="28575"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11" name="文本框 10">
            <a:extLst>
              <a:ext uri="{FF2B5EF4-FFF2-40B4-BE49-F238E27FC236}">
                <a16:creationId xmlns:a16="http://schemas.microsoft.com/office/drawing/2014/main" id="{B053FE69-A57F-45A4-BA9C-693302325BD4}"/>
              </a:ext>
            </a:extLst>
          </p:cNvPr>
          <p:cNvSpPr txBox="1"/>
          <p:nvPr/>
        </p:nvSpPr>
        <p:spPr>
          <a:xfrm>
            <a:off x="7702749" y="4157726"/>
            <a:ext cx="1152128" cy="523220"/>
          </a:xfrm>
          <a:prstGeom prst="rect">
            <a:avLst/>
          </a:prstGeom>
          <a:noFill/>
        </p:spPr>
        <p:txBody>
          <a:bodyPr wrap="square">
            <a:spAutoFit/>
          </a:bodyPr>
          <a:lstStyle/>
          <a:p>
            <a:pPr eaLnBrk="1" hangingPunct="1">
              <a:spcBef>
                <a:spcPct val="50000"/>
              </a:spcBef>
              <a:buFontTx/>
              <a:buNone/>
            </a:pPr>
            <a:r>
              <a:rPr kumimoji="0" lang="en-US" altLang="zh-CN" sz="2800" dirty="0">
                <a:solidFill>
                  <a:srgbClr val="00CC00"/>
                </a:solidFill>
                <a:latin typeface="+mn-lt"/>
                <a:ea typeface="仿宋" panose="02010609060101010101" pitchFamily="49" charset="-122"/>
                <a:sym typeface="Symbol" panose="05050102010706020507" pitchFamily="18" charset="2"/>
              </a:rPr>
              <a:t>(6-40)</a:t>
            </a:r>
            <a:endParaRPr kumimoji="0" lang="en-US" altLang="zh-CN" sz="2800" i="1" dirty="0">
              <a:solidFill>
                <a:srgbClr val="00CC00"/>
              </a:solidFill>
              <a:latin typeface="+mn-lt"/>
              <a:ea typeface="仿宋" panose="02010609060101010101" pitchFamily="49" charset="-122"/>
              <a:sym typeface="Symbol" panose="05050102010706020507" pitchFamily="18" charset="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0D73110A-4FAF-4333-AE17-A1963976A6BC}"/>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5.3.4   </a:t>
            </a:r>
            <a:r>
              <a:rPr lang="zh-CN" altLang="en-US" sz="2800" b="1" dirty="0">
                <a:solidFill>
                  <a:srgbClr val="0000FF"/>
                </a:solidFill>
                <a:latin typeface="+mn-lt"/>
                <a:ea typeface="仿宋" panose="02010609060101010101" pitchFamily="49" charset="-122"/>
              </a:rPr>
              <a:t>乘积型同步检波器</a:t>
            </a:r>
          </a:p>
        </p:txBody>
      </p:sp>
      <p:sp>
        <p:nvSpPr>
          <p:cNvPr id="101379" name="Text Box 5">
            <a:extLst>
              <a:ext uri="{FF2B5EF4-FFF2-40B4-BE49-F238E27FC236}">
                <a16:creationId xmlns:a16="http://schemas.microsoft.com/office/drawing/2014/main" id="{CDD89A96-6967-4179-8FAE-52EEC47BF86D}"/>
              </a:ext>
            </a:extLst>
          </p:cNvPr>
          <p:cNvSpPr txBox="1">
            <a:spLocks noChangeArrowheads="1"/>
          </p:cNvSpPr>
          <p:nvPr/>
        </p:nvSpPr>
        <p:spPr bwMode="auto">
          <a:xfrm>
            <a:off x="180975" y="666750"/>
            <a:ext cx="7605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660066"/>
                </a:solidFill>
                <a:latin typeface="+mn-lt"/>
                <a:ea typeface="仿宋" panose="02010609060101010101" pitchFamily="49" charset="-122"/>
              </a:rPr>
              <a:t>(2)  </a:t>
            </a:r>
            <a:r>
              <a:rPr kumimoji="0" lang="zh-CN" altLang="en-US" sz="2400" dirty="0">
                <a:solidFill>
                  <a:srgbClr val="660066"/>
                </a:solidFill>
                <a:latin typeface="+mn-lt"/>
                <a:ea typeface="仿宋" panose="02010609060101010101" pitchFamily="49" charset="-122"/>
              </a:rPr>
              <a:t>用乘法器对</a:t>
            </a:r>
            <a:r>
              <a:rPr kumimoji="0" lang="en-US" altLang="zh-CN" sz="2400" dirty="0">
                <a:solidFill>
                  <a:srgbClr val="660066"/>
                </a:solidFill>
                <a:latin typeface="+mn-lt"/>
                <a:ea typeface="仿宋" panose="02010609060101010101" pitchFamily="49" charset="-122"/>
              </a:rPr>
              <a:t>SSB</a:t>
            </a:r>
            <a:r>
              <a:rPr kumimoji="0" lang="zh-CN" altLang="en-US" sz="2400" dirty="0">
                <a:solidFill>
                  <a:srgbClr val="660066"/>
                </a:solidFill>
                <a:latin typeface="+mn-lt"/>
                <a:ea typeface="仿宋" panose="02010609060101010101" pitchFamily="49" charset="-122"/>
              </a:rPr>
              <a:t>信号检波</a:t>
            </a:r>
          </a:p>
        </p:txBody>
      </p:sp>
      <p:sp>
        <p:nvSpPr>
          <p:cNvPr id="101380" name="Text Box 6">
            <a:extLst>
              <a:ext uri="{FF2B5EF4-FFF2-40B4-BE49-F238E27FC236}">
                <a16:creationId xmlns:a16="http://schemas.microsoft.com/office/drawing/2014/main" id="{4D9A05AE-AC69-4B38-AE8F-C8E7A35AFBC7}"/>
              </a:ext>
            </a:extLst>
          </p:cNvPr>
          <p:cNvSpPr txBox="1">
            <a:spLocks noChangeArrowheads="1"/>
          </p:cNvSpPr>
          <p:nvPr/>
        </p:nvSpPr>
        <p:spPr bwMode="auto">
          <a:xfrm>
            <a:off x="379413" y="2335213"/>
            <a:ext cx="74072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FF"/>
                </a:solidFill>
                <a:latin typeface="+mn-lt"/>
                <a:ea typeface="仿宋" panose="02010609060101010101" pitchFamily="49" charset="-122"/>
              </a:rPr>
              <a:t>则乘法器输出：</a:t>
            </a:r>
            <a:endParaRPr kumimoji="0" lang="en-US" altLang="zh-CN" sz="2400" dirty="0">
              <a:solidFill>
                <a:srgbClr val="0000FF"/>
              </a:solidFill>
              <a:latin typeface="+mn-lt"/>
              <a:ea typeface="仿宋" panose="02010609060101010101" pitchFamily="49" charset="-122"/>
            </a:endParaRPr>
          </a:p>
          <a:p>
            <a:pPr eaLnBrk="1" hangingPunct="1">
              <a:spcBef>
                <a:spcPct val="50000"/>
              </a:spcBef>
              <a:buFontTx/>
              <a:buNone/>
            </a:pPr>
            <a:r>
              <a:rPr kumimoji="0" lang="en-US" altLang="zh-CN" sz="2400" i="1" dirty="0">
                <a:solidFill>
                  <a:srgbClr val="0000FF"/>
                </a:solidFill>
                <a:latin typeface="+mn-lt"/>
                <a:ea typeface="仿宋" panose="02010609060101010101" pitchFamily="49" charset="-122"/>
              </a:rPr>
              <a:t>v</a:t>
            </a:r>
            <a:r>
              <a:rPr kumimoji="0" lang="en-US" altLang="zh-CN" sz="2400" dirty="0">
                <a:solidFill>
                  <a:srgbClr val="0000FF"/>
                </a:solidFill>
                <a:latin typeface="+mn-lt"/>
                <a:ea typeface="仿宋" panose="02010609060101010101" pitchFamily="49" charset="-122"/>
              </a:rPr>
              <a:t>=</a:t>
            </a:r>
            <a:r>
              <a:rPr kumimoji="0" lang="en-US" altLang="zh-CN" sz="2400" i="1" dirty="0">
                <a:solidFill>
                  <a:srgbClr val="0000FF"/>
                </a:solidFill>
                <a:latin typeface="+mn-lt"/>
                <a:ea typeface="仿宋" panose="02010609060101010101" pitchFamily="49" charset="-122"/>
              </a:rPr>
              <a:t>Kv</a:t>
            </a:r>
            <a:r>
              <a:rPr kumimoji="0" lang="en-US" altLang="zh-CN" sz="2400" baseline="-25000" dirty="0">
                <a:solidFill>
                  <a:srgbClr val="0000FF"/>
                </a:solidFill>
                <a:latin typeface="+mn-lt"/>
                <a:ea typeface="仿宋" panose="02010609060101010101" pitchFamily="49" charset="-122"/>
              </a:rPr>
              <a:t>i </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rPr>
              <a:t>0 </a:t>
            </a:r>
            <a:r>
              <a:rPr kumimoji="0" lang="en-US" altLang="zh-CN" sz="2400" dirty="0">
                <a:solidFill>
                  <a:srgbClr val="0000FF"/>
                </a:solidFill>
                <a:latin typeface="+mn-lt"/>
                <a:ea typeface="仿宋" panose="02010609060101010101" pitchFamily="49" charset="-122"/>
              </a:rPr>
              <a:t>=0.5</a:t>
            </a:r>
            <a:r>
              <a:rPr kumimoji="0" lang="en-US" altLang="zh-CN" sz="2400" i="1" dirty="0">
                <a:solidFill>
                  <a:srgbClr val="0000FF"/>
                </a:solidFill>
                <a:latin typeface="+mn-lt"/>
                <a:ea typeface="仿宋" panose="02010609060101010101" pitchFamily="49" charset="-122"/>
              </a:rPr>
              <a:t>KV</a:t>
            </a:r>
            <a:r>
              <a:rPr kumimoji="0" lang="en-US" altLang="zh-CN" sz="2400" baseline="-25000" dirty="0">
                <a:solidFill>
                  <a:srgbClr val="0000FF"/>
                </a:solidFill>
                <a:latin typeface="+mn-lt"/>
                <a:ea typeface="仿宋" panose="02010609060101010101" pitchFamily="49" charset="-122"/>
              </a:rPr>
              <a:t>s</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rPr>
              <a:t>0</a:t>
            </a:r>
            <a:r>
              <a:rPr kumimoji="0" lang="en-US" altLang="zh-CN" sz="2400" dirty="0">
                <a:solidFill>
                  <a:srgbClr val="0000FF"/>
                </a:solidFill>
                <a:latin typeface="+mn-lt"/>
                <a:ea typeface="仿宋" panose="02010609060101010101" pitchFamily="49" charset="-122"/>
                <a:sym typeface="Symbol" panose="05050102010706020507" pitchFamily="18" charset="2"/>
              </a:rPr>
              <a:t>cos[(</a:t>
            </a:r>
            <a:r>
              <a:rPr kumimoji="0" lang="en-US" altLang="zh-CN" sz="2400" i="1" dirty="0">
                <a:solidFill>
                  <a:srgbClr val="0000FF"/>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FF"/>
                </a:solidFill>
                <a:latin typeface="+mn-lt"/>
                <a:ea typeface="仿宋" panose="02010609060101010101" pitchFamily="49" charset="-122"/>
              </a:rPr>
              <a:t>s</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FF"/>
                </a:solidFill>
                <a:latin typeface="+mn-lt"/>
                <a:ea typeface="仿宋" panose="02010609060101010101" pitchFamily="49" charset="-122"/>
                <a:sym typeface="Symbol" panose="05050102010706020507" pitchFamily="18" charset="2"/>
              </a:rPr>
              <a:t> </a:t>
            </a:r>
            <a:r>
              <a:rPr kumimoji="0" lang="en-US" altLang="zh-CN" sz="2400" i="1" dirty="0">
                <a:solidFill>
                  <a:srgbClr val="0000FF"/>
                </a:solidFill>
                <a:latin typeface="+mn-lt"/>
                <a:ea typeface="仿宋" panose="02010609060101010101" pitchFamily="49" charset="-122"/>
                <a:sym typeface="Symbol" panose="05050102010706020507" pitchFamily="18" charset="2"/>
              </a:rPr>
              <a:t></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sym typeface="Symbol" panose="05050102010706020507" pitchFamily="18" charset="2"/>
              </a:rPr>
              <a:t>t</a:t>
            </a:r>
            <a:r>
              <a:rPr kumimoji="0" lang="en-US" altLang="zh-CN" sz="2400" dirty="0">
                <a:solidFill>
                  <a:srgbClr val="0000FF"/>
                </a:solidFill>
                <a:latin typeface="+mn-lt"/>
                <a:ea typeface="仿宋" panose="02010609060101010101" pitchFamily="49" charset="-122"/>
                <a:sym typeface="Symbol" panose="05050102010706020507" pitchFamily="18" charset="2"/>
              </a:rPr>
              <a:t>] cos(</a:t>
            </a:r>
            <a:r>
              <a:rPr kumimoji="0" lang="en-US" altLang="zh-CN" sz="2400" i="1" dirty="0">
                <a:solidFill>
                  <a:srgbClr val="0000FF"/>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FF"/>
                </a:solidFill>
                <a:latin typeface="+mn-lt"/>
                <a:ea typeface="仿宋" panose="02010609060101010101" pitchFamily="49" charset="-122"/>
              </a:rPr>
              <a:t>s</a:t>
            </a:r>
            <a:r>
              <a:rPr kumimoji="0" lang="en-US" altLang="zh-CN" sz="2400" i="1" dirty="0">
                <a:solidFill>
                  <a:srgbClr val="0000FF"/>
                </a:solidFill>
                <a:latin typeface="+mn-lt"/>
                <a:ea typeface="仿宋" panose="02010609060101010101" pitchFamily="49" charset="-122"/>
                <a:sym typeface="Symbol" panose="05050102010706020507" pitchFamily="18" charset="2"/>
              </a:rPr>
              <a:t>t</a:t>
            </a:r>
            <a:r>
              <a:rPr kumimoji="0" lang="en-US" altLang="zh-CN" sz="2400" dirty="0">
                <a:solidFill>
                  <a:srgbClr val="0000FF"/>
                </a:solidFill>
                <a:latin typeface="+mn-lt"/>
                <a:ea typeface="仿宋" panose="02010609060101010101" pitchFamily="49" charset="-122"/>
                <a:sym typeface="Symbol" panose="05050102010706020507" pitchFamily="18" charset="2"/>
              </a:rPr>
              <a:t>)</a:t>
            </a:r>
          </a:p>
          <a:p>
            <a:pPr eaLnBrk="1" hangingPunct="1">
              <a:spcBef>
                <a:spcPct val="50000"/>
              </a:spcBef>
              <a:buFontTx/>
              <a:buNone/>
            </a:pPr>
            <a:r>
              <a:rPr kumimoji="0" lang="en-US" altLang="zh-CN" sz="2400" dirty="0">
                <a:solidFill>
                  <a:srgbClr val="0000FF"/>
                </a:solidFill>
                <a:latin typeface="+mn-lt"/>
                <a:ea typeface="仿宋" panose="02010609060101010101" pitchFamily="49" charset="-122"/>
                <a:sym typeface="Symbol" panose="05050102010706020507" pitchFamily="18" charset="2"/>
              </a:rPr>
              <a:t> =  0.25</a:t>
            </a:r>
            <a:r>
              <a:rPr kumimoji="0" lang="en-US" altLang="zh-CN" sz="2400" i="1" dirty="0">
                <a:solidFill>
                  <a:srgbClr val="0000FF"/>
                </a:solidFill>
                <a:latin typeface="+mn-lt"/>
                <a:ea typeface="仿宋" panose="02010609060101010101" pitchFamily="49" charset="-122"/>
              </a:rPr>
              <a:t>KV</a:t>
            </a:r>
            <a:r>
              <a:rPr kumimoji="0" lang="en-US" altLang="zh-CN" sz="2400" baseline="-25000" dirty="0">
                <a:solidFill>
                  <a:srgbClr val="0000FF"/>
                </a:solidFill>
                <a:latin typeface="+mn-lt"/>
                <a:ea typeface="仿宋" panose="02010609060101010101" pitchFamily="49" charset="-122"/>
              </a:rPr>
              <a:t>s</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rPr>
              <a:t>0</a:t>
            </a:r>
            <a:r>
              <a:rPr kumimoji="0" lang="en-US" altLang="zh-CN" sz="2400" dirty="0">
                <a:solidFill>
                  <a:srgbClr val="0000FF"/>
                </a:solidFill>
                <a:latin typeface="+mn-lt"/>
                <a:ea typeface="仿宋" panose="02010609060101010101" pitchFamily="49" charset="-122"/>
                <a:sym typeface="Symbol" panose="05050102010706020507" pitchFamily="18" charset="2"/>
              </a:rPr>
              <a:t>cos(</a:t>
            </a:r>
            <a:r>
              <a:rPr kumimoji="0" lang="en-US" altLang="zh-CN" sz="2400" i="1" dirty="0">
                <a:solidFill>
                  <a:srgbClr val="0000FF"/>
                </a:solidFill>
                <a:latin typeface="+mn-lt"/>
                <a:ea typeface="仿宋" panose="02010609060101010101" pitchFamily="49" charset="-122"/>
                <a:sym typeface="Symbol" panose="05050102010706020507" pitchFamily="18" charset="2"/>
              </a:rPr>
              <a:t> t</a:t>
            </a:r>
            <a:r>
              <a:rPr kumimoji="0" lang="en-US" altLang="zh-CN" sz="2400" dirty="0">
                <a:solidFill>
                  <a:srgbClr val="0000FF"/>
                </a:solidFill>
                <a:latin typeface="+mn-lt"/>
                <a:ea typeface="仿宋" panose="02010609060101010101" pitchFamily="49" charset="-122"/>
                <a:sym typeface="Symbol" panose="05050102010706020507" pitchFamily="18" charset="2"/>
              </a:rPr>
              <a:t>) + 0.25</a:t>
            </a:r>
            <a:r>
              <a:rPr kumimoji="0" lang="en-US" altLang="zh-CN" sz="2400" i="1" dirty="0">
                <a:solidFill>
                  <a:srgbClr val="0000FF"/>
                </a:solidFill>
                <a:latin typeface="+mn-lt"/>
                <a:ea typeface="仿宋" panose="02010609060101010101" pitchFamily="49" charset="-122"/>
              </a:rPr>
              <a:t>KV</a:t>
            </a:r>
            <a:r>
              <a:rPr kumimoji="0" lang="en-US" altLang="zh-CN" sz="2400" baseline="-25000" dirty="0">
                <a:solidFill>
                  <a:srgbClr val="0000FF"/>
                </a:solidFill>
                <a:latin typeface="+mn-lt"/>
                <a:ea typeface="仿宋" panose="02010609060101010101" pitchFamily="49" charset="-122"/>
              </a:rPr>
              <a:t>s</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rPr>
              <a:t>V</a:t>
            </a:r>
            <a:r>
              <a:rPr kumimoji="0" lang="en-US" altLang="zh-CN" sz="2400" baseline="-25000" dirty="0">
                <a:solidFill>
                  <a:srgbClr val="0000FF"/>
                </a:solidFill>
                <a:latin typeface="+mn-lt"/>
                <a:ea typeface="仿宋" panose="02010609060101010101" pitchFamily="49" charset="-122"/>
              </a:rPr>
              <a:t>0</a:t>
            </a:r>
            <a:r>
              <a:rPr kumimoji="0" lang="en-US" altLang="zh-CN" sz="2400" dirty="0">
                <a:solidFill>
                  <a:srgbClr val="0000FF"/>
                </a:solidFill>
                <a:latin typeface="+mn-lt"/>
                <a:ea typeface="仿宋" panose="02010609060101010101" pitchFamily="49" charset="-122"/>
                <a:sym typeface="Symbol" panose="05050102010706020507" pitchFamily="18" charset="2"/>
              </a:rPr>
              <a:t>cos [(2</a:t>
            </a:r>
            <a:r>
              <a:rPr kumimoji="0" lang="en-US" altLang="zh-CN" sz="2400" i="1" dirty="0">
                <a:solidFill>
                  <a:srgbClr val="0000FF"/>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FF"/>
                </a:solidFill>
                <a:latin typeface="+mn-lt"/>
                <a:ea typeface="仿宋" panose="02010609060101010101" pitchFamily="49" charset="-122"/>
              </a:rPr>
              <a:t>s</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FF"/>
                </a:solidFill>
                <a:latin typeface="+mn-lt"/>
                <a:ea typeface="仿宋" panose="02010609060101010101" pitchFamily="49" charset="-122"/>
                <a:sym typeface="Symbol" panose="05050102010706020507" pitchFamily="18" charset="2"/>
              </a:rPr>
              <a:t> </a:t>
            </a:r>
            <a:r>
              <a:rPr kumimoji="0" lang="en-US" altLang="zh-CN" sz="2400" i="1" dirty="0">
                <a:solidFill>
                  <a:srgbClr val="0000FF"/>
                </a:solidFill>
                <a:latin typeface="+mn-lt"/>
                <a:ea typeface="仿宋" panose="02010609060101010101" pitchFamily="49" charset="-122"/>
                <a:sym typeface="Symbol" panose="05050102010706020507" pitchFamily="18" charset="2"/>
              </a:rPr>
              <a:t></a:t>
            </a:r>
            <a:r>
              <a:rPr kumimoji="0" lang="en-US" altLang="zh-CN" sz="2400" dirty="0">
                <a:solidFill>
                  <a:srgbClr val="0000FF"/>
                </a:solidFill>
                <a:latin typeface="+mn-lt"/>
                <a:ea typeface="仿宋" panose="02010609060101010101" pitchFamily="49" charset="-122"/>
                <a:sym typeface="Symbol" panose="05050102010706020507" pitchFamily="18" charset="2"/>
              </a:rPr>
              <a:t>)</a:t>
            </a:r>
            <a:r>
              <a:rPr kumimoji="0" lang="en-US" altLang="zh-CN" sz="2400" i="1" dirty="0">
                <a:solidFill>
                  <a:srgbClr val="0000FF"/>
                </a:solidFill>
                <a:latin typeface="+mn-lt"/>
                <a:ea typeface="仿宋" panose="02010609060101010101" pitchFamily="49" charset="-122"/>
                <a:sym typeface="Symbol" panose="05050102010706020507" pitchFamily="18" charset="2"/>
              </a:rPr>
              <a:t>t</a:t>
            </a:r>
            <a:r>
              <a:rPr kumimoji="0" lang="en-US" altLang="zh-CN" sz="2400" dirty="0">
                <a:solidFill>
                  <a:srgbClr val="0000FF"/>
                </a:solidFill>
                <a:latin typeface="+mn-lt"/>
                <a:ea typeface="仿宋" panose="02010609060101010101" pitchFamily="49" charset="-122"/>
                <a:sym typeface="Symbol" panose="05050102010706020507" pitchFamily="18" charset="2"/>
              </a:rPr>
              <a:t>] </a:t>
            </a:r>
            <a:endParaRPr kumimoji="0" lang="zh-CN" altLang="en-US" sz="2400" dirty="0">
              <a:solidFill>
                <a:srgbClr val="0000FF"/>
              </a:solidFill>
              <a:latin typeface="+mn-lt"/>
              <a:ea typeface="仿宋" panose="02010609060101010101" pitchFamily="49" charset="-122"/>
            </a:endParaRPr>
          </a:p>
        </p:txBody>
      </p:sp>
      <p:sp>
        <p:nvSpPr>
          <p:cNvPr id="101381" name="Text Box 7">
            <a:extLst>
              <a:ext uri="{FF2B5EF4-FFF2-40B4-BE49-F238E27FC236}">
                <a16:creationId xmlns:a16="http://schemas.microsoft.com/office/drawing/2014/main" id="{61A9C2B5-1063-425C-B5DE-FDD517DD792A}"/>
              </a:ext>
            </a:extLst>
          </p:cNvPr>
          <p:cNvSpPr txBox="1">
            <a:spLocks noChangeArrowheads="1"/>
          </p:cNvSpPr>
          <p:nvPr/>
        </p:nvSpPr>
        <p:spPr bwMode="auto">
          <a:xfrm>
            <a:off x="539552" y="4691062"/>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用低通</a:t>
            </a:r>
            <a:r>
              <a:rPr kumimoji="0" lang="en-US" altLang="zh-CN" sz="2400" dirty="0">
                <a:solidFill>
                  <a:srgbClr val="660066"/>
                </a:solidFill>
                <a:latin typeface="+mn-lt"/>
                <a:ea typeface="仿宋" panose="02010609060101010101" pitchFamily="49" charset="-122"/>
              </a:rPr>
              <a:t>LPF</a:t>
            </a:r>
            <a:r>
              <a:rPr kumimoji="0" lang="zh-CN" altLang="en-US" sz="2400" dirty="0">
                <a:solidFill>
                  <a:srgbClr val="660066"/>
                </a:solidFill>
                <a:latin typeface="+mn-lt"/>
                <a:ea typeface="仿宋" panose="02010609060101010101" pitchFamily="49" charset="-122"/>
              </a:rPr>
              <a:t>滤出低频即可。</a:t>
            </a:r>
          </a:p>
        </p:txBody>
      </p:sp>
      <p:sp>
        <p:nvSpPr>
          <p:cNvPr id="101382" name="Text Box 10">
            <a:extLst>
              <a:ext uri="{FF2B5EF4-FFF2-40B4-BE49-F238E27FC236}">
                <a16:creationId xmlns:a16="http://schemas.microsoft.com/office/drawing/2014/main" id="{7AE432F5-C317-4351-9A7C-E8570E9BE418}"/>
              </a:ext>
            </a:extLst>
          </p:cNvPr>
          <p:cNvSpPr txBox="1">
            <a:spLocks noChangeArrowheads="1"/>
          </p:cNvSpPr>
          <p:nvPr/>
        </p:nvSpPr>
        <p:spPr bwMode="auto">
          <a:xfrm>
            <a:off x="1681162" y="4137025"/>
            <a:ext cx="490706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低频</a:t>
            </a:r>
            <a:r>
              <a:rPr kumimoji="0" lang="en-US" altLang="zh-CN" sz="2400" dirty="0">
                <a:solidFill>
                  <a:srgbClr val="660066"/>
                </a:solidFill>
                <a:latin typeface="+mn-lt"/>
                <a:ea typeface="仿宋" panose="02010609060101010101" pitchFamily="49" charset="-122"/>
              </a:rPr>
              <a:t>——</a:t>
            </a:r>
            <a:r>
              <a:rPr kumimoji="0" lang="zh-CN" altLang="en-US" sz="2400" dirty="0">
                <a:solidFill>
                  <a:srgbClr val="FF0000"/>
                </a:solidFill>
                <a:latin typeface="+mn-lt"/>
                <a:ea typeface="仿宋" panose="02010609060101010101" pitchFamily="49" charset="-122"/>
              </a:rPr>
              <a:t>调制信号</a:t>
            </a:r>
          </a:p>
        </p:txBody>
      </p:sp>
      <p:sp>
        <p:nvSpPr>
          <p:cNvPr id="101383" name="Text Box 6">
            <a:extLst>
              <a:ext uri="{FF2B5EF4-FFF2-40B4-BE49-F238E27FC236}">
                <a16:creationId xmlns:a16="http://schemas.microsoft.com/office/drawing/2014/main" id="{B94B3C94-B6EB-452D-97D8-FD9A0867E938}"/>
              </a:ext>
            </a:extLst>
          </p:cNvPr>
          <p:cNvSpPr txBox="1">
            <a:spLocks noChangeArrowheads="1"/>
          </p:cNvSpPr>
          <p:nvPr/>
        </p:nvSpPr>
        <p:spPr bwMode="auto">
          <a:xfrm>
            <a:off x="827088" y="1157288"/>
            <a:ext cx="64277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i</a:t>
            </a:r>
            <a:r>
              <a:rPr kumimoji="0" lang="en-US" altLang="zh-CN" sz="2400" dirty="0">
                <a:solidFill>
                  <a:srgbClr val="660066"/>
                </a:solidFill>
                <a:latin typeface="+mn-lt"/>
                <a:ea typeface="仿宋" panose="02010609060101010101" pitchFamily="49" charset="-122"/>
              </a:rPr>
              <a:t>=0.5</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s</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cos(</a:t>
            </a:r>
            <a:r>
              <a:rPr kumimoji="0" lang="en-US" altLang="zh-CN" sz="2400" i="1" dirty="0">
                <a:solidFill>
                  <a:srgbClr val="660066"/>
                </a:solidFill>
                <a:latin typeface="+mn-lt"/>
                <a:ea typeface="仿宋" panose="02010609060101010101" pitchFamily="49" charset="-122"/>
                <a:sym typeface="Symbol" panose="05050102010706020507" pitchFamily="18" charset="2"/>
              </a:rPr>
              <a:t></a:t>
            </a:r>
            <a:r>
              <a:rPr kumimoji="0" lang="en-US" altLang="zh-CN" sz="2400" baseline="-25000" dirty="0">
                <a:solidFill>
                  <a:srgbClr val="660066"/>
                </a:solidFill>
                <a:latin typeface="+mn-lt"/>
                <a:ea typeface="仿宋" panose="02010609060101010101" pitchFamily="49" charset="-122"/>
              </a:rPr>
              <a:t>s</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 </a:t>
            </a:r>
            <a:r>
              <a:rPr kumimoji="0" lang="en-US" altLang="zh-CN" sz="2400" i="1" dirty="0">
                <a:solidFill>
                  <a:srgbClr val="660066"/>
                </a:solidFill>
                <a:latin typeface="+mn-lt"/>
                <a:ea typeface="仿宋" panose="02010609060101010101" pitchFamily="49" charset="-122"/>
                <a:sym typeface="Symbol" panose="05050102010706020507" pitchFamily="18" charset="2"/>
              </a:rPr>
              <a:t></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sym typeface="Symbol" panose="05050102010706020507" pitchFamily="18" charset="2"/>
              </a:rPr>
              <a:t>t</a:t>
            </a:r>
          </a:p>
          <a:p>
            <a:pPr eaLnBrk="1" hangingPunct="1">
              <a:spcBef>
                <a:spcPct val="50000"/>
              </a:spcBef>
              <a:buFontTx/>
              <a:buNone/>
            </a:pP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0</a:t>
            </a:r>
            <a:r>
              <a:rPr kumimoji="0" lang="en-US" altLang="zh-CN"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sym typeface="Symbol" panose="05050102010706020507" pitchFamily="18" charset="2"/>
              </a:rPr>
              <a:t>0</a:t>
            </a:r>
            <a:r>
              <a:rPr kumimoji="0" lang="en-US" altLang="zh-CN" sz="2400" dirty="0">
                <a:solidFill>
                  <a:srgbClr val="660066"/>
                </a:solidFill>
                <a:latin typeface="+mn-lt"/>
                <a:ea typeface="仿宋" panose="02010609060101010101" pitchFamily="49" charset="-122"/>
                <a:sym typeface="Symbol" panose="05050102010706020507" pitchFamily="18" charset="2"/>
              </a:rPr>
              <a:t>cos(</a:t>
            </a:r>
            <a:r>
              <a:rPr kumimoji="0" lang="en-US" altLang="zh-CN" sz="2400" i="1" dirty="0">
                <a:solidFill>
                  <a:srgbClr val="660066"/>
                </a:solidFill>
                <a:latin typeface="+mn-lt"/>
                <a:ea typeface="仿宋" panose="02010609060101010101" pitchFamily="49" charset="-122"/>
                <a:sym typeface="Symbol" panose="05050102010706020507" pitchFamily="18" charset="2"/>
              </a:rPr>
              <a:t></a:t>
            </a:r>
            <a:r>
              <a:rPr kumimoji="0" lang="en-US" altLang="zh-CN" sz="2400" baseline="-25000" dirty="0">
                <a:solidFill>
                  <a:srgbClr val="660066"/>
                </a:solidFill>
                <a:latin typeface="+mn-lt"/>
                <a:ea typeface="仿宋" panose="02010609060101010101" pitchFamily="49" charset="-122"/>
              </a:rPr>
              <a:t>s</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a:t>
            </a:r>
            <a:endParaRPr kumimoji="0" lang="zh-CN" altLang="en-US" sz="2400" dirty="0">
              <a:solidFill>
                <a:srgbClr val="660066"/>
              </a:solidFill>
              <a:latin typeface="+mn-lt"/>
              <a:ea typeface="仿宋" panose="02010609060101010101" pitchFamily="49" charset="-122"/>
            </a:endParaRPr>
          </a:p>
        </p:txBody>
      </p:sp>
      <p:sp>
        <p:nvSpPr>
          <p:cNvPr id="101384" name="椭圆 1">
            <a:extLst>
              <a:ext uri="{FF2B5EF4-FFF2-40B4-BE49-F238E27FC236}">
                <a16:creationId xmlns:a16="http://schemas.microsoft.com/office/drawing/2014/main" id="{F216F55E-EABF-4B0C-A2F1-0779DE8687A7}"/>
              </a:ext>
            </a:extLst>
          </p:cNvPr>
          <p:cNvSpPr>
            <a:spLocks noChangeArrowheads="1"/>
          </p:cNvSpPr>
          <p:nvPr/>
        </p:nvSpPr>
        <p:spPr bwMode="auto">
          <a:xfrm>
            <a:off x="755576" y="3349625"/>
            <a:ext cx="2880320" cy="717550"/>
          </a:xfrm>
          <a:prstGeom prst="ellipse">
            <a:avLst/>
          </a:prstGeom>
          <a:noFill/>
          <a:ln w="28575" algn="ctr">
            <a:solidFill>
              <a:srgbClr val="660066"/>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003300"/>
              </a:solidFill>
              <a:latin typeface="+mn-lt"/>
              <a:ea typeface="仿宋" panose="02010609060101010101" pitchFamily="49" charset="-122"/>
            </a:endParaRPr>
          </a:p>
        </p:txBody>
      </p:sp>
      <p:sp>
        <p:nvSpPr>
          <p:cNvPr id="2" name="Text Box 7">
            <a:extLst>
              <a:ext uri="{FF2B5EF4-FFF2-40B4-BE49-F238E27FC236}">
                <a16:creationId xmlns:a16="http://schemas.microsoft.com/office/drawing/2014/main" id="{D2067692-5A65-4D98-B014-410CC6FBB6A0}"/>
              </a:ext>
            </a:extLst>
          </p:cNvPr>
          <p:cNvSpPr txBox="1">
            <a:spLocks noChangeArrowheads="1"/>
          </p:cNvSpPr>
          <p:nvPr/>
        </p:nvSpPr>
        <p:spPr bwMode="auto">
          <a:xfrm>
            <a:off x="467543" y="5517232"/>
            <a:ext cx="82089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比较上页与本页的结果</a:t>
            </a:r>
            <a:r>
              <a:rPr kumimoji="0" lang="en-US" altLang="zh-CN" sz="2400" dirty="0">
                <a:solidFill>
                  <a:srgbClr val="660066"/>
                </a:solidFill>
                <a:latin typeface="+mn-lt"/>
                <a:ea typeface="仿宋" panose="02010609060101010101" pitchFamily="49" charset="-122"/>
              </a:rPr>
              <a:t>:DSB</a:t>
            </a:r>
            <a:r>
              <a:rPr kumimoji="0" lang="zh-CN" altLang="en-US" sz="2400" dirty="0">
                <a:solidFill>
                  <a:srgbClr val="660066"/>
                </a:solidFill>
                <a:latin typeface="+mn-lt"/>
                <a:ea typeface="仿宋" panose="02010609060101010101" pitchFamily="49" charset="-122"/>
              </a:rPr>
              <a:t>和</a:t>
            </a:r>
            <a:r>
              <a:rPr kumimoji="0" lang="en-US" altLang="zh-CN" sz="2400" dirty="0">
                <a:solidFill>
                  <a:srgbClr val="660066"/>
                </a:solidFill>
                <a:latin typeface="+mn-lt"/>
                <a:ea typeface="仿宋" panose="02010609060101010101" pitchFamily="49" charset="-122"/>
              </a:rPr>
              <a:t>SSB</a:t>
            </a:r>
            <a:r>
              <a:rPr kumimoji="0" lang="zh-CN" altLang="en-US" sz="2400" dirty="0">
                <a:solidFill>
                  <a:srgbClr val="660066"/>
                </a:solidFill>
                <a:latin typeface="+mn-lt"/>
                <a:ea typeface="仿宋" panose="02010609060101010101" pitchFamily="49" charset="-122"/>
              </a:rPr>
              <a:t>的功率利用率相同</a:t>
            </a:r>
            <a:r>
              <a:rPr kumimoji="0" lang="en-US" altLang="zh-CN" sz="2400" dirty="0">
                <a:solidFill>
                  <a:srgbClr val="660066"/>
                </a:solidFill>
                <a:latin typeface="+mn-lt"/>
                <a:ea typeface="仿宋" panose="02010609060101010101" pitchFamily="49" charset="-122"/>
              </a:rPr>
              <a:t>.</a:t>
            </a:r>
          </a:p>
          <a:p>
            <a:pPr eaLnBrk="1" hangingPunct="1">
              <a:spcBef>
                <a:spcPct val="50000"/>
              </a:spcBef>
              <a:buFontTx/>
              <a:buNone/>
            </a:pPr>
            <a:r>
              <a:rPr kumimoji="0" lang="en-US" altLang="zh-CN" sz="2400" dirty="0">
                <a:solidFill>
                  <a:schemeClr val="accent1"/>
                </a:solidFill>
                <a:latin typeface="+mn-lt"/>
                <a:ea typeface="仿宋" panose="02010609060101010101" pitchFamily="49" charset="-122"/>
              </a:rPr>
              <a:t>P144 </a:t>
            </a:r>
            <a:r>
              <a:rPr kumimoji="0" lang="en-US" altLang="zh-CN" sz="2400" dirty="0">
                <a:solidFill>
                  <a:srgbClr val="660066"/>
                </a:solidFill>
                <a:latin typeface="+mn-lt"/>
                <a:ea typeface="仿宋" panose="02010609060101010101" pitchFamily="49" charset="-122"/>
              </a:rPr>
              <a:t>  </a:t>
            </a:r>
            <a:r>
              <a:rPr kumimoji="0" lang="en-US" altLang="zh-CN" sz="2400" dirty="0">
                <a:solidFill>
                  <a:srgbClr val="FF0000"/>
                </a:solidFill>
                <a:latin typeface="+mn-lt"/>
                <a:ea typeface="仿宋" panose="02010609060101010101" pitchFamily="49" charset="-122"/>
              </a:rPr>
              <a:t>P148</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节省功率</a:t>
            </a:r>
            <a:r>
              <a:rPr kumimoji="0" lang="en-US" altLang="zh-CN" sz="2400" dirty="0">
                <a:solidFill>
                  <a:srgbClr val="660066"/>
                </a:solidFill>
                <a:latin typeface="+mn-lt"/>
                <a:ea typeface="仿宋" panose="02010609060101010101" pitchFamily="49" charset="-122"/>
              </a:rPr>
              <a:t>……</a:t>
            </a:r>
            <a:endParaRPr kumimoji="0" lang="zh-CN" altLang="en-US" sz="2400" dirty="0">
              <a:solidFill>
                <a:srgbClr val="660066"/>
              </a:solidFill>
              <a:latin typeface="+mn-lt"/>
              <a:ea typeface="仿宋" panose="02010609060101010101" pitchFamily="49"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graphicFrame>
        <p:nvGraphicFramePr>
          <p:cNvPr id="102402" name="Object 4">
            <a:extLst>
              <a:ext uri="{FF2B5EF4-FFF2-40B4-BE49-F238E27FC236}">
                <a16:creationId xmlns:a16="http://schemas.microsoft.com/office/drawing/2014/main" id="{8463C4FC-4AE2-4D16-A7C0-3617CE5A92D7}"/>
              </a:ext>
            </a:extLst>
          </p:cNvPr>
          <p:cNvGraphicFramePr>
            <a:graphicFrameLocks noChangeAspect="1"/>
          </p:cNvGraphicFramePr>
          <p:nvPr>
            <p:extLst>
              <p:ext uri="{D42A27DB-BD31-4B8C-83A1-F6EECF244321}">
                <p14:modId xmlns:p14="http://schemas.microsoft.com/office/powerpoint/2010/main" val="612514399"/>
              </p:ext>
            </p:extLst>
          </p:nvPr>
        </p:nvGraphicFramePr>
        <p:xfrm>
          <a:off x="106077" y="1255179"/>
          <a:ext cx="6770180" cy="3353668"/>
        </p:xfrm>
        <a:graphic>
          <a:graphicData uri="http://schemas.openxmlformats.org/presentationml/2006/ole">
            <mc:AlternateContent xmlns:mc="http://schemas.openxmlformats.org/markup-compatibility/2006">
              <mc:Choice xmlns:v="urn:schemas-microsoft-com:vml" Requires="v">
                <p:oleObj spid="_x0000_s102801" name="公式" r:id="rId3" imgW="4191000" imgH="2247900" progId="Equation.3">
                  <p:embed/>
                </p:oleObj>
              </mc:Choice>
              <mc:Fallback>
                <p:oleObj name="公式" r:id="rId3" imgW="4191000" imgH="2247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77" y="1255179"/>
                        <a:ext cx="6770180" cy="3353668"/>
                      </a:xfrm>
                      <a:prstGeom prst="rect">
                        <a:avLst/>
                      </a:prstGeom>
                      <a:solidFill>
                        <a:schemeClr val="bg1"/>
                      </a:solidFill>
                      <a:ln>
                        <a:noFill/>
                      </a:ln>
                    </p:spPr>
                  </p:pic>
                </p:oleObj>
              </mc:Fallback>
            </mc:AlternateContent>
          </a:graphicData>
        </a:graphic>
      </p:graphicFrame>
      <p:sp>
        <p:nvSpPr>
          <p:cNvPr id="102403" name="Rectangle 2">
            <a:extLst>
              <a:ext uri="{FF2B5EF4-FFF2-40B4-BE49-F238E27FC236}">
                <a16:creationId xmlns:a16="http://schemas.microsoft.com/office/drawing/2014/main" id="{8ED18950-0B51-4CFA-8F94-2D6BA33C56BB}"/>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5.3.4   </a:t>
            </a:r>
            <a:r>
              <a:rPr lang="zh-CN" altLang="en-US" sz="2800" b="1" dirty="0">
                <a:solidFill>
                  <a:srgbClr val="0000FF"/>
                </a:solidFill>
                <a:latin typeface="+mn-lt"/>
                <a:ea typeface="仿宋" panose="02010609060101010101" pitchFamily="49" charset="-122"/>
              </a:rPr>
              <a:t>乘积型同步检波器</a:t>
            </a:r>
          </a:p>
        </p:txBody>
      </p:sp>
      <p:sp>
        <p:nvSpPr>
          <p:cNvPr id="102404" name="Rectangle 8">
            <a:extLst>
              <a:ext uri="{FF2B5EF4-FFF2-40B4-BE49-F238E27FC236}">
                <a16:creationId xmlns:a16="http://schemas.microsoft.com/office/drawing/2014/main" id="{8E2D91BD-F1C6-4F3D-A835-1115C49BC8BE}"/>
              </a:ext>
            </a:extLst>
          </p:cNvPr>
          <p:cNvSpPr>
            <a:spLocks noChangeArrowheads="1"/>
          </p:cNvSpPr>
          <p:nvPr/>
        </p:nvSpPr>
        <p:spPr bwMode="auto">
          <a:xfrm>
            <a:off x="1763688" y="3356992"/>
            <a:ext cx="2232248" cy="648071"/>
          </a:xfrm>
          <a:prstGeom prst="rect">
            <a:avLst/>
          </a:prstGeom>
          <a:solidFill>
            <a:schemeClr val="accent1">
              <a:alpha val="29019"/>
            </a:schemeClr>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102405" name="Text Box 10">
            <a:extLst>
              <a:ext uri="{FF2B5EF4-FFF2-40B4-BE49-F238E27FC236}">
                <a16:creationId xmlns:a16="http://schemas.microsoft.com/office/drawing/2014/main" id="{7E647A62-9DE5-4A04-B759-2AF7E250D323}"/>
              </a:ext>
            </a:extLst>
          </p:cNvPr>
          <p:cNvSpPr txBox="1">
            <a:spLocks noChangeArrowheads="1"/>
          </p:cNvSpPr>
          <p:nvPr/>
        </p:nvSpPr>
        <p:spPr bwMode="auto">
          <a:xfrm>
            <a:off x="196973" y="615845"/>
            <a:ext cx="453033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660066"/>
                </a:solidFill>
                <a:latin typeface="+mn-lt"/>
                <a:ea typeface="仿宋" panose="02010609060101010101" pitchFamily="49" charset="-122"/>
              </a:rPr>
              <a:t>(3)  </a:t>
            </a:r>
            <a:r>
              <a:rPr kumimoji="0" lang="zh-CN" altLang="en-US" sz="2400" dirty="0">
                <a:solidFill>
                  <a:srgbClr val="660066"/>
                </a:solidFill>
                <a:latin typeface="+mn-lt"/>
                <a:ea typeface="仿宋" panose="02010609060101010101" pitchFamily="49" charset="-122"/>
              </a:rPr>
              <a:t>用乘法器对</a:t>
            </a:r>
            <a:r>
              <a:rPr kumimoji="0" lang="en-US" altLang="zh-CN" sz="2400" dirty="0">
                <a:solidFill>
                  <a:srgbClr val="660066"/>
                </a:solidFill>
                <a:latin typeface="+mn-lt"/>
                <a:ea typeface="仿宋" panose="02010609060101010101" pitchFamily="49" charset="-122"/>
              </a:rPr>
              <a:t>AM</a:t>
            </a:r>
            <a:r>
              <a:rPr kumimoji="0" lang="zh-CN" altLang="en-US" sz="2400" dirty="0">
                <a:solidFill>
                  <a:srgbClr val="660066"/>
                </a:solidFill>
                <a:latin typeface="+mn-lt"/>
                <a:ea typeface="仿宋" panose="02010609060101010101" pitchFamily="49" charset="-122"/>
              </a:rPr>
              <a:t>信号检波</a:t>
            </a:r>
          </a:p>
        </p:txBody>
      </p:sp>
      <p:sp>
        <p:nvSpPr>
          <p:cNvPr id="102406" name="Text Box 11">
            <a:extLst>
              <a:ext uri="{FF2B5EF4-FFF2-40B4-BE49-F238E27FC236}">
                <a16:creationId xmlns:a16="http://schemas.microsoft.com/office/drawing/2014/main" id="{ACD46DD8-8E67-421D-B266-291EEB6E171E}"/>
              </a:ext>
            </a:extLst>
          </p:cNvPr>
          <p:cNvSpPr txBox="1">
            <a:spLocks noChangeArrowheads="1"/>
          </p:cNvSpPr>
          <p:nvPr/>
        </p:nvSpPr>
        <p:spPr bwMode="auto">
          <a:xfrm>
            <a:off x="467544" y="4805535"/>
            <a:ext cx="6530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用低通滤波器（</a:t>
            </a:r>
            <a:r>
              <a:rPr kumimoji="0" lang="en-US" altLang="zh-CN" sz="2400" dirty="0">
                <a:solidFill>
                  <a:srgbClr val="660066"/>
                </a:solidFill>
                <a:latin typeface="+mn-lt"/>
                <a:ea typeface="仿宋" panose="02010609060101010101" pitchFamily="49" charset="-122"/>
              </a:rPr>
              <a:t>LPF</a:t>
            </a:r>
            <a:r>
              <a:rPr kumimoji="0" lang="zh-CN" altLang="en-US" sz="2400" dirty="0">
                <a:solidFill>
                  <a:srgbClr val="660066"/>
                </a:solidFill>
                <a:latin typeface="+mn-lt"/>
                <a:ea typeface="仿宋" panose="02010609060101010101" pitchFamily="49" charset="-122"/>
              </a:rPr>
              <a:t>）滤出低频分量。</a:t>
            </a:r>
          </a:p>
        </p:txBody>
      </p:sp>
      <p:sp>
        <p:nvSpPr>
          <p:cNvPr id="7" name="Rectangle 2">
            <a:extLst>
              <a:ext uri="{FF2B5EF4-FFF2-40B4-BE49-F238E27FC236}">
                <a16:creationId xmlns:a16="http://schemas.microsoft.com/office/drawing/2014/main" id="{404B848E-13AE-4191-A154-D8D9E4AF6DA7}"/>
              </a:ext>
            </a:extLst>
          </p:cNvPr>
          <p:cNvSpPr txBox="1">
            <a:spLocks noChangeArrowheads="1"/>
          </p:cNvSpPr>
          <p:nvPr/>
        </p:nvSpPr>
        <p:spPr bwMode="auto">
          <a:xfrm>
            <a:off x="827584" y="5525615"/>
            <a:ext cx="4529064" cy="774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3600" b="1" kern="0" dirty="0">
                <a:solidFill>
                  <a:srgbClr val="0000FF"/>
                </a:solidFill>
                <a:latin typeface="+mn-lt"/>
                <a:ea typeface="仿宋" panose="02010609060101010101" pitchFamily="49" charset="-122"/>
              </a:rPr>
              <a:t>调幅部分 </a:t>
            </a:r>
            <a:r>
              <a:rPr lang="en-US" altLang="zh-CN" sz="3600" b="1" kern="0" dirty="0">
                <a:solidFill>
                  <a:srgbClr val="0000FF"/>
                </a:solidFill>
                <a:latin typeface="+mn-lt"/>
                <a:ea typeface="仿宋" panose="02010609060101010101" pitchFamily="49" charset="-122"/>
              </a:rPr>
              <a:t>OVER.</a:t>
            </a:r>
            <a:endParaRPr lang="zh-CN" altLang="en-US" sz="3600" b="1" kern="0" dirty="0">
              <a:solidFill>
                <a:srgbClr val="0000FF"/>
              </a:solidFill>
              <a:latin typeface="+mn-lt"/>
              <a:ea typeface="仿宋" panose="02010609060101010101" pitchFamily="49" charset="-122"/>
            </a:endParaRPr>
          </a:p>
        </p:txBody>
      </p:sp>
      <p:pic>
        <p:nvPicPr>
          <p:cNvPr id="2" name="图片 1">
            <a:extLst>
              <a:ext uri="{FF2B5EF4-FFF2-40B4-BE49-F238E27FC236}">
                <a16:creationId xmlns:a16="http://schemas.microsoft.com/office/drawing/2014/main" id="{21DB73A8-8924-4B96-81AE-618BC6C069F6}"/>
              </a:ext>
            </a:extLst>
          </p:cNvPr>
          <p:cNvPicPr>
            <a:picLocks noChangeAspect="1"/>
          </p:cNvPicPr>
          <p:nvPr/>
        </p:nvPicPr>
        <p:blipFill>
          <a:blip r:embed="rId5"/>
          <a:stretch>
            <a:fillRect/>
          </a:stretch>
        </p:blipFill>
        <p:spPr>
          <a:xfrm>
            <a:off x="6190983" y="24372"/>
            <a:ext cx="2724417" cy="4135584"/>
          </a:xfrm>
          <a:prstGeom prst="rect">
            <a:avLst/>
          </a:prstGeom>
        </p:spPr>
      </p:pic>
    </p:spTree>
  </p:cSld>
  <p:clrMapOvr>
    <a:masterClrMapping/>
  </p:clrMapOvr>
</p:sld>
</file>

<file path=ppt/theme/theme1.xml><?xml version="1.0" encoding="utf-8"?>
<a:theme xmlns:a="http://schemas.openxmlformats.org/drawingml/2006/main" name="新课件">
  <a:themeElements>
    <a:clrScheme name="Office 主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主题">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1" lang="zh-CN" altLang="en-US" sz="2800" b="1" i="0" u="none" strike="noStrike" cap="none" normalizeH="0" baseline="0" smtClean="0">
            <a:ln>
              <a:noFill/>
            </a:ln>
            <a:solidFill>
              <a:srgbClr val="33660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1" lang="zh-CN" altLang="en-US" sz="2800" b="1" i="0" u="none" strike="noStrike" cap="none" normalizeH="0" baseline="0" smtClean="0">
            <a:ln>
              <a:noFill/>
            </a:ln>
            <a:solidFill>
              <a:srgbClr val="336600"/>
            </a:solidFill>
            <a:effectLst/>
            <a:latin typeface="宋体" pitchFamily="2" charset="-122"/>
            <a:ea typeface="宋体" pitchFamily="2" charset="-122"/>
          </a:defRPr>
        </a:defPPr>
      </a:lstStyle>
    </a:lnDef>
  </a:objectDefaults>
  <a:extraClrSchemeLst>
    <a:extraClrScheme>
      <a:clrScheme name="Office 主题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主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17809</TotalTime>
  <Words>17753</Words>
  <Application>Microsoft Office PowerPoint</Application>
  <PresentationFormat>全屏显示(4:3)</PresentationFormat>
  <Paragraphs>1464</Paragraphs>
  <Slides>160</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vt:i4>
      </vt:variant>
      <vt:variant>
        <vt:lpstr>幻灯片标题</vt:lpstr>
      </vt:variant>
      <vt:variant>
        <vt:i4>160</vt:i4>
      </vt:variant>
    </vt:vector>
  </HeadingPairs>
  <TitlesOfParts>
    <vt:vector size="173" baseType="lpstr">
      <vt:lpstr>隶书</vt:lpstr>
      <vt:lpstr>宋体</vt:lpstr>
      <vt:lpstr>Antique Olive</vt:lpstr>
      <vt:lpstr>Cambria Math</vt:lpstr>
      <vt:lpstr>Monotype Corsiva</vt:lpstr>
      <vt:lpstr>Tahoma</vt:lpstr>
      <vt:lpstr>Times New Roman</vt:lpstr>
      <vt:lpstr>Wingdings</vt:lpstr>
      <vt:lpstr>新课件</vt:lpstr>
      <vt:lpstr>公式</vt:lpstr>
      <vt:lpstr>SmartDraw</vt:lpstr>
      <vt:lpstr>Equation</vt:lpstr>
      <vt:lpstr>VISIO</vt:lpstr>
      <vt:lpstr>5 调制与解调 Modulation  &amp; Demodulation</vt:lpstr>
      <vt:lpstr>5.1 已调信号的分析     Modulated signals</vt:lpstr>
      <vt:lpstr>5.1.1 振幅调制(Amplitude  Modulation)信号的分析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5.1.1 振幅调制信号的分析</vt:lpstr>
      <vt:lpstr>5.1.2 调频(Frequency modulation)信号的分析    （教材第7章 P196  P201     P209）</vt:lpstr>
      <vt:lpstr>5.1.2 调频信号的分析 P197  P201     P209</vt:lpstr>
      <vt:lpstr>5.1.2 调频信号的分析</vt:lpstr>
      <vt:lpstr>5.1.2 调频信号的分析</vt:lpstr>
      <vt:lpstr>5.1.2 调频信号的分析</vt:lpstr>
      <vt:lpstr>5.1.2 调频信号的分析    P202       P213</vt:lpstr>
      <vt:lpstr>5.1.2 调频信号的分析</vt:lpstr>
      <vt:lpstr>5.1.2 调频信号的分析</vt:lpstr>
      <vt:lpstr>5.1.2 调频信号的分析</vt:lpstr>
      <vt:lpstr>5.1.2 调频信号的分析</vt:lpstr>
      <vt:lpstr>5.1.2 调频信号的分析</vt:lpstr>
      <vt:lpstr>5.1.2 调频信号的分析</vt:lpstr>
      <vt:lpstr>5.1.3 调频和调相间的关系</vt:lpstr>
      <vt:lpstr>5.1.3 调频和调相间的关系</vt:lpstr>
      <vt:lpstr>5.1.3 调频和调相间的关系</vt:lpstr>
      <vt:lpstr>5.1.3 调频和调相间的关系</vt:lpstr>
      <vt:lpstr>5.1.3 调频和调相间的关系</vt:lpstr>
      <vt:lpstr>5.1.3 调频和调相间的关系</vt:lpstr>
      <vt:lpstr>5.2  调幅波的产生</vt:lpstr>
      <vt:lpstr>5.2 调幅波的产生 P145   P149     P156</vt:lpstr>
      <vt:lpstr>5.2.1  低电平调幅 (P146  P150  P157)</vt:lpstr>
      <vt:lpstr>（1）小信号调幅   也称为平方律调幅 P146 P150  P157   </vt:lpstr>
      <vt:lpstr>（1）  小信号调幅   也称为平方律调幅   P150     P157  </vt:lpstr>
      <vt:lpstr>（2）开关式调幅   大信号调幅（ P151  P158 ）</vt:lpstr>
      <vt:lpstr>（2）开关式调幅   大信号调幅（ P151  P158 ）</vt:lpstr>
      <vt:lpstr>（3）DSB调制——二极管平衡调幅器 (P148  P152  P159 )</vt:lpstr>
      <vt:lpstr>（3） 二极管平衡调幅器（ DSB调制） P148 P152 P159 </vt:lpstr>
      <vt:lpstr>（3）  二极管平衡调幅器 （DSB调制） P148 P152 P159 </vt:lpstr>
      <vt:lpstr>（3）  二极管平衡调幅器 （DSB调制） P152  P159 </vt:lpstr>
      <vt:lpstr>（4）二极管环形调幅器（ DSB调制）(P151 P155   P164)</vt:lpstr>
      <vt:lpstr>（4）二极管环形调幅器（DSB调制）P151 P155   P164</vt:lpstr>
      <vt:lpstr>(6-20)</vt:lpstr>
      <vt:lpstr>（5）模拟乘法器调幅电路（DSB调制） P152 P156   P163</vt:lpstr>
      <vt:lpstr>5.2.2  高电平调幅电路   (P157      P161    P168)</vt:lpstr>
      <vt:lpstr>5.2.2  高电平调幅电路 P157       P161    P168</vt:lpstr>
      <vt:lpstr>5.2.2  高电平调幅电路 P157      P161      P168</vt:lpstr>
      <vt:lpstr>5.2.2  高电平调幅电路 P157     P161    P168</vt:lpstr>
      <vt:lpstr>5.2.2  高电平调幅电路</vt:lpstr>
      <vt:lpstr>5.2.2  高电平调幅电路</vt:lpstr>
      <vt:lpstr>5.2.2  高电平调幅电路</vt:lpstr>
      <vt:lpstr>5.2.2  高电平调幅电路</vt:lpstr>
      <vt:lpstr>5.2.2  高电平调幅电路</vt:lpstr>
      <vt:lpstr>5.2.2  高电平调幅电路</vt:lpstr>
      <vt:lpstr>5.2.2  高电平调幅电路</vt:lpstr>
      <vt:lpstr>5.2.2  高电平调幅电路</vt:lpstr>
      <vt:lpstr>5.2.2  高电平调幅电路</vt:lpstr>
      <vt:lpstr>5.2.3  单边带调幅信号产生的方法  P154   P158    P165</vt:lpstr>
      <vt:lpstr>5.2.3  单边带调幅信号产生的方法P154 P158   P165</vt:lpstr>
      <vt:lpstr>5.2.3  单边带调幅信号产生的方法  P154  P158  P165</vt:lpstr>
      <vt:lpstr>5.3  调幅信号的解调(Demodulation)（P164    P171）</vt:lpstr>
      <vt:lpstr>5.3.1   检波器(Detector)的技术指标（P166    P173）</vt:lpstr>
      <vt:lpstr>5.3.1   检波器的技术指标    P166    P173</vt:lpstr>
      <vt:lpstr>5.3.1   检波器的技术指标    P166    P173</vt:lpstr>
      <vt:lpstr>5.3.2   小信号检波（新教材上没有的内容）</vt:lpstr>
      <vt:lpstr>5.3.3   大信号检波  包络检波 P160    P164    P171</vt:lpstr>
      <vt:lpstr>5.3.3 大信号检波P160    P164    P171</vt:lpstr>
      <vt:lpstr>5.3.3   大信号检波</vt:lpstr>
      <vt:lpstr>5.3.3   大信号检波 </vt:lpstr>
      <vt:lpstr>5.3.3   大信号检波</vt:lpstr>
      <vt:lpstr>5.3.3   大信号检波</vt:lpstr>
      <vt:lpstr>5.3.3   大信号检波</vt:lpstr>
      <vt:lpstr>5.3.3   大信号检波 </vt:lpstr>
      <vt:lpstr>5.3.3   大信号检波</vt:lpstr>
      <vt:lpstr>5.3.3   大信号检波</vt:lpstr>
      <vt:lpstr>5.3.3   大信号检波</vt:lpstr>
      <vt:lpstr>5.3.3   大信号检波</vt:lpstr>
      <vt:lpstr>5.3.3   大信号检波</vt:lpstr>
      <vt:lpstr>5.3.3   大信号检波</vt:lpstr>
      <vt:lpstr>5.3.3   大信号检波</vt:lpstr>
      <vt:lpstr>5.3.3   大信号检波</vt:lpstr>
      <vt:lpstr>5.3.3   大信号检波</vt:lpstr>
      <vt:lpstr>5.3.3   大信号检波</vt:lpstr>
      <vt:lpstr>5.3.3   大信号检波</vt:lpstr>
      <vt:lpstr>5.3.3   大信号检波</vt:lpstr>
      <vt:lpstr>5.3.3   大信号检波</vt:lpstr>
      <vt:lpstr>5.3.4   （乘积型）同步检波器（P171   P178）</vt:lpstr>
      <vt:lpstr>5.3.4   乘积型同步检波器（P167     P171      P178）</vt:lpstr>
      <vt:lpstr>5.3.4   乘积型同步检波器</vt:lpstr>
      <vt:lpstr>5.3.4   乘积型同步检波器</vt:lpstr>
      <vt:lpstr>5.4   调频方法  （发射的问题） P202    P211       P216</vt:lpstr>
      <vt:lpstr>5.4.1   直接调频(P203 P207 P216)</vt:lpstr>
      <vt:lpstr>5.4.1   直接调频</vt:lpstr>
      <vt:lpstr>5.4.1   直接调频</vt:lpstr>
      <vt:lpstr>5.4.1   直接调频</vt:lpstr>
      <vt:lpstr>5.4.1   直接调频</vt:lpstr>
      <vt:lpstr>5.4.1   直接调频</vt:lpstr>
      <vt:lpstr>5.4.1   直接调频</vt:lpstr>
      <vt:lpstr>5.4.1   直接调频</vt:lpstr>
      <vt:lpstr>5.4.1   直接调频</vt:lpstr>
      <vt:lpstr>5.4.1   直接调频</vt:lpstr>
      <vt:lpstr>5.4.1   直接调频</vt:lpstr>
      <vt:lpstr>5.4.2   间接调频            (P211     P220)</vt:lpstr>
      <vt:lpstr>5.4.2   间接调频的关键——调相 (P206  P211     P220)</vt:lpstr>
      <vt:lpstr>5.4.2  间接调频的关键——调相 (P212     P221) </vt:lpstr>
      <vt:lpstr>5.4.2  间接调频的关键——调相  (P212     P221)</vt:lpstr>
      <vt:lpstr>5.4.2   间接调频的关键——调相 (P212     P221)</vt:lpstr>
      <vt:lpstr>5.4.2   间接调频的关键——调相 (P212     P221)</vt:lpstr>
      <vt:lpstr>5.5   鉴频和鉴相  （接收机的问题）  (P215     P224)</vt:lpstr>
      <vt:lpstr>5.5.1 鉴频器的主要技术指标（P215       P226）</vt:lpstr>
      <vt:lpstr>5.5.2  斜率鉴频电路   </vt:lpstr>
      <vt:lpstr>5.5.2斜率鉴频电路 </vt:lpstr>
      <vt:lpstr>5.5.2斜率鉴频电路 </vt:lpstr>
      <vt:lpstr>5.5.2  斜率鉴频电路 </vt:lpstr>
      <vt:lpstr>5.5.2  斜率鉴频电路 </vt:lpstr>
      <vt:lpstr>5.5.3  相位鉴频器（ P213 P218            P227）</vt:lpstr>
      <vt:lpstr>5.5.3  相位鉴频器</vt:lpstr>
      <vt:lpstr>5.5.3  相位鉴频器</vt:lpstr>
      <vt:lpstr>5.5.3  相位鉴频器</vt:lpstr>
      <vt:lpstr>5.5.3  相位鉴频器</vt:lpstr>
      <vt:lpstr>5.5.3  相位鉴频器</vt:lpstr>
      <vt:lpstr>5.5.3  相位鉴频器</vt:lpstr>
      <vt:lpstr>5.5.3  相位鉴频器</vt:lpstr>
      <vt:lpstr>5.5.3  相位鉴频器(电容耦合)  （自学）</vt:lpstr>
      <vt:lpstr>5.5.3  相位鉴频器(电容耦合)   （自学）</vt:lpstr>
      <vt:lpstr>5.5.3  相位鉴频器(电容耦合)   （自学）</vt:lpstr>
      <vt:lpstr>5.5.3  相位鉴频器(电容耦合)   （自学）</vt:lpstr>
      <vt:lpstr>5.5.3  相位鉴频器(电容耦合)    （自学）</vt:lpstr>
      <vt:lpstr>5.5.3  相位鉴频器(电容耦合)    （自学）</vt:lpstr>
      <vt:lpstr>5.5.3  相位鉴频器</vt:lpstr>
      <vt:lpstr>5.5.3  相位鉴频器（比例鉴频器）    </vt:lpstr>
      <vt:lpstr>5.5.3  相位鉴频器（比例鉴频器） </vt:lpstr>
      <vt:lpstr>5.5.3  相位鉴频器</vt:lpstr>
      <vt:lpstr>5.5.3  相位鉴频器（比例鉴频器） </vt:lpstr>
      <vt:lpstr>5.5.3  相位鉴频器（比例鉴频器） </vt:lpstr>
      <vt:lpstr>5.5.3  相位鉴频器       P221    P230</vt:lpstr>
      <vt:lpstr>5.5.3  相位鉴频器</vt:lpstr>
      <vt:lpstr>5.5.3  相位鉴频器</vt:lpstr>
      <vt:lpstr>5.5.3  相位鉴频器</vt:lpstr>
      <vt:lpstr>5.5.3  相位鉴频器</vt:lpstr>
      <vt:lpstr>5.5.3  相位鉴频器</vt:lpstr>
      <vt:lpstr>5.5.4  限幅器（旧P362）</vt:lpstr>
      <vt:lpstr>5.5.4  限幅器</vt:lpstr>
      <vt:lpstr>5.5.4  限幅器</vt:lpstr>
      <vt:lpstr>5.5.4  限幅器</vt:lpstr>
      <vt:lpstr>5.5.4  限幅器</vt:lpstr>
      <vt:lpstr>5.5.5  鉴相器</vt:lpstr>
      <vt:lpstr>5.5.5  鉴相器</vt:lpstr>
      <vt:lpstr>5.5.5  鉴相器</vt:lpstr>
      <vt:lpstr>5.6  数字调制技术</vt:lpstr>
      <vt:lpstr>2.2.1  并联谐振特性</vt:lpstr>
    </vt:vector>
  </TitlesOfParts>
  <Company>dlut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Chapter5 调制解调 Modulation and Demodulation</dc:title>
  <dc:creator>WEIDX</dc:creator>
  <cp:lastModifiedBy>dx wei</cp:lastModifiedBy>
  <cp:revision>2461</cp:revision>
  <dcterms:created xsi:type="dcterms:W3CDTF">2011-10-08T08:28:34Z</dcterms:created>
  <dcterms:modified xsi:type="dcterms:W3CDTF">2020-11-15T16:14:57Z</dcterms:modified>
</cp:coreProperties>
</file>